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4"/>
    <p:sldMasterId id="2147483684" r:id="rId5"/>
  </p:sldMasterIdLst>
  <p:notesMasterIdLst>
    <p:notesMasterId r:id="rId273"/>
  </p:notesMasterIdLst>
  <p:sldIdLst>
    <p:sldId id="2365" r:id="rId6"/>
    <p:sldId id="256" r:id="rId7"/>
    <p:sldId id="257" r:id="rId8"/>
    <p:sldId id="265" r:id="rId9"/>
    <p:sldId id="263" r:id="rId10"/>
    <p:sldId id="269" r:id="rId11"/>
    <p:sldId id="264" r:id="rId12"/>
    <p:sldId id="262" r:id="rId13"/>
    <p:sldId id="268" r:id="rId14"/>
    <p:sldId id="2105" r:id="rId15"/>
    <p:sldId id="1327" r:id="rId16"/>
    <p:sldId id="2106" r:id="rId17"/>
    <p:sldId id="2107" r:id="rId18"/>
    <p:sldId id="2108" r:id="rId19"/>
    <p:sldId id="2109" r:id="rId20"/>
    <p:sldId id="2097" r:id="rId21"/>
    <p:sldId id="1347" r:id="rId22"/>
    <p:sldId id="2635" r:id="rId23"/>
    <p:sldId id="2597" r:id="rId24"/>
    <p:sldId id="266" r:id="rId25"/>
    <p:sldId id="2387" r:id="rId26"/>
    <p:sldId id="2372" r:id="rId27"/>
    <p:sldId id="2391" r:id="rId28"/>
    <p:sldId id="2392" r:id="rId29"/>
    <p:sldId id="2393" r:id="rId30"/>
    <p:sldId id="2394" r:id="rId31"/>
    <p:sldId id="2398" r:id="rId32"/>
    <p:sldId id="2390" r:id="rId33"/>
    <p:sldId id="2395" r:id="rId34"/>
    <p:sldId id="2373" r:id="rId35"/>
    <p:sldId id="2397" r:id="rId36"/>
    <p:sldId id="2418" r:id="rId37"/>
    <p:sldId id="2594" r:id="rId38"/>
    <p:sldId id="2595" r:id="rId39"/>
    <p:sldId id="2374" r:id="rId40"/>
    <p:sldId id="2596" r:id="rId41"/>
    <p:sldId id="2399" r:id="rId42"/>
    <p:sldId id="2400" r:id="rId43"/>
    <p:sldId id="2366" r:id="rId44"/>
    <p:sldId id="2388" r:id="rId45"/>
    <p:sldId id="2415" r:id="rId46"/>
    <p:sldId id="2416" r:id="rId47"/>
    <p:sldId id="2417" r:id="rId48"/>
    <p:sldId id="2403" r:id="rId49"/>
    <p:sldId id="2404" r:id="rId50"/>
    <p:sldId id="2405" r:id="rId51"/>
    <p:sldId id="2408" r:id="rId52"/>
    <p:sldId id="2620" r:id="rId53"/>
    <p:sldId id="2409" r:id="rId54"/>
    <p:sldId id="2410" r:id="rId55"/>
    <p:sldId id="2411" r:id="rId56"/>
    <p:sldId id="2412" r:id="rId57"/>
    <p:sldId id="2602" r:id="rId58"/>
    <p:sldId id="2413" r:id="rId59"/>
    <p:sldId id="2414" r:id="rId60"/>
    <p:sldId id="278" r:id="rId61"/>
    <p:sldId id="2401" r:id="rId62"/>
    <p:sldId id="2402" r:id="rId63"/>
    <p:sldId id="2376" r:id="rId64"/>
    <p:sldId id="2603" r:id="rId65"/>
    <p:sldId id="2423" r:id="rId66"/>
    <p:sldId id="2424" r:id="rId67"/>
    <p:sldId id="2619" r:id="rId68"/>
    <p:sldId id="2621" r:id="rId69"/>
    <p:sldId id="2425" r:id="rId70"/>
    <p:sldId id="2426" r:id="rId71"/>
    <p:sldId id="2427" r:id="rId72"/>
    <p:sldId id="2428" r:id="rId73"/>
    <p:sldId id="2429" r:id="rId74"/>
    <p:sldId id="2430" r:id="rId75"/>
    <p:sldId id="2431" r:id="rId76"/>
    <p:sldId id="2604" r:id="rId77"/>
    <p:sldId id="2432" r:id="rId78"/>
    <p:sldId id="334" r:id="rId79"/>
    <p:sldId id="2433" r:id="rId80"/>
    <p:sldId id="2434" r:id="rId81"/>
    <p:sldId id="2435" r:id="rId82"/>
    <p:sldId id="2436" r:id="rId83"/>
    <p:sldId id="2437" r:id="rId84"/>
    <p:sldId id="2598" r:id="rId85"/>
    <p:sldId id="2377" r:id="rId86"/>
    <p:sldId id="2438" r:id="rId87"/>
    <p:sldId id="2439" r:id="rId88"/>
    <p:sldId id="2440" r:id="rId89"/>
    <p:sldId id="2441" r:id="rId90"/>
    <p:sldId id="2442" r:id="rId91"/>
    <p:sldId id="2443" r:id="rId92"/>
    <p:sldId id="2444" r:id="rId93"/>
    <p:sldId id="2445" r:id="rId94"/>
    <p:sldId id="2446" r:id="rId95"/>
    <p:sldId id="1321" r:id="rId96"/>
    <p:sldId id="1322" r:id="rId97"/>
    <p:sldId id="2450" r:id="rId98"/>
    <p:sldId id="2451" r:id="rId99"/>
    <p:sldId id="2629" r:id="rId100"/>
    <p:sldId id="2630" r:id="rId101"/>
    <p:sldId id="2453" r:id="rId102"/>
    <p:sldId id="2454" r:id="rId103"/>
    <p:sldId id="2378" r:id="rId104"/>
    <p:sldId id="2455" r:id="rId105"/>
    <p:sldId id="2456" r:id="rId106"/>
    <p:sldId id="2457" r:id="rId107"/>
    <p:sldId id="2459" r:id="rId108"/>
    <p:sldId id="2458" r:id="rId109"/>
    <p:sldId id="2460" r:id="rId110"/>
    <p:sldId id="2461" r:id="rId111"/>
    <p:sldId id="2462" r:id="rId112"/>
    <p:sldId id="2467" r:id="rId113"/>
    <p:sldId id="2469" r:id="rId114"/>
    <p:sldId id="2631" r:id="rId115"/>
    <p:sldId id="2463" r:id="rId116"/>
    <p:sldId id="2464" r:id="rId117"/>
    <p:sldId id="2468" r:id="rId118"/>
    <p:sldId id="2465" r:id="rId119"/>
    <p:sldId id="2470" r:id="rId120"/>
    <p:sldId id="2471" r:id="rId121"/>
    <p:sldId id="2379" r:id="rId122"/>
    <p:sldId id="2634" r:id="rId123"/>
    <p:sldId id="1241" r:id="rId124"/>
    <p:sldId id="2102" r:id="rId125"/>
    <p:sldId id="472" r:id="rId126"/>
    <p:sldId id="2176" r:id="rId127"/>
    <p:sldId id="2475" r:id="rId128"/>
    <p:sldId id="2216" r:id="rId129"/>
    <p:sldId id="2217" r:id="rId130"/>
    <p:sldId id="2067" r:id="rId131"/>
    <p:sldId id="2229" r:id="rId132"/>
    <p:sldId id="1514" r:id="rId133"/>
    <p:sldId id="2232" r:id="rId134"/>
    <p:sldId id="1244" r:id="rId135"/>
    <p:sldId id="1368" r:id="rId136"/>
    <p:sldId id="1375" r:id="rId137"/>
    <p:sldId id="2487" r:id="rId138"/>
    <p:sldId id="2488" r:id="rId139"/>
    <p:sldId id="2599" r:id="rId140"/>
    <p:sldId id="2367" r:id="rId141"/>
    <p:sldId id="2381" r:id="rId142"/>
    <p:sldId id="2380" r:id="rId143"/>
    <p:sldId id="1961" r:id="rId144"/>
    <p:sldId id="1964" r:id="rId145"/>
    <p:sldId id="2606" r:id="rId146"/>
    <p:sldId id="2607" r:id="rId147"/>
    <p:sldId id="2490" r:id="rId148"/>
    <p:sldId id="2491" r:id="rId149"/>
    <p:sldId id="2492" r:id="rId150"/>
    <p:sldId id="2640" r:id="rId151"/>
    <p:sldId id="2496" r:id="rId152"/>
    <p:sldId id="2497" r:id="rId153"/>
    <p:sldId id="2493" r:id="rId154"/>
    <p:sldId id="2637" r:id="rId155"/>
    <p:sldId id="2498" r:id="rId156"/>
    <p:sldId id="2499" r:id="rId157"/>
    <p:sldId id="2638" r:id="rId158"/>
    <p:sldId id="2504" r:id="rId159"/>
    <p:sldId id="2505" r:id="rId160"/>
    <p:sldId id="2382" r:id="rId161"/>
    <p:sldId id="1236" r:id="rId162"/>
    <p:sldId id="2641" r:id="rId163"/>
    <p:sldId id="2669" r:id="rId164"/>
    <p:sldId id="1237" r:id="rId165"/>
    <p:sldId id="2642" r:id="rId166"/>
    <p:sldId id="2643" r:id="rId167"/>
    <p:sldId id="1238" r:id="rId168"/>
    <p:sldId id="1272" r:id="rId169"/>
    <p:sldId id="1239" r:id="rId170"/>
    <p:sldId id="1240" r:id="rId171"/>
    <p:sldId id="2639" r:id="rId172"/>
    <p:sldId id="1242" r:id="rId173"/>
    <p:sldId id="1243" r:id="rId174"/>
    <p:sldId id="1274" r:id="rId175"/>
    <p:sldId id="1275" r:id="rId176"/>
    <p:sldId id="1267" r:id="rId177"/>
    <p:sldId id="2521" r:id="rId178"/>
    <p:sldId id="2522" r:id="rId179"/>
    <p:sldId id="2383" r:id="rId180"/>
    <p:sldId id="2648" r:id="rId181"/>
    <p:sldId id="2645" r:id="rId182"/>
    <p:sldId id="1246" r:id="rId183"/>
    <p:sldId id="1247" r:id="rId184"/>
    <p:sldId id="2016" r:id="rId185"/>
    <p:sldId id="1284" r:id="rId186"/>
    <p:sldId id="1287" r:id="rId187"/>
    <p:sldId id="2650" r:id="rId188"/>
    <p:sldId id="2649" r:id="rId189"/>
    <p:sldId id="2013" r:id="rId190"/>
    <p:sldId id="2015" r:id="rId191"/>
    <p:sldId id="2651" r:id="rId192"/>
    <p:sldId id="1283" r:id="rId193"/>
    <p:sldId id="2652" r:id="rId194"/>
    <p:sldId id="1281" r:id="rId195"/>
    <p:sldId id="2538" r:id="rId196"/>
    <p:sldId id="2539" r:id="rId197"/>
    <p:sldId id="2600" r:id="rId198"/>
    <p:sldId id="2384" r:id="rId199"/>
    <p:sldId id="2009" r:id="rId200"/>
    <p:sldId id="2021" r:id="rId201"/>
    <p:sldId id="1351" r:id="rId202"/>
    <p:sldId id="2654" r:id="rId203"/>
    <p:sldId id="1353" r:id="rId204"/>
    <p:sldId id="2653" r:id="rId205"/>
    <p:sldId id="2026" r:id="rId206"/>
    <p:sldId id="2048" r:id="rId207"/>
    <p:sldId id="2043" r:id="rId208"/>
    <p:sldId id="2051" r:id="rId209"/>
    <p:sldId id="2044" r:id="rId210"/>
    <p:sldId id="1304" r:id="rId211"/>
    <p:sldId id="1305" r:id="rId212"/>
    <p:sldId id="1958" r:id="rId213"/>
    <p:sldId id="2045" r:id="rId214"/>
    <p:sldId id="2046" r:id="rId215"/>
    <p:sldId id="2047" r:id="rId216"/>
    <p:sldId id="2555" r:id="rId217"/>
    <p:sldId id="2556" r:id="rId218"/>
    <p:sldId id="2368" r:id="rId219"/>
    <p:sldId id="2385" r:id="rId220"/>
    <p:sldId id="2557" r:id="rId221"/>
    <p:sldId id="2663" r:id="rId222"/>
    <p:sldId id="2662" r:id="rId223"/>
    <p:sldId id="2664" r:id="rId224"/>
    <p:sldId id="2657" r:id="rId225"/>
    <p:sldId id="2559" r:id="rId226"/>
    <p:sldId id="2560" r:id="rId227"/>
    <p:sldId id="267" r:id="rId228"/>
    <p:sldId id="301" r:id="rId229"/>
    <p:sldId id="2153" r:id="rId230"/>
    <p:sldId id="303" r:id="rId231"/>
    <p:sldId id="2659" r:id="rId232"/>
    <p:sldId id="2660" r:id="rId233"/>
    <p:sldId id="2561" r:id="rId234"/>
    <p:sldId id="2665" r:id="rId235"/>
    <p:sldId id="2667" r:id="rId236"/>
    <p:sldId id="2666" r:id="rId237"/>
    <p:sldId id="2572" r:id="rId238"/>
    <p:sldId id="2573" r:id="rId239"/>
    <p:sldId id="2386" r:id="rId240"/>
    <p:sldId id="321" r:id="rId241"/>
    <p:sldId id="280" r:id="rId242"/>
    <p:sldId id="357" r:id="rId243"/>
    <p:sldId id="329" r:id="rId244"/>
    <p:sldId id="322" r:id="rId245"/>
    <p:sldId id="320" r:id="rId246"/>
    <p:sldId id="2656" r:id="rId247"/>
    <p:sldId id="361" r:id="rId248"/>
    <p:sldId id="355" r:id="rId249"/>
    <p:sldId id="309" r:id="rId250"/>
    <p:sldId id="349" r:id="rId251"/>
    <p:sldId id="352" r:id="rId252"/>
    <p:sldId id="344" r:id="rId253"/>
    <p:sldId id="345" r:id="rId254"/>
    <p:sldId id="380" r:id="rId255"/>
    <p:sldId id="381" r:id="rId256"/>
    <p:sldId id="2589" r:id="rId257"/>
    <p:sldId id="2590" r:id="rId258"/>
    <p:sldId id="2369" r:id="rId259"/>
    <p:sldId id="2591" r:id="rId260"/>
    <p:sldId id="2592" r:id="rId261"/>
    <p:sldId id="2618" r:id="rId262"/>
    <p:sldId id="2623" r:id="rId263"/>
    <p:sldId id="2624" r:id="rId264"/>
    <p:sldId id="2625" r:id="rId265"/>
    <p:sldId id="2626" r:id="rId266"/>
    <p:sldId id="2371" r:id="rId267"/>
    <p:sldId id="2622" r:id="rId268"/>
    <p:sldId id="2593" r:id="rId269"/>
    <p:sldId id="2644" r:id="rId270"/>
    <p:sldId id="2661" r:id="rId271"/>
    <p:sldId id="2668" r:id="rId2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99440A75-9DBE-4A6C-9F8E-B49E7FC35ACE}">
          <p14:sldIdLst>
            <p14:sldId id="2365"/>
            <p14:sldId id="256"/>
          </p14:sldIdLst>
        </p14:section>
        <p14:section name="Instructor and Course Material" id="{C588A1B4-3CEE-4D60-8CF5-BE6B966DA870}">
          <p14:sldIdLst>
            <p14:sldId id="257"/>
            <p14:sldId id="265"/>
          </p14:sldIdLst>
        </p14:section>
        <p14:section name="Preamble" id="{E3E55AE2-D4D8-4886-AC26-324D2A7A9042}">
          <p14:sldIdLst>
            <p14:sldId id="263"/>
            <p14:sldId id="269"/>
            <p14:sldId id="264"/>
            <p14:sldId id="262"/>
            <p14:sldId id="268"/>
            <p14:sldId id="2105"/>
            <p14:sldId id="1327"/>
            <p14:sldId id="2106"/>
            <p14:sldId id="2107"/>
            <p14:sldId id="2108"/>
            <p14:sldId id="2109"/>
            <p14:sldId id="2097"/>
            <p14:sldId id="1347"/>
          </p14:sldIdLst>
        </p14:section>
        <p14:section name="Other Courses" id="{59CAE5C8-9226-A644-8C87-F103CCE9A47E}">
          <p14:sldIdLst>
            <p14:sldId id="2635"/>
          </p14:sldIdLst>
        </p14:section>
        <p14:section name="Session 1" id="{D763FD5E-E802-4F16-BBDB-8036E0CA08E8}">
          <p14:sldIdLst>
            <p14:sldId id="2597"/>
          </p14:sldIdLst>
        </p14:section>
        <p14:section name="Non-Technical Aspects of Data Work" id="{CD3A290B-5C67-43AE-842D-9A3D8D53D91D}">
          <p14:sldIdLst>
            <p14:sldId id="266"/>
          </p14:sldIdLst>
        </p14:section>
        <p14:section name="Tech and Non-Tech Aspects" id="{34D6F173-DAB6-4A63-8D57-FC03090847B4}">
          <p14:sldIdLst>
            <p14:sldId id="2387"/>
            <p14:sldId id="2372"/>
            <p14:sldId id="2391"/>
            <p14:sldId id="2392"/>
            <p14:sldId id="2393"/>
            <p14:sldId id="2394"/>
            <p14:sldId id="2398"/>
            <p14:sldId id="2390"/>
            <p14:sldId id="2395"/>
            <p14:sldId id="2373"/>
            <p14:sldId id="2397"/>
            <p14:sldId id="2418"/>
            <p14:sldId id="2594"/>
            <p14:sldId id="2595"/>
            <p14:sldId id="2374"/>
            <p14:sldId id="2596"/>
            <p14:sldId id="2399"/>
            <p14:sldId id="2400"/>
          </p14:sldIdLst>
        </p14:section>
        <p14:section name="Data Science Basics" id="{A90B0DCD-0CEB-496A-B05B-0E29F1260B40}">
          <p14:sldIdLst>
            <p14:sldId id="2366"/>
          </p14:sldIdLst>
        </p14:section>
        <p14:section name="Preliminaries" id="{3DC1D6F5-49F3-4795-8D58-53EBCF2E4B27}">
          <p14:sldIdLst>
            <p14:sldId id="2388"/>
            <p14:sldId id="2415"/>
            <p14:sldId id="2416"/>
            <p14:sldId id="2417"/>
            <p14:sldId id="2403"/>
            <p14:sldId id="2404"/>
            <p14:sldId id="2405"/>
            <p14:sldId id="2408"/>
            <p14:sldId id="2620"/>
            <p14:sldId id="2409"/>
            <p14:sldId id="2410"/>
            <p14:sldId id="2411"/>
            <p14:sldId id="2412"/>
            <p14:sldId id="2602"/>
            <p14:sldId id="2413"/>
            <p14:sldId id="2414"/>
            <p14:sldId id="278"/>
            <p14:sldId id="2401"/>
            <p14:sldId id="2402"/>
          </p14:sldIdLst>
        </p14:section>
        <p14:section name="Conceptual Frameworks" id="{DC364542-8503-4988-80B8-383AF6947631}">
          <p14:sldIdLst>
            <p14:sldId id="2376"/>
            <p14:sldId id="2603"/>
            <p14:sldId id="2423"/>
            <p14:sldId id="2424"/>
            <p14:sldId id="2619"/>
            <p14:sldId id="2621"/>
            <p14:sldId id="2425"/>
            <p14:sldId id="2426"/>
            <p14:sldId id="2427"/>
            <p14:sldId id="2428"/>
            <p14:sldId id="2429"/>
            <p14:sldId id="2430"/>
            <p14:sldId id="2431"/>
            <p14:sldId id="2604"/>
            <p14:sldId id="2432"/>
            <p14:sldId id="334"/>
            <p14:sldId id="2433"/>
            <p14:sldId id="2434"/>
            <p14:sldId id="2435"/>
            <p14:sldId id="2436"/>
            <p14:sldId id="2437"/>
          </p14:sldIdLst>
        </p14:section>
        <p14:section name="Session 2" id="{FF8E5A77-D339-49D0-9319-CBBAD4E06CA3}">
          <p14:sldIdLst>
            <p14:sldId id="2598"/>
          </p14:sldIdLst>
        </p14:section>
        <p14:section name="Data Science Ethics" id="{A679785E-97E4-4361-A5AE-8F2C97EAA41C}">
          <p14:sldIdLst>
            <p14:sldId id="2377"/>
            <p14:sldId id="2438"/>
            <p14:sldId id="2439"/>
            <p14:sldId id="2440"/>
            <p14:sldId id="2441"/>
            <p14:sldId id="2442"/>
            <p14:sldId id="2443"/>
            <p14:sldId id="2444"/>
            <p14:sldId id="2445"/>
            <p14:sldId id="2446"/>
            <p14:sldId id="1321"/>
            <p14:sldId id="1322"/>
            <p14:sldId id="2450"/>
            <p14:sldId id="2451"/>
            <p14:sldId id="2629"/>
            <p14:sldId id="2630"/>
            <p14:sldId id="2453"/>
            <p14:sldId id="2454"/>
          </p14:sldIdLst>
        </p14:section>
        <p14:section name="Analytics Workflows" id="{CBE38BFA-2A70-40CE-92A4-CBF343751EC4}">
          <p14:sldIdLst>
            <p14:sldId id="2378"/>
            <p14:sldId id="2455"/>
            <p14:sldId id="2456"/>
            <p14:sldId id="2457"/>
            <p14:sldId id="2459"/>
            <p14:sldId id="2458"/>
            <p14:sldId id="2460"/>
            <p14:sldId id="2461"/>
            <p14:sldId id="2462"/>
            <p14:sldId id="2467"/>
            <p14:sldId id="2469"/>
            <p14:sldId id="2631"/>
            <p14:sldId id="2463"/>
            <p14:sldId id="2464"/>
            <p14:sldId id="2468"/>
            <p14:sldId id="2465"/>
            <p14:sldId id="2470"/>
            <p14:sldId id="2471"/>
          </p14:sldIdLst>
        </p14:section>
        <p14:section name="Getting Insight From Data" id="{97B70564-CAC6-4801-9BA9-2017B29ED2EC}">
          <p14:sldIdLst>
            <p14:sldId id="2379"/>
            <p14:sldId id="2634"/>
            <p14:sldId id="1241"/>
            <p14:sldId id="2102"/>
            <p14:sldId id="472"/>
            <p14:sldId id="2176"/>
            <p14:sldId id="2475"/>
            <p14:sldId id="2216"/>
            <p14:sldId id="2217"/>
            <p14:sldId id="2067"/>
            <p14:sldId id="2229"/>
            <p14:sldId id="1514"/>
            <p14:sldId id="2232"/>
            <p14:sldId id="1244"/>
            <p14:sldId id="1368"/>
            <p14:sldId id="1375"/>
            <p14:sldId id="2487"/>
            <p14:sldId id="2488"/>
          </p14:sldIdLst>
        </p14:section>
        <p14:section name="Session 3" id="{B40CF186-37D0-4EF7-843B-126AFFA19935}">
          <p14:sldIdLst>
            <p14:sldId id="2599"/>
          </p14:sldIdLst>
        </p14:section>
        <p14:section name="Data Preparation" id="{D6E83E25-2B5B-42A1-9756-E7E05092C3AC}">
          <p14:sldIdLst>
            <p14:sldId id="2367"/>
          </p14:sldIdLst>
        </p14:section>
        <p14:section name="Data Quality" id="{B42A7F9F-6008-4898-9F10-38A6F711FC60}">
          <p14:sldIdLst>
            <p14:sldId id="2381"/>
            <p14:sldId id="2380"/>
            <p14:sldId id="1961"/>
            <p14:sldId id="1964"/>
            <p14:sldId id="2606"/>
            <p14:sldId id="2607"/>
            <p14:sldId id="2490"/>
            <p14:sldId id="2491"/>
            <p14:sldId id="2492"/>
            <p14:sldId id="2640"/>
            <p14:sldId id="2496"/>
            <p14:sldId id="2497"/>
            <p14:sldId id="2493"/>
            <p14:sldId id="2637"/>
            <p14:sldId id="2498"/>
            <p14:sldId id="2499"/>
            <p14:sldId id="2638"/>
            <p14:sldId id="2504"/>
            <p14:sldId id="2505"/>
          </p14:sldIdLst>
        </p14:section>
        <p14:section name="Missing Values" id="{23BB8980-0C16-45E7-A9F8-61421F7E1EA8}">
          <p14:sldIdLst>
            <p14:sldId id="2382"/>
            <p14:sldId id="1236"/>
            <p14:sldId id="2641"/>
            <p14:sldId id="2669"/>
            <p14:sldId id="1237"/>
            <p14:sldId id="2642"/>
            <p14:sldId id="2643"/>
            <p14:sldId id="1238"/>
            <p14:sldId id="1272"/>
            <p14:sldId id="1239"/>
            <p14:sldId id="1240"/>
            <p14:sldId id="2639"/>
            <p14:sldId id="1242"/>
            <p14:sldId id="1243"/>
            <p14:sldId id="1274"/>
            <p14:sldId id="1275"/>
            <p14:sldId id="1267"/>
            <p14:sldId id="2521"/>
            <p14:sldId id="2522"/>
          </p14:sldIdLst>
        </p14:section>
        <p14:section name="Anomalous Observations" id="{67D9CBF3-81CC-44BA-AED0-6997A6F8DD1E}">
          <p14:sldIdLst>
            <p14:sldId id="2383"/>
            <p14:sldId id="2648"/>
            <p14:sldId id="2645"/>
            <p14:sldId id="1246"/>
            <p14:sldId id="1247"/>
            <p14:sldId id="2016"/>
            <p14:sldId id="1284"/>
            <p14:sldId id="1287"/>
            <p14:sldId id="2650"/>
            <p14:sldId id="2649"/>
            <p14:sldId id="2013"/>
            <p14:sldId id="2015"/>
            <p14:sldId id="2651"/>
            <p14:sldId id="1283"/>
            <p14:sldId id="2652"/>
            <p14:sldId id="1281"/>
            <p14:sldId id="2538"/>
            <p14:sldId id="2539"/>
          </p14:sldIdLst>
        </p14:section>
        <p14:section name="Session 4" id="{ABBEEDDC-5F6B-427A-8710-74F9CE587B14}">
          <p14:sldIdLst>
            <p14:sldId id="2600"/>
          </p14:sldIdLst>
        </p14:section>
        <p14:section name="Data Transformations" id="{0D900B46-562D-4132-A58B-F9271121CE26}">
          <p14:sldIdLst>
            <p14:sldId id="2384"/>
            <p14:sldId id="2009"/>
            <p14:sldId id="2021"/>
            <p14:sldId id="1351"/>
            <p14:sldId id="2654"/>
            <p14:sldId id="1353"/>
            <p14:sldId id="2653"/>
            <p14:sldId id="2026"/>
            <p14:sldId id="2048"/>
            <p14:sldId id="2043"/>
            <p14:sldId id="2051"/>
            <p14:sldId id="2044"/>
            <p14:sldId id="1304"/>
            <p14:sldId id="1305"/>
            <p14:sldId id="1958"/>
            <p14:sldId id="2045"/>
            <p14:sldId id="2046"/>
            <p14:sldId id="2047"/>
            <p14:sldId id="2555"/>
            <p14:sldId id="2556"/>
          </p14:sldIdLst>
        </p14:section>
        <p14:section name="Miscellanea" id="{2E57F841-BC40-4D60-BE40-8B53341EE88A}">
          <p14:sldIdLst>
            <p14:sldId id="2368"/>
          </p14:sldIdLst>
        </p14:section>
        <p14:section name="Data Engineering" id="{CF65DC06-2511-479B-BFB6-C6D695725DFB}">
          <p14:sldIdLst>
            <p14:sldId id="2385"/>
            <p14:sldId id="2557"/>
            <p14:sldId id="2663"/>
            <p14:sldId id="2662"/>
            <p14:sldId id="2664"/>
            <p14:sldId id="2657"/>
            <p14:sldId id="2559"/>
            <p14:sldId id="2560"/>
            <p14:sldId id="267"/>
            <p14:sldId id="301"/>
            <p14:sldId id="2153"/>
            <p14:sldId id="303"/>
            <p14:sldId id="2659"/>
            <p14:sldId id="2660"/>
            <p14:sldId id="2561"/>
            <p14:sldId id="2665"/>
            <p14:sldId id="2667"/>
            <p14:sldId id="2666"/>
            <p14:sldId id="2572"/>
            <p14:sldId id="2573"/>
          </p14:sldIdLst>
        </p14:section>
        <p14:section name="Data Management" id="{CFA6996D-7683-425F-B38F-AF5D947B6DA2}">
          <p14:sldIdLst>
            <p14:sldId id="2386"/>
            <p14:sldId id="321"/>
            <p14:sldId id="280"/>
            <p14:sldId id="357"/>
            <p14:sldId id="329"/>
            <p14:sldId id="322"/>
            <p14:sldId id="320"/>
            <p14:sldId id="2656"/>
            <p14:sldId id="361"/>
            <p14:sldId id="355"/>
            <p14:sldId id="309"/>
            <p14:sldId id="349"/>
            <p14:sldId id="352"/>
            <p14:sldId id="344"/>
            <p14:sldId id="345"/>
            <p14:sldId id="380"/>
            <p14:sldId id="381"/>
            <p14:sldId id="2589"/>
            <p14:sldId id="2590"/>
          </p14:sldIdLst>
        </p14:section>
        <p14:section name="Supplemental Exercises" id="{5CD2EB8C-23FE-4D5D-9798-B32049D2165F}">
          <p14:sldIdLst>
            <p14:sldId id="2369"/>
            <p14:sldId id="2591"/>
            <p14:sldId id="2592"/>
            <p14:sldId id="2618"/>
            <p14:sldId id="2623"/>
            <p14:sldId id="2624"/>
            <p14:sldId id="2625"/>
            <p14:sldId id="2626"/>
          </p14:sldIdLst>
        </p14:section>
        <p14:section name="References" id="{2DDBD491-019A-4C32-97B7-BABB748EBF45}">
          <p14:sldIdLst>
            <p14:sldId id="2371"/>
            <p14:sldId id="2622"/>
            <p14:sldId id="2593"/>
            <p14:sldId id="2644"/>
            <p14:sldId id="2661"/>
            <p14:sldId id="26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4CB5"/>
    <a:srgbClr val="7843B4"/>
    <a:srgbClr val="3B9153"/>
    <a:srgbClr val="AE433B"/>
    <a:srgbClr val="CD4224"/>
    <a:srgbClr val="0A8DA0"/>
    <a:srgbClr val="9E8D3C"/>
    <a:srgbClr val="E48517"/>
    <a:srgbClr val="94A05C"/>
    <a:srgbClr val="946F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6C56B-37B3-4BD5-B2C5-60BBBFD657A3}" v="178" dt="2022-11-22T04:02:04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/>
    <p:restoredTop sz="94694"/>
  </p:normalViewPr>
  <p:slideViewPr>
    <p:cSldViewPr snapToGrid="0">
      <p:cViewPr varScale="1">
        <p:scale>
          <a:sx n="71" d="100"/>
          <a:sy n="71" d="100"/>
        </p:scale>
        <p:origin x="40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63" Type="http://schemas.openxmlformats.org/officeDocument/2006/relationships/slide" Target="slides/slide58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226" Type="http://schemas.openxmlformats.org/officeDocument/2006/relationships/slide" Target="slides/slide221.xml"/><Relationship Id="rId268" Type="http://schemas.openxmlformats.org/officeDocument/2006/relationships/slide" Target="slides/slide263.xml"/><Relationship Id="rId32" Type="http://schemas.openxmlformats.org/officeDocument/2006/relationships/slide" Target="slides/slide27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181" Type="http://schemas.openxmlformats.org/officeDocument/2006/relationships/slide" Target="slides/slide176.xml"/><Relationship Id="rId237" Type="http://schemas.openxmlformats.org/officeDocument/2006/relationships/slide" Target="slides/slide232.xml"/><Relationship Id="rId258" Type="http://schemas.openxmlformats.org/officeDocument/2006/relationships/slide" Target="slides/slide253.xml"/><Relationship Id="rId279" Type="http://schemas.microsoft.com/office/2015/10/relationships/revisionInfo" Target="revisionInfo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92" Type="http://schemas.openxmlformats.org/officeDocument/2006/relationships/slide" Target="slides/slide187.xml"/><Relationship Id="rId206" Type="http://schemas.openxmlformats.org/officeDocument/2006/relationships/slide" Target="slides/slide201.xml"/><Relationship Id="rId227" Type="http://schemas.openxmlformats.org/officeDocument/2006/relationships/slide" Target="slides/slide222.xml"/><Relationship Id="rId248" Type="http://schemas.openxmlformats.org/officeDocument/2006/relationships/slide" Target="slides/slide243.xml"/><Relationship Id="rId269" Type="http://schemas.openxmlformats.org/officeDocument/2006/relationships/slide" Target="slides/slide264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82" Type="http://schemas.openxmlformats.org/officeDocument/2006/relationships/slide" Target="slides/slide177.xml"/><Relationship Id="rId217" Type="http://schemas.openxmlformats.org/officeDocument/2006/relationships/slide" Target="slides/slide212.xml"/><Relationship Id="rId6" Type="http://schemas.openxmlformats.org/officeDocument/2006/relationships/slide" Target="slides/slide1.xml"/><Relationship Id="rId238" Type="http://schemas.openxmlformats.org/officeDocument/2006/relationships/slide" Target="slides/slide233.xml"/><Relationship Id="rId259" Type="http://schemas.openxmlformats.org/officeDocument/2006/relationships/slide" Target="slides/slide254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270" Type="http://schemas.openxmlformats.org/officeDocument/2006/relationships/slide" Target="slides/slide265.xml"/><Relationship Id="rId44" Type="http://schemas.openxmlformats.org/officeDocument/2006/relationships/slide" Target="slides/slide39.xml"/><Relationship Id="rId65" Type="http://schemas.openxmlformats.org/officeDocument/2006/relationships/slide" Target="slides/slide60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51" Type="http://schemas.openxmlformats.org/officeDocument/2006/relationships/slide" Target="slides/slide146.xml"/><Relationship Id="rId172" Type="http://schemas.openxmlformats.org/officeDocument/2006/relationships/slide" Target="slides/slide167.xml"/><Relationship Id="rId193" Type="http://schemas.openxmlformats.org/officeDocument/2006/relationships/slide" Target="slides/slide188.xml"/><Relationship Id="rId207" Type="http://schemas.openxmlformats.org/officeDocument/2006/relationships/slide" Target="slides/slide202.xml"/><Relationship Id="rId228" Type="http://schemas.openxmlformats.org/officeDocument/2006/relationships/slide" Target="slides/slide223.xml"/><Relationship Id="rId249" Type="http://schemas.openxmlformats.org/officeDocument/2006/relationships/slide" Target="slides/slide244.xml"/><Relationship Id="rId13" Type="http://schemas.openxmlformats.org/officeDocument/2006/relationships/slide" Target="slides/slide8.xml"/><Relationship Id="rId109" Type="http://schemas.openxmlformats.org/officeDocument/2006/relationships/slide" Target="slides/slide104.xml"/><Relationship Id="rId260" Type="http://schemas.openxmlformats.org/officeDocument/2006/relationships/slide" Target="slides/slide255.xml"/><Relationship Id="rId34" Type="http://schemas.openxmlformats.org/officeDocument/2006/relationships/slide" Target="slides/slide29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20" Type="http://schemas.openxmlformats.org/officeDocument/2006/relationships/slide" Target="slides/slide115.xml"/><Relationship Id="rId141" Type="http://schemas.openxmlformats.org/officeDocument/2006/relationships/slide" Target="slides/slide136.xml"/><Relationship Id="rId7" Type="http://schemas.openxmlformats.org/officeDocument/2006/relationships/slide" Target="slides/slide2.xml"/><Relationship Id="rId162" Type="http://schemas.openxmlformats.org/officeDocument/2006/relationships/slide" Target="slides/slide157.xml"/><Relationship Id="rId183" Type="http://schemas.openxmlformats.org/officeDocument/2006/relationships/slide" Target="slides/slide178.xml"/><Relationship Id="rId218" Type="http://schemas.openxmlformats.org/officeDocument/2006/relationships/slide" Target="slides/slide213.xml"/><Relationship Id="rId239" Type="http://schemas.openxmlformats.org/officeDocument/2006/relationships/slide" Target="slides/slide234.xml"/><Relationship Id="rId250" Type="http://schemas.openxmlformats.org/officeDocument/2006/relationships/slide" Target="slides/slide245.xml"/><Relationship Id="rId271" Type="http://schemas.openxmlformats.org/officeDocument/2006/relationships/slide" Target="slides/slide266.xml"/><Relationship Id="rId24" Type="http://schemas.openxmlformats.org/officeDocument/2006/relationships/slide" Target="slides/slide19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31" Type="http://schemas.openxmlformats.org/officeDocument/2006/relationships/slide" Target="slides/slide126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4" Type="http://schemas.openxmlformats.org/officeDocument/2006/relationships/slide" Target="slides/slide189.xml"/><Relationship Id="rId208" Type="http://schemas.openxmlformats.org/officeDocument/2006/relationships/slide" Target="slides/slide203.xml"/><Relationship Id="rId229" Type="http://schemas.openxmlformats.org/officeDocument/2006/relationships/slide" Target="slides/slide224.xml"/><Relationship Id="rId240" Type="http://schemas.openxmlformats.org/officeDocument/2006/relationships/slide" Target="slides/slide235.xml"/><Relationship Id="rId261" Type="http://schemas.openxmlformats.org/officeDocument/2006/relationships/slide" Target="slides/slide256.xml"/><Relationship Id="rId14" Type="http://schemas.openxmlformats.org/officeDocument/2006/relationships/slide" Target="slides/slide9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8" Type="http://schemas.openxmlformats.org/officeDocument/2006/relationships/slide" Target="slides/slide3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184" Type="http://schemas.openxmlformats.org/officeDocument/2006/relationships/slide" Target="slides/slide179.xml"/><Relationship Id="rId219" Type="http://schemas.openxmlformats.org/officeDocument/2006/relationships/slide" Target="slides/slide214.xml"/><Relationship Id="rId230" Type="http://schemas.openxmlformats.org/officeDocument/2006/relationships/slide" Target="slides/slide225.xml"/><Relationship Id="rId251" Type="http://schemas.openxmlformats.org/officeDocument/2006/relationships/slide" Target="slides/slide246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72" Type="http://schemas.openxmlformats.org/officeDocument/2006/relationships/slide" Target="slides/slide267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95" Type="http://schemas.openxmlformats.org/officeDocument/2006/relationships/slide" Target="slides/slide190.xml"/><Relationship Id="rId209" Type="http://schemas.openxmlformats.org/officeDocument/2006/relationships/slide" Target="slides/slide204.xml"/><Relationship Id="rId220" Type="http://schemas.openxmlformats.org/officeDocument/2006/relationships/slide" Target="slides/slide215.xml"/><Relationship Id="rId241" Type="http://schemas.openxmlformats.org/officeDocument/2006/relationships/slide" Target="slides/slide236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262" Type="http://schemas.openxmlformats.org/officeDocument/2006/relationships/slide" Target="slides/slide257.xml"/><Relationship Id="rId78" Type="http://schemas.openxmlformats.org/officeDocument/2006/relationships/slide" Target="slides/slide73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64" Type="http://schemas.openxmlformats.org/officeDocument/2006/relationships/slide" Target="slides/slide159.xml"/><Relationship Id="rId185" Type="http://schemas.openxmlformats.org/officeDocument/2006/relationships/slide" Target="slides/slide180.xml"/><Relationship Id="rId9" Type="http://schemas.openxmlformats.org/officeDocument/2006/relationships/slide" Target="slides/slide4.xml"/><Relationship Id="rId210" Type="http://schemas.openxmlformats.org/officeDocument/2006/relationships/slide" Target="slides/slide205.xml"/><Relationship Id="rId26" Type="http://schemas.openxmlformats.org/officeDocument/2006/relationships/slide" Target="slides/slide21.xml"/><Relationship Id="rId231" Type="http://schemas.openxmlformats.org/officeDocument/2006/relationships/slide" Target="slides/slide226.xml"/><Relationship Id="rId252" Type="http://schemas.openxmlformats.org/officeDocument/2006/relationships/slide" Target="slides/slide247.xml"/><Relationship Id="rId273" Type="http://schemas.openxmlformats.org/officeDocument/2006/relationships/notesMaster" Target="notesMasters/notesMaster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96" Type="http://schemas.openxmlformats.org/officeDocument/2006/relationships/slide" Target="slides/slide191.xml"/><Relationship Id="rId200" Type="http://schemas.openxmlformats.org/officeDocument/2006/relationships/slide" Target="slides/slide195.xml"/><Relationship Id="rId16" Type="http://schemas.openxmlformats.org/officeDocument/2006/relationships/slide" Target="slides/slide11.xml"/><Relationship Id="rId221" Type="http://schemas.openxmlformats.org/officeDocument/2006/relationships/slide" Target="slides/slide216.xml"/><Relationship Id="rId242" Type="http://schemas.openxmlformats.org/officeDocument/2006/relationships/slide" Target="slides/slide237.xml"/><Relationship Id="rId263" Type="http://schemas.openxmlformats.org/officeDocument/2006/relationships/slide" Target="slides/slide258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186" Type="http://schemas.openxmlformats.org/officeDocument/2006/relationships/slide" Target="slides/slide181.xml"/><Relationship Id="rId211" Type="http://schemas.openxmlformats.org/officeDocument/2006/relationships/slide" Target="slides/slide206.xml"/><Relationship Id="rId232" Type="http://schemas.openxmlformats.org/officeDocument/2006/relationships/slide" Target="slides/slide227.xml"/><Relationship Id="rId253" Type="http://schemas.openxmlformats.org/officeDocument/2006/relationships/slide" Target="slides/slide248.xml"/><Relationship Id="rId274" Type="http://schemas.openxmlformats.org/officeDocument/2006/relationships/presProps" Target="presProps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slide" Target="slides/slide171.xml"/><Relationship Id="rId197" Type="http://schemas.openxmlformats.org/officeDocument/2006/relationships/slide" Target="slides/slide192.xml"/><Relationship Id="rId201" Type="http://schemas.openxmlformats.org/officeDocument/2006/relationships/slide" Target="slides/slide196.xml"/><Relationship Id="rId222" Type="http://schemas.openxmlformats.org/officeDocument/2006/relationships/slide" Target="slides/slide217.xml"/><Relationship Id="rId243" Type="http://schemas.openxmlformats.org/officeDocument/2006/relationships/slide" Target="slides/slide238.xml"/><Relationship Id="rId264" Type="http://schemas.openxmlformats.org/officeDocument/2006/relationships/slide" Target="slides/slide259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87" Type="http://schemas.openxmlformats.org/officeDocument/2006/relationships/slide" Target="slides/slide182.xml"/><Relationship Id="rId1" Type="http://schemas.openxmlformats.org/officeDocument/2006/relationships/customXml" Target="../customXml/item1.xml"/><Relationship Id="rId212" Type="http://schemas.openxmlformats.org/officeDocument/2006/relationships/slide" Target="slides/slide207.xml"/><Relationship Id="rId233" Type="http://schemas.openxmlformats.org/officeDocument/2006/relationships/slide" Target="slides/slide228.xml"/><Relationship Id="rId254" Type="http://schemas.openxmlformats.org/officeDocument/2006/relationships/slide" Target="slides/slide249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275" Type="http://schemas.openxmlformats.org/officeDocument/2006/relationships/viewProps" Target="viewProps.xml"/><Relationship Id="rId60" Type="http://schemas.openxmlformats.org/officeDocument/2006/relationships/slide" Target="slides/slide55.xml"/><Relationship Id="rId81" Type="http://schemas.openxmlformats.org/officeDocument/2006/relationships/slide" Target="slides/slide76.xml"/><Relationship Id="rId135" Type="http://schemas.openxmlformats.org/officeDocument/2006/relationships/slide" Target="slides/slide130.xml"/><Relationship Id="rId156" Type="http://schemas.openxmlformats.org/officeDocument/2006/relationships/slide" Target="slides/slide151.xml"/><Relationship Id="rId177" Type="http://schemas.openxmlformats.org/officeDocument/2006/relationships/slide" Target="slides/slide172.xml"/><Relationship Id="rId198" Type="http://schemas.openxmlformats.org/officeDocument/2006/relationships/slide" Target="slides/slide193.xml"/><Relationship Id="rId202" Type="http://schemas.openxmlformats.org/officeDocument/2006/relationships/slide" Target="slides/slide197.xml"/><Relationship Id="rId223" Type="http://schemas.openxmlformats.org/officeDocument/2006/relationships/slide" Target="slides/slide218.xml"/><Relationship Id="rId244" Type="http://schemas.openxmlformats.org/officeDocument/2006/relationships/slide" Target="slides/slide239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265" Type="http://schemas.openxmlformats.org/officeDocument/2006/relationships/slide" Target="slides/slide260.xml"/><Relationship Id="rId50" Type="http://schemas.openxmlformats.org/officeDocument/2006/relationships/slide" Target="slides/slide45.xml"/><Relationship Id="rId104" Type="http://schemas.openxmlformats.org/officeDocument/2006/relationships/slide" Target="slides/slide99.xml"/><Relationship Id="rId125" Type="http://schemas.openxmlformats.org/officeDocument/2006/relationships/slide" Target="slides/slide120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188" Type="http://schemas.openxmlformats.org/officeDocument/2006/relationships/slide" Target="slides/slide183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13" Type="http://schemas.openxmlformats.org/officeDocument/2006/relationships/slide" Target="slides/slide208.xml"/><Relationship Id="rId234" Type="http://schemas.openxmlformats.org/officeDocument/2006/relationships/slide" Target="slides/slide229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55" Type="http://schemas.openxmlformats.org/officeDocument/2006/relationships/slide" Target="slides/slide250.xml"/><Relationship Id="rId276" Type="http://schemas.openxmlformats.org/officeDocument/2006/relationships/theme" Target="theme/theme1.xml"/><Relationship Id="rId40" Type="http://schemas.openxmlformats.org/officeDocument/2006/relationships/slide" Target="slides/slide35.xml"/><Relationship Id="rId115" Type="http://schemas.openxmlformats.org/officeDocument/2006/relationships/slide" Target="slides/slide110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slide" Target="slides/slide173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9" Type="http://schemas.openxmlformats.org/officeDocument/2006/relationships/slide" Target="slides/slide194.xml"/><Relationship Id="rId203" Type="http://schemas.openxmlformats.org/officeDocument/2006/relationships/slide" Target="slides/slide198.xml"/><Relationship Id="rId19" Type="http://schemas.openxmlformats.org/officeDocument/2006/relationships/slide" Target="slides/slide14.xml"/><Relationship Id="rId224" Type="http://schemas.openxmlformats.org/officeDocument/2006/relationships/slide" Target="slides/slide219.xml"/><Relationship Id="rId245" Type="http://schemas.openxmlformats.org/officeDocument/2006/relationships/slide" Target="slides/slide240.xml"/><Relationship Id="rId266" Type="http://schemas.openxmlformats.org/officeDocument/2006/relationships/slide" Target="slides/slide261.xml"/><Relationship Id="rId30" Type="http://schemas.openxmlformats.org/officeDocument/2006/relationships/slide" Target="slides/slide2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189" Type="http://schemas.openxmlformats.org/officeDocument/2006/relationships/slide" Target="slides/slide184.xml"/><Relationship Id="rId3" Type="http://schemas.openxmlformats.org/officeDocument/2006/relationships/customXml" Target="../customXml/item3.xml"/><Relationship Id="rId214" Type="http://schemas.openxmlformats.org/officeDocument/2006/relationships/slide" Target="slides/slide209.xml"/><Relationship Id="rId235" Type="http://schemas.openxmlformats.org/officeDocument/2006/relationships/slide" Target="slides/slide230.xml"/><Relationship Id="rId256" Type="http://schemas.openxmlformats.org/officeDocument/2006/relationships/slide" Target="slides/slide251.xml"/><Relationship Id="rId277" Type="http://schemas.openxmlformats.org/officeDocument/2006/relationships/tableStyles" Target="tableStyles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179" Type="http://schemas.openxmlformats.org/officeDocument/2006/relationships/slide" Target="slides/slide174.xml"/><Relationship Id="rId190" Type="http://schemas.openxmlformats.org/officeDocument/2006/relationships/slide" Target="slides/slide185.xml"/><Relationship Id="rId204" Type="http://schemas.openxmlformats.org/officeDocument/2006/relationships/slide" Target="slides/slide199.xml"/><Relationship Id="rId225" Type="http://schemas.openxmlformats.org/officeDocument/2006/relationships/slide" Target="slides/slide220.xml"/><Relationship Id="rId246" Type="http://schemas.openxmlformats.org/officeDocument/2006/relationships/slide" Target="slides/slide241.xml"/><Relationship Id="rId267" Type="http://schemas.openxmlformats.org/officeDocument/2006/relationships/slide" Target="slides/slide26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94" Type="http://schemas.openxmlformats.org/officeDocument/2006/relationships/slide" Target="slides/slide89.xml"/><Relationship Id="rId148" Type="http://schemas.openxmlformats.org/officeDocument/2006/relationships/slide" Target="slides/slide143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5.xml"/><Relationship Id="rId215" Type="http://schemas.openxmlformats.org/officeDocument/2006/relationships/slide" Target="slides/slide210.xml"/><Relationship Id="rId236" Type="http://schemas.openxmlformats.org/officeDocument/2006/relationships/slide" Target="slides/slide231.xml"/><Relationship Id="rId257" Type="http://schemas.openxmlformats.org/officeDocument/2006/relationships/slide" Target="slides/slide252.xml"/><Relationship Id="rId278" Type="http://schemas.microsoft.com/office/2016/11/relationships/changesInfo" Target="changesInfos/changesInfo1.xml"/><Relationship Id="rId42" Type="http://schemas.openxmlformats.org/officeDocument/2006/relationships/slide" Target="slides/slide37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91" Type="http://schemas.openxmlformats.org/officeDocument/2006/relationships/slide" Target="slides/slide186.xml"/><Relationship Id="rId205" Type="http://schemas.openxmlformats.org/officeDocument/2006/relationships/slide" Target="slides/slide200.xml"/><Relationship Id="rId247" Type="http://schemas.openxmlformats.org/officeDocument/2006/relationships/slide" Target="slides/slide242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53" Type="http://schemas.openxmlformats.org/officeDocument/2006/relationships/slide" Target="slides/slide48.xml"/><Relationship Id="rId149" Type="http://schemas.openxmlformats.org/officeDocument/2006/relationships/slide" Target="slides/slide144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16" Type="http://schemas.openxmlformats.org/officeDocument/2006/relationships/slide" Target="slides/slide21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Boily" userId="4ace92db-0572-4382-889e-50f73e2bf144" providerId="ADAL" clId="{8AD5CA6A-B9EF-6540-8817-B4ED4DA4B466}"/>
    <pc:docChg chg="undo custSel modSld modShowInfo">
      <pc:chgData name="Patrick Boily" userId="4ace92db-0572-4382-889e-50f73e2bf144" providerId="ADAL" clId="{8AD5CA6A-B9EF-6540-8817-B4ED4DA4B466}" dt="2022-11-15T20:58:00.859" v="1694" actId="2711"/>
      <pc:docMkLst>
        <pc:docMk/>
      </pc:docMkLst>
      <pc:sldChg chg="modSp mod">
        <pc:chgData name="Patrick Boily" userId="4ace92db-0572-4382-889e-50f73e2bf144" providerId="ADAL" clId="{8AD5CA6A-B9EF-6540-8817-B4ED4DA4B466}" dt="2022-10-20T16:40:20.852" v="360" actId="1036"/>
        <pc:sldMkLst>
          <pc:docMk/>
          <pc:sldMk cId="1374145970" sldId="267"/>
        </pc:sldMkLst>
        <pc:spChg chg="mod">
          <ac:chgData name="Patrick Boily" userId="4ace92db-0572-4382-889e-50f73e2bf144" providerId="ADAL" clId="{8AD5CA6A-B9EF-6540-8817-B4ED4DA4B466}" dt="2022-10-20T16:39:36.533" v="328" actId="20577"/>
          <ac:spMkLst>
            <pc:docMk/>
            <pc:sldMk cId="1374145970" sldId="267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6:40:06.069" v="348" actId="1035"/>
          <ac:spMkLst>
            <pc:docMk/>
            <pc:sldMk cId="1374145970" sldId="267"/>
            <ac:spMk id="38" creationId="{B73912AF-1CF5-482D-9053-FC6B4E15C9E0}"/>
          </ac:spMkLst>
        </pc:spChg>
        <pc:spChg chg="mod">
          <ac:chgData name="Patrick Boily" userId="4ace92db-0572-4382-889e-50f73e2bf144" providerId="ADAL" clId="{8AD5CA6A-B9EF-6540-8817-B4ED4DA4B466}" dt="2022-10-20T16:40:20.852" v="360" actId="1036"/>
          <ac:spMkLst>
            <pc:docMk/>
            <pc:sldMk cId="1374145970" sldId="267"/>
            <ac:spMk id="40" creationId="{CF4A1B6F-E599-4EFE-B1B5-4CD3E4CA7B32}"/>
          </ac:spMkLst>
        </pc:spChg>
        <pc:spChg chg="mod">
          <ac:chgData name="Patrick Boily" userId="4ace92db-0572-4382-889e-50f73e2bf144" providerId="ADAL" clId="{8AD5CA6A-B9EF-6540-8817-B4ED4DA4B466}" dt="2022-10-20T16:40:06.069" v="348" actId="1035"/>
          <ac:spMkLst>
            <pc:docMk/>
            <pc:sldMk cId="1374145970" sldId="267"/>
            <ac:spMk id="41" creationId="{308903A0-0BD5-4529-A87A-7E8886EB0AA6}"/>
          </ac:spMkLst>
        </pc:spChg>
        <pc:spChg chg="mod">
          <ac:chgData name="Patrick Boily" userId="4ace92db-0572-4382-889e-50f73e2bf144" providerId="ADAL" clId="{8AD5CA6A-B9EF-6540-8817-B4ED4DA4B466}" dt="2022-10-20T16:40:20.852" v="360" actId="1036"/>
          <ac:spMkLst>
            <pc:docMk/>
            <pc:sldMk cId="1374145970" sldId="267"/>
            <ac:spMk id="43" creationId="{F22CA6E7-5137-47B9-A764-A763329CF9BB}"/>
          </ac:spMkLst>
        </pc:spChg>
        <pc:spChg chg="mod">
          <ac:chgData name="Patrick Boily" userId="4ace92db-0572-4382-889e-50f73e2bf144" providerId="ADAL" clId="{8AD5CA6A-B9EF-6540-8817-B4ED4DA4B466}" dt="2022-10-20T16:40:20.852" v="360" actId="1036"/>
          <ac:spMkLst>
            <pc:docMk/>
            <pc:sldMk cId="1374145970" sldId="267"/>
            <ac:spMk id="44" creationId="{9FAFE135-C05B-4DFB-8EFB-AE9FE7DAD08D}"/>
          </ac:spMkLst>
        </pc:spChg>
        <pc:spChg chg="mod">
          <ac:chgData name="Patrick Boily" userId="4ace92db-0572-4382-889e-50f73e2bf144" providerId="ADAL" clId="{8AD5CA6A-B9EF-6540-8817-B4ED4DA4B466}" dt="2022-10-20T16:40:06.069" v="348" actId="1035"/>
          <ac:spMkLst>
            <pc:docMk/>
            <pc:sldMk cId="1374145970" sldId="267"/>
            <ac:spMk id="45" creationId="{17656B05-1791-450E-818F-1E1A085E15CD}"/>
          </ac:spMkLst>
        </pc:spChg>
      </pc:sldChg>
      <pc:sldChg chg="modSp mod">
        <pc:chgData name="Patrick Boily" userId="4ace92db-0572-4382-889e-50f73e2bf144" providerId="ADAL" clId="{8AD5CA6A-B9EF-6540-8817-B4ED4DA4B466}" dt="2022-10-20T18:32:42.469" v="992" actId="20577"/>
        <pc:sldMkLst>
          <pc:docMk/>
          <pc:sldMk cId="125130570" sldId="280"/>
        </pc:sldMkLst>
        <pc:spChg chg="mod">
          <ac:chgData name="Patrick Boily" userId="4ace92db-0572-4382-889e-50f73e2bf144" providerId="ADAL" clId="{8AD5CA6A-B9EF-6540-8817-B4ED4DA4B466}" dt="2022-10-20T17:57:27.440" v="948" actId="20577"/>
          <ac:spMkLst>
            <pc:docMk/>
            <pc:sldMk cId="125130570" sldId="280"/>
            <ac:spMk id="4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8:32:42.469" v="992" actId="20577"/>
          <ac:spMkLst>
            <pc:docMk/>
            <pc:sldMk cId="125130570" sldId="280"/>
            <ac:spMk id="5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6:43:53.692" v="440" actId="20577"/>
        <pc:sldMkLst>
          <pc:docMk/>
          <pc:sldMk cId="728005478" sldId="301"/>
        </pc:sldMkLst>
        <pc:spChg chg="mod">
          <ac:chgData name="Patrick Boily" userId="4ace92db-0572-4382-889e-50f73e2bf144" providerId="ADAL" clId="{8AD5CA6A-B9EF-6540-8817-B4ED4DA4B466}" dt="2022-10-20T16:43:53.692" v="440" actId="20577"/>
          <ac:spMkLst>
            <pc:docMk/>
            <pc:sldMk cId="728005478" sldId="301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6:40:56.683" v="371" actId="20577"/>
          <ac:spMkLst>
            <pc:docMk/>
            <pc:sldMk cId="728005478" sldId="301"/>
            <ac:spMk id="6" creationId="{077A0B31-09BD-455B-AA4A-B5A86DCD3642}"/>
          </ac:spMkLst>
        </pc:spChg>
        <pc:spChg chg="mod">
          <ac:chgData name="Patrick Boily" userId="4ace92db-0572-4382-889e-50f73e2bf144" providerId="ADAL" clId="{8AD5CA6A-B9EF-6540-8817-B4ED4DA4B466}" dt="2022-10-20T16:41:03.356" v="376" actId="20577"/>
          <ac:spMkLst>
            <pc:docMk/>
            <pc:sldMk cId="728005478" sldId="301"/>
            <ac:spMk id="18" creationId="{7017B52B-8362-471F-BDB0-A7F2425D7459}"/>
          </ac:spMkLst>
        </pc:spChg>
      </pc:sldChg>
      <pc:sldChg chg="addSp delSp modSp mod">
        <pc:chgData name="Patrick Boily" userId="4ace92db-0572-4382-889e-50f73e2bf144" providerId="ADAL" clId="{8AD5CA6A-B9EF-6540-8817-B4ED4DA4B466}" dt="2022-10-20T16:44:17.977" v="449"/>
        <pc:sldMkLst>
          <pc:docMk/>
          <pc:sldMk cId="2305037130" sldId="303"/>
        </pc:sldMkLst>
        <pc:spChg chg="mod">
          <ac:chgData name="Patrick Boily" userId="4ace92db-0572-4382-889e-50f73e2bf144" providerId="ADAL" clId="{8AD5CA6A-B9EF-6540-8817-B4ED4DA4B466}" dt="2022-10-20T16:44:17.977" v="449"/>
          <ac:spMkLst>
            <pc:docMk/>
            <pc:sldMk cId="2305037130" sldId="303"/>
            <ac:spMk id="2" creationId="{00000000-0000-0000-0000-000000000000}"/>
          </ac:spMkLst>
        </pc:spChg>
        <pc:spChg chg="add del mod">
          <ac:chgData name="Patrick Boily" userId="4ace92db-0572-4382-889e-50f73e2bf144" providerId="ADAL" clId="{8AD5CA6A-B9EF-6540-8817-B4ED4DA4B466}" dt="2022-10-20T16:43:17.407" v="411" actId="20577"/>
          <ac:spMkLst>
            <pc:docMk/>
            <pc:sldMk cId="2305037130" sldId="303"/>
            <ac:spMk id="6" creationId="{077A0B31-09BD-455B-AA4A-B5A86DCD3642}"/>
          </ac:spMkLst>
        </pc:spChg>
        <pc:spChg chg="mod">
          <ac:chgData name="Patrick Boily" userId="4ace92db-0572-4382-889e-50f73e2bf144" providerId="ADAL" clId="{8AD5CA6A-B9EF-6540-8817-B4ED4DA4B466}" dt="2022-10-20T16:43:32.338" v="429" actId="20577"/>
          <ac:spMkLst>
            <pc:docMk/>
            <pc:sldMk cId="2305037130" sldId="303"/>
            <ac:spMk id="8" creationId="{DC782F2A-1448-415D-BD25-D09017FFF363}"/>
          </ac:spMkLst>
        </pc:spChg>
        <pc:spChg chg="add del">
          <ac:chgData name="Patrick Boily" userId="4ace92db-0572-4382-889e-50f73e2bf144" providerId="ADAL" clId="{8AD5CA6A-B9EF-6540-8817-B4ED4DA4B466}" dt="2022-10-20T16:43:12.962" v="408" actId="478"/>
          <ac:spMkLst>
            <pc:docMk/>
            <pc:sldMk cId="2305037130" sldId="303"/>
            <ac:spMk id="17" creationId="{7DAD1B96-0EC0-43CE-BEE2-42C44792B5A8}"/>
          </ac:spMkLst>
        </pc:spChg>
        <pc:spChg chg="add del mod">
          <ac:chgData name="Patrick Boily" userId="4ace92db-0572-4382-889e-50f73e2bf144" providerId="ADAL" clId="{8AD5CA6A-B9EF-6540-8817-B4ED4DA4B466}" dt="2022-10-20T16:43:22.680" v="416" actId="20577"/>
          <ac:spMkLst>
            <pc:docMk/>
            <pc:sldMk cId="2305037130" sldId="303"/>
            <ac:spMk id="18" creationId="{7017B52B-8362-471F-BDB0-A7F2425D7459}"/>
          </ac:spMkLst>
        </pc:spChg>
      </pc:sldChg>
      <pc:sldChg chg="modSp mod">
        <pc:chgData name="Patrick Boily" userId="4ace92db-0572-4382-889e-50f73e2bf144" providerId="ADAL" clId="{8AD5CA6A-B9EF-6540-8817-B4ED4DA4B466}" dt="2022-10-20T19:07:00.577" v="1388" actId="20577"/>
        <pc:sldMkLst>
          <pc:docMk/>
          <pc:sldMk cId="3625699967" sldId="309"/>
        </pc:sldMkLst>
        <pc:spChg chg="mod">
          <ac:chgData name="Patrick Boily" userId="4ace92db-0572-4382-889e-50f73e2bf144" providerId="ADAL" clId="{8AD5CA6A-B9EF-6540-8817-B4ED4DA4B466}" dt="2022-10-20T19:06:40.258" v="1380" actId="6549"/>
          <ac:spMkLst>
            <pc:docMk/>
            <pc:sldMk cId="3625699967" sldId="309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7:00.577" v="1388" actId="20577"/>
          <ac:spMkLst>
            <pc:docMk/>
            <pc:sldMk cId="3625699967" sldId="309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8:59:29.839" v="1248" actId="1076"/>
        <pc:sldMkLst>
          <pc:docMk/>
          <pc:sldMk cId="784911028" sldId="320"/>
        </pc:sldMkLst>
        <pc:spChg chg="mod">
          <ac:chgData name="Patrick Boily" userId="4ace92db-0572-4382-889e-50f73e2bf144" providerId="ADAL" clId="{8AD5CA6A-B9EF-6540-8817-B4ED4DA4B466}" dt="2022-10-20T18:59:11.344" v="1244" actId="20577"/>
          <ac:spMkLst>
            <pc:docMk/>
            <pc:sldMk cId="784911028" sldId="320"/>
            <ac:spMk id="4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8:58:55.224" v="1240" actId="20577"/>
          <ac:spMkLst>
            <pc:docMk/>
            <pc:sldMk cId="784911028" sldId="320"/>
            <ac:spMk id="5" creationId="{00000000-0000-0000-0000-000000000000}"/>
          </ac:spMkLst>
        </pc:spChg>
        <pc:picChg chg="mod">
          <ac:chgData name="Patrick Boily" userId="4ace92db-0572-4382-889e-50f73e2bf144" providerId="ADAL" clId="{8AD5CA6A-B9EF-6540-8817-B4ED4DA4B466}" dt="2022-10-20T18:59:29.839" v="1248" actId="1076"/>
          <ac:picMkLst>
            <pc:docMk/>
            <pc:sldMk cId="784911028" sldId="320"/>
            <ac:picMk id="9" creationId="{202D212B-EB04-141B-20B2-BFC004C3E85A}"/>
          </ac:picMkLst>
        </pc:picChg>
        <pc:picChg chg="mod">
          <ac:chgData name="Patrick Boily" userId="4ace92db-0572-4382-889e-50f73e2bf144" providerId="ADAL" clId="{8AD5CA6A-B9EF-6540-8817-B4ED4DA4B466}" dt="2022-10-20T18:59:25.588" v="1247" actId="1076"/>
          <ac:picMkLst>
            <pc:docMk/>
            <pc:sldMk cId="784911028" sldId="320"/>
            <ac:picMk id="11" creationId="{43B68B6C-3989-6DFF-B0D8-8BF419892D13}"/>
          </ac:picMkLst>
        </pc:picChg>
      </pc:sldChg>
      <pc:sldChg chg="modSp mod">
        <pc:chgData name="Patrick Boily" userId="4ace92db-0572-4382-889e-50f73e2bf144" providerId="ADAL" clId="{8AD5CA6A-B9EF-6540-8817-B4ED4DA4B466}" dt="2022-10-20T18:52:50.648" v="1094" actId="20577"/>
        <pc:sldMkLst>
          <pc:docMk/>
          <pc:sldMk cId="2035787659" sldId="321"/>
        </pc:sldMkLst>
        <pc:spChg chg="mod">
          <ac:chgData name="Patrick Boily" userId="4ace92db-0572-4382-889e-50f73e2bf144" providerId="ADAL" clId="{8AD5CA6A-B9EF-6540-8817-B4ED4DA4B466}" dt="2022-10-20T17:55:45.461" v="911" actId="20577"/>
          <ac:spMkLst>
            <pc:docMk/>
            <pc:sldMk cId="2035787659" sldId="321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8:52:50.648" v="1094" actId="20577"/>
          <ac:spMkLst>
            <pc:docMk/>
            <pc:sldMk cId="2035787659" sldId="321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8:57:49.866" v="1216" actId="20577"/>
        <pc:sldMkLst>
          <pc:docMk/>
          <pc:sldMk cId="25427562" sldId="322"/>
        </pc:sldMkLst>
        <pc:spChg chg="mod">
          <ac:chgData name="Patrick Boily" userId="4ace92db-0572-4382-889e-50f73e2bf144" providerId="ADAL" clId="{8AD5CA6A-B9EF-6540-8817-B4ED4DA4B466}" dt="2022-10-20T18:35:44.422" v="1090" actId="6549"/>
          <ac:spMkLst>
            <pc:docMk/>
            <pc:sldMk cId="25427562" sldId="322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8:57:49.866" v="1216" actId="20577"/>
          <ac:spMkLst>
            <pc:docMk/>
            <pc:sldMk cId="25427562" sldId="322"/>
            <ac:spMk id="3" creationId="{00000000-0000-0000-0000-000000000000}"/>
          </ac:spMkLst>
        </pc:spChg>
      </pc:sldChg>
      <pc:sldChg chg="modSp mod chgLayout">
        <pc:chgData name="Patrick Boily" userId="4ace92db-0572-4382-889e-50f73e2bf144" providerId="ADAL" clId="{8AD5CA6A-B9EF-6540-8817-B4ED4DA4B466}" dt="2022-10-20T18:55:14.344" v="1131" actId="20577"/>
        <pc:sldMkLst>
          <pc:docMk/>
          <pc:sldMk cId="2002662497" sldId="329"/>
        </pc:sldMkLst>
        <pc:spChg chg="mod ord">
          <ac:chgData name="Patrick Boily" userId="4ace92db-0572-4382-889e-50f73e2bf144" providerId="ADAL" clId="{8AD5CA6A-B9EF-6540-8817-B4ED4DA4B466}" dt="2022-10-20T18:54:41.613" v="1117" actId="700"/>
          <ac:spMkLst>
            <pc:docMk/>
            <pc:sldMk cId="2002662497" sldId="329"/>
            <ac:spMk id="2" creationId="{00000000-0000-0000-0000-000000000000}"/>
          </ac:spMkLst>
        </pc:spChg>
        <pc:spChg chg="mod ord">
          <ac:chgData name="Patrick Boily" userId="4ace92db-0572-4382-889e-50f73e2bf144" providerId="ADAL" clId="{8AD5CA6A-B9EF-6540-8817-B4ED4DA4B466}" dt="2022-10-20T18:55:14.344" v="1131" actId="20577"/>
          <ac:spMkLst>
            <pc:docMk/>
            <pc:sldMk cId="2002662497" sldId="329"/>
            <ac:spMk id="3" creationId="{00000000-0000-0000-0000-000000000000}"/>
          </ac:spMkLst>
        </pc:spChg>
        <pc:spChg chg="mod ord">
          <ac:chgData name="Patrick Boily" userId="4ace92db-0572-4382-889e-50f73e2bf144" providerId="ADAL" clId="{8AD5CA6A-B9EF-6540-8817-B4ED4DA4B466}" dt="2022-10-20T18:54:41.613" v="1117" actId="700"/>
          <ac:spMkLst>
            <pc:docMk/>
            <pc:sldMk cId="2002662497" sldId="329"/>
            <ac:spMk id="5" creationId="{4029399B-8FE0-3D11-6ABC-EA85199FBCAF}"/>
          </ac:spMkLst>
        </pc:spChg>
        <pc:spChg chg="mod">
          <ac:chgData name="Patrick Boily" userId="4ace92db-0572-4382-889e-50f73e2bf144" providerId="ADAL" clId="{8AD5CA6A-B9EF-6540-8817-B4ED4DA4B466}" dt="2022-10-20T18:33:40.564" v="1005"/>
          <ac:spMkLst>
            <pc:docMk/>
            <pc:sldMk cId="2002662497" sldId="329"/>
            <ac:spMk id="11" creationId="{39335453-11DF-E995-9DFA-547D47632FFD}"/>
          </ac:spMkLst>
        </pc:spChg>
      </pc:sldChg>
      <pc:sldChg chg="modSp mod">
        <pc:chgData name="Patrick Boily" userId="4ace92db-0572-4382-889e-50f73e2bf144" providerId="ADAL" clId="{8AD5CA6A-B9EF-6540-8817-B4ED4DA4B466}" dt="2022-10-20T19:22:59.606" v="1529" actId="20577"/>
        <pc:sldMkLst>
          <pc:docMk/>
          <pc:sldMk cId="911068269" sldId="344"/>
        </pc:sldMkLst>
        <pc:spChg chg="mod">
          <ac:chgData name="Patrick Boily" userId="4ace92db-0572-4382-889e-50f73e2bf144" providerId="ADAL" clId="{8AD5CA6A-B9EF-6540-8817-B4ED4DA4B466}" dt="2022-10-20T19:10:52.927" v="1470" actId="14100"/>
          <ac:spMkLst>
            <pc:docMk/>
            <pc:sldMk cId="911068269" sldId="344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22:59.606" v="1529" actId="20577"/>
          <ac:spMkLst>
            <pc:docMk/>
            <pc:sldMk cId="911068269" sldId="344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9:24:11.004" v="1552" actId="20577"/>
        <pc:sldMkLst>
          <pc:docMk/>
          <pc:sldMk cId="237912260" sldId="345"/>
        </pc:sldMkLst>
        <pc:spChg chg="mod">
          <ac:chgData name="Patrick Boily" userId="4ace92db-0572-4382-889e-50f73e2bf144" providerId="ADAL" clId="{8AD5CA6A-B9EF-6540-8817-B4ED4DA4B466}" dt="2022-10-20T19:23:16.573" v="1533" actId="20577"/>
          <ac:spMkLst>
            <pc:docMk/>
            <pc:sldMk cId="237912260" sldId="345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24:11.004" v="1552" actId="20577"/>
          <ac:spMkLst>
            <pc:docMk/>
            <pc:sldMk cId="237912260" sldId="345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9:08:54.107" v="1408" actId="20577"/>
        <pc:sldMkLst>
          <pc:docMk/>
          <pc:sldMk cId="3906466774" sldId="349"/>
        </pc:sldMkLst>
        <pc:spChg chg="mod">
          <ac:chgData name="Patrick Boily" userId="4ace92db-0572-4382-889e-50f73e2bf144" providerId="ADAL" clId="{8AD5CA6A-B9EF-6540-8817-B4ED4DA4B466}" dt="2022-10-20T19:07:49.963" v="1405" actId="255"/>
          <ac:spMkLst>
            <pc:docMk/>
            <pc:sldMk cId="3906466774" sldId="349"/>
            <ac:spMk id="4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8:54.107" v="1408" actId="20577"/>
          <ac:spMkLst>
            <pc:docMk/>
            <pc:sldMk cId="3906466774" sldId="349"/>
            <ac:spMk id="6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9:10:31.667" v="1467" actId="20577"/>
        <pc:sldMkLst>
          <pc:docMk/>
          <pc:sldMk cId="420077387" sldId="352"/>
        </pc:sldMkLst>
        <pc:spChg chg="mod">
          <ac:chgData name="Patrick Boily" userId="4ace92db-0572-4382-889e-50f73e2bf144" providerId="ADAL" clId="{8AD5CA6A-B9EF-6540-8817-B4ED4DA4B466}" dt="2022-10-20T19:10:31.667" v="1467" actId="20577"/>
          <ac:spMkLst>
            <pc:docMk/>
            <pc:sldMk cId="420077387" sldId="352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9:22.923" v="1419" actId="20577"/>
          <ac:spMkLst>
            <pc:docMk/>
            <pc:sldMk cId="420077387" sldId="352"/>
            <ac:spMk id="4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9:40.123" v="1450" actId="20577"/>
          <ac:spMkLst>
            <pc:docMk/>
            <pc:sldMk cId="420077387" sldId="352"/>
            <ac:spMk id="13" creationId="{EB343479-E0C5-5183-BD92-516F34AB3F7A}"/>
          </ac:spMkLst>
        </pc:spChg>
        <pc:spChg chg="mod">
          <ac:chgData name="Patrick Boily" userId="4ace92db-0572-4382-889e-50f73e2bf144" providerId="ADAL" clId="{8AD5CA6A-B9EF-6540-8817-B4ED4DA4B466}" dt="2022-10-20T19:09:54.870" v="1457" actId="20577"/>
          <ac:spMkLst>
            <pc:docMk/>
            <pc:sldMk cId="420077387" sldId="352"/>
            <ac:spMk id="14" creationId="{B1A1CC2C-AD76-DE9A-B9C1-A4842E0099A0}"/>
          </ac:spMkLst>
        </pc:spChg>
      </pc:sldChg>
      <pc:sldChg chg="modSp mod">
        <pc:chgData name="Patrick Boily" userId="4ace92db-0572-4382-889e-50f73e2bf144" providerId="ADAL" clId="{8AD5CA6A-B9EF-6540-8817-B4ED4DA4B466}" dt="2022-10-20T19:06:23.529" v="1375" actId="20577"/>
        <pc:sldMkLst>
          <pc:docMk/>
          <pc:sldMk cId="3188245674" sldId="355"/>
        </pc:sldMkLst>
        <pc:spChg chg="mod">
          <ac:chgData name="Patrick Boily" userId="4ace92db-0572-4382-889e-50f73e2bf144" providerId="ADAL" clId="{8AD5CA6A-B9EF-6540-8817-B4ED4DA4B466}" dt="2022-10-20T19:05:23.473" v="1359" actId="20577"/>
          <ac:spMkLst>
            <pc:docMk/>
            <pc:sldMk cId="3188245674" sldId="355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6:23.529" v="1375" actId="20577"/>
          <ac:spMkLst>
            <pc:docMk/>
            <pc:sldMk cId="3188245674" sldId="355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8:33:15.952" v="999" actId="1036"/>
        <pc:sldMkLst>
          <pc:docMk/>
          <pc:sldMk cId="2975997793" sldId="357"/>
        </pc:sldMkLst>
        <pc:spChg chg="mod">
          <ac:chgData name="Patrick Boily" userId="4ace92db-0572-4382-889e-50f73e2bf144" providerId="ADAL" clId="{8AD5CA6A-B9EF-6540-8817-B4ED4DA4B466}" dt="2022-10-20T18:32:51.167" v="996" actId="20577"/>
          <ac:spMkLst>
            <pc:docMk/>
            <pc:sldMk cId="2975997793" sldId="357"/>
            <ac:spMk id="4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8:33:08.879" v="998" actId="20577"/>
          <ac:spMkLst>
            <pc:docMk/>
            <pc:sldMk cId="2975997793" sldId="357"/>
            <ac:spMk id="1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8:33:15.952" v="999" actId="1036"/>
          <ac:spMkLst>
            <pc:docMk/>
            <pc:sldMk cId="2975997793" sldId="357"/>
            <ac:spMk id="19" creationId="{42E3E5D5-595B-0E4C-BCBA-CDC6CEC92742}"/>
          </ac:spMkLst>
        </pc:spChg>
        <pc:cxnChg chg="mod">
          <ac:chgData name="Patrick Boily" userId="4ace92db-0572-4382-889e-50f73e2bf144" providerId="ADAL" clId="{8AD5CA6A-B9EF-6540-8817-B4ED4DA4B466}" dt="2022-10-20T18:33:00.633" v="997" actId="14100"/>
          <ac:cxnSpMkLst>
            <pc:docMk/>
            <pc:sldMk cId="2975997793" sldId="357"/>
            <ac:cxnSpMk id="6" creationId="{00000000-0000-0000-0000-000000000000}"/>
          </ac:cxnSpMkLst>
        </pc:cxnChg>
      </pc:sldChg>
      <pc:sldChg chg="modSp mod">
        <pc:chgData name="Patrick Boily" userId="4ace92db-0572-4382-889e-50f73e2bf144" providerId="ADAL" clId="{8AD5CA6A-B9EF-6540-8817-B4ED4DA4B466}" dt="2022-10-20T19:04:44.331" v="1348" actId="6549"/>
        <pc:sldMkLst>
          <pc:docMk/>
          <pc:sldMk cId="3588361542" sldId="361"/>
        </pc:sldMkLst>
        <pc:spChg chg="mod">
          <ac:chgData name="Patrick Boily" userId="4ace92db-0572-4382-889e-50f73e2bf144" providerId="ADAL" clId="{8AD5CA6A-B9EF-6540-8817-B4ED4DA4B466}" dt="2022-10-20T19:03:41.851" v="1334" actId="255"/>
          <ac:spMkLst>
            <pc:docMk/>
            <pc:sldMk cId="3588361542" sldId="361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4:44.331" v="1348" actId="6549"/>
          <ac:spMkLst>
            <pc:docMk/>
            <pc:sldMk cId="3588361542" sldId="361"/>
            <ac:spMk id="3" creationId="{00000000-0000-0000-0000-000000000000}"/>
          </ac:spMkLst>
        </pc:spChg>
      </pc:sldChg>
      <pc:sldChg chg="modSp mod">
        <pc:chgData name="Patrick Boily" userId="4ace92db-0572-4382-889e-50f73e2bf144" providerId="ADAL" clId="{8AD5CA6A-B9EF-6540-8817-B4ED4DA4B466}" dt="2022-10-20T19:44:34.625" v="1584" actId="120"/>
        <pc:sldMkLst>
          <pc:docMk/>
          <pc:sldMk cId="1428682659" sldId="380"/>
        </pc:sldMkLst>
        <pc:spChg chg="mod">
          <ac:chgData name="Patrick Boily" userId="4ace92db-0572-4382-889e-50f73e2bf144" providerId="ADAL" clId="{8AD5CA6A-B9EF-6540-8817-B4ED4DA4B466}" dt="2022-10-20T19:44:12.906" v="1580" actId="20577"/>
          <ac:spMkLst>
            <pc:docMk/>
            <pc:sldMk cId="1428682659" sldId="380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44:34.625" v="1584" actId="120"/>
          <ac:spMkLst>
            <pc:docMk/>
            <pc:sldMk cId="1428682659" sldId="380"/>
            <ac:spMk id="10" creationId="{7237F4B1-7E51-C817-A1C4-BBEB50EDC5D4}"/>
          </ac:spMkLst>
        </pc:spChg>
      </pc:sldChg>
      <pc:sldChg chg="modSp mod">
        <pc:chgData name="Patrick Boily" userId="4ace92db-0572-4382-889e-50f73e2bf144" providerId="ADAL" clId="{8AD5CA6A-B9EF-6540-8817-B4ED4DA4B466}" dt="2022-10-20T19:46:41.449" v="1684" actId="6549"/>
        <pc:sldMkLst>
          <pc:docMk/>
          <pc:sldMk cId="1597803111" sldId="381"/>
        </pc:sldMkLst>
        <pc:spChg chg="mod">
          <ac:chgData name="Patrick Boily" userId="4ace92db-0572-4382-889e-50f73e2bf144" providerId="ADAL" clId="{8AD5CA6A-B9EF-6540-8817-B4ED4DA4B466}" dt="2022-10-20T19:45:07.111" v="1619" actId="20577"/>
          <ac:spMkLst>
            <pc:docMk/>
            <pc:sldMk cId="1597803111" sldId="381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45:02.971" v="1616" actId="20577"/>
          <ac:spMkLst>
            <pc:docMk/>
            <pc:sldMk cId="1597803111" sldId="381"/>
            <ac:spMk id="6" creationId="{F65BC539-B41D-49F3-A2FC-8549E2855B1E}"/>
          </ac:spMkLst>
        </pc:spChg>
        <pc:spChg chg="mod">
          <ac:chgData name="Patrick Boily" userId="4ace92db-0572-4382-889e-50f73e2bf144" providerId="ADAL" clId="{8AD5CA6A-B9EF-6540-8817-B4ED4DA4B466}" dt="2022-10-20T19:45:52.582" v="1667" actId="20577"/>
          <ac:spMkLst>
            <pc:docMk/>
            <pc:sldMk cId="1597803111" sldId="381"/>
            <ac:spMk id="7" creationId="{915BCBCE-D904-4D97-9EAB-14FF6DD1AC49}"/>
          </ac:spMkLst>
        </pc:spChg>
        <pc:spChg chg="mod">
          <ac:chgData name="Patrick Boily" userId="4ace92db-0572-4382-889e-50f73e2bf144" providerId="ADAL" clId="{8AD5CA6A-B9EF-6540-8817-B4ED4DA4B466}" dt="2022-10-20T19:45:14.554" v="1632" actId="20577"/>
          <ac:spMkLst>
            <pc:docMk/>
            <pc:sldMk cId="1597803111" sldId="381"/>
            <ac:spMk id="8" creationId="{DD29AD70-E012-4006-9B41-270F3B2EAC19}"/>
          </ac:spMkLst>
        </pc:spChg>
        <pc:spChg chg="mod">
          <ac:chgData name="Patrick Boily" userId="4ace92db-0572-4382-889e-50f73e2bf144" providerId="ADAL" clId="{8AD5CA6A-B9EF-6540-8817-B4ED4DA4B466}" dt="2022-10-20T19:45:57.239" v="1677" actId="20577"/>
          <ac:spMkLst>
            <pc:docMk/>
            <pc:sldMk cId="1597803111" sldId="381"/>
            <ac:spMk id="15" creationId="{E9E55507-77F2-48B9-B112-6D9AACDFF9AB}"/>
          </ac:spMkLst>
        </pc:spChg>
        <pc:spChg chg="mod">
          <ac:chgData name="Patrick Boily" userId="4ace92db-0572-4382-889e-50f73e2bf144" providerId="ADAL" clId="{8AD5CA6A-B9EF-6540-8817-B4ED4DA4B466}" dt="2022-10-20T19:46:25.360" v="1683" actId="6549"/>
          <ac:spMkLst>
            <pc:docMk/>
            <pc:sldMk cId="1597803111" sldId="381"/>
            <ac:spMk id="16" creationId="{563106DC-EE02-4411-8B06-F91E3B0526E6}"/>
          </ac:spMkLst>
        </pc:spChg>
        <pc:spChg chg="mod">
          <ac:chgData name="Patrick Boily" userId="4ace92db-0572-4382-889e-50f73e2bf144" providerId="ADAL" clId="{8AD5CA6A-B9EF-6540-8817-B4ED4DA4B466}" dt="2022-10-20T19:46:41.449" v="1684" actId="6549"/>
          <ac:spMkLst>
            <pc:docMk/>
            <pc:sldMk cId="1597803111" sldId="381"/>
            <ac:spMk id="20" creationId="{65F9ABBF-E899-4BA7-8582-F6FF18C3A3FA}"/>
          </ac:spMkLst>
        </pc:spChg>
      </pc:sldChg>
      <pc:sldChg chg="modSp mod">
        <pc:chgData name="Patrick Boily" userId="4ace92db-0572-4382-889e-50f73e2bf144" providerId="ADAL" clId="{8AD5CA6A-B9EF-6540-8817-B4ED4DA4B466}" dt="2022-11-15T20:58:00.859" v="1694" actId="2711"/>
        <pc:sldMkLst>
          <pc:docMk/>
          <pc:sldMk cId="3132517962" sldId="2105"/>
        </pc:sldMkLst>
        <pc:spChg chg="mod">
          <ac:chgData name="Patrick Boily" userId="4ace92db-0572-4382-889e-50f73e2bf144" providerId="ADAL" clId="{8AD5CA6A-B9EF-6540-8817-B4ED4DA4B466}" dt="2022-11-15T20:58:00.859" v="1694" actId="2711"/>
          <ac:spMkLst>
            <pc:docMk/>
            <pc:sldMk cId="3132517962" sldId="2105"/>
            <ac:spMk id="3" creationId="{BE640464-199A-B794-3587-B398589F72A9}"/>
          </ac:spMkLst>
        </pc:spChg>
      </pc:sldChg>
      <pc:sldChg chg="modSp mod">
        <pc:chgData name="Patrick Boily" userId="4ace92db-0572-4382-889e-50f73e2bf144" providerId="ADAL" clId="{8AD5CA6A-B9EF-6540-8817-B4ED4DA4B466}" dt="2022-10-20T16:44:04.232" v="444"/>
        <pc:sldMkLst>
          <pc:docMk/>
          <pc:sldMk cId="2026955783" sldId="2153"/>
        </pc:sldMkLst>
        <pc:spChg chg="mod">
          <ac:chgData name="Patrick Boily" userId="4ace92db-0572-4382-889e-50f73e2bf144" providerId="ADAL" clId="{8AD5CA6A-B9EF-6540-8817-B4ED4DA4B466}" dt="2022-10-20T16:44:04.232" v="444"/>
          <ac:spMkLst>
            <pc:docMk/>
            <pc:sldMk cId="2026955783" sldId="2153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6:42:47.161" v="394" actId="20577"/>
          <ac:spMkLst>
            <pc:docMk/>
            <pc:sldMk cId="2026955783" sldId="2153"/>
            <ac:spMk id="6" creationId="{077A0B31-09BD-455B-AA4A-B5A86DCD3642}"/>
          </ac:spMkLst>
        </pc:spChg>
        <pc:spChg chg="mod">
          <ac:chgData name="Patrick Boily" userId="4ace92db-0572-4382-889e-50f73e2bf144" providerId="ADAL" clId="{8AD5CA6A-B9EF-6540-8817-B4ED4DA4B466}" dt="2022-10-20T16:42:33.033" v="386" actId="20577"/>
          <ac:spMkLst>
            <pc:docMk/>
            <pc:sldMk cId="2026955783" sldId="2153"/>
            <ac:spMk id="10" creationId="{29552FD1-64EB-44BC-9125-AA2B7AA7C980}"/>
          </ac:spMkLst>
        </pc:spChg>
        <pc:spChg chg="mod">
          <ac:chgData name="Patrick Boily" userId="4ace92db-0572-4382-889e-50f73e2bf144" providerId="ADAL" clId="{8AD5CA6A-B9EF-6540-8817-B4ED4DA4B466}" dt="2022-10-20T16:42:52.531" v="399" actId="20577"/>
          <ac:spMkLst>
            <pc:docMk/>
            <pc:sldMk cId="2026955783" sldId="2153"/>
            <ac:spMk id="18" creationId="{7017B52B-8362-471F-BDB0-A7F2425D7459}"/>
          </ac:spMkLst>
        </pc:spChg>
        <pc:spChg chg="mod">
          <ac:chgData name="Patrick Boily" userId="4ace92db-0572-4382-889e-50f73e2bf144" providerId="ADAL" clId="{8AD5CA6A-B9EF-6540-8817-B4ED4DA4B466}" dt="2022-10-20T16:42:40.729" v="389" actId="20577"/>
          <ac:spMkLst>
            <pc:docMk/>
            <pc:sldMk cId="2026955783" sldId="2153"/>
            <ac:spMk id="21" creationId="{0700D71E-5017-4A82-B878-E65936DC5F1A}"/>
          </ac:spMkLst>
        </pc:spChg>
        <pc:spChg chg="mod">
          <ac:chgData name="Patrick Boily" userId="4ace92db-0572-4382-889e-50f73e2bf144" providerId="ADAL" clId="{8AD5CA6A-B9EF-6540-8817-B4ED4DA4B466}" dt="2022-10-20T16:42:22.362" v="377" actId="6549"/>
          <ac:spMkLst>
            <pc:docMk/>
            <pc:sldMk cId="2026955783" sldId="2153"/>
            <ac:spMk id="27" creationId="{092CF6C5-CEF3-4A36-B1AA-5BA0E9915C4A}"/>
          </ac:spMkLst>
        </pc:spChg>
      </pc:sldChg>
      <pc:sldChg chg="modSp mod">
        <pc:chgData name="Patrick Boily" userId="4ace92db-0572-4382-889e-50f73e2bf144" providerId="ADAL" clId="{8AD5CA6A-B9EF-6540-8817-B4ED4DA4B466}" dt="2022-10-20T16:39:28.782" v="323"/>
        <pc:sldMkLst>
          <pc:docMk/>
          <pc:sldMk cId="2308934752" sldId="2559"/>
        </pc:sldMkLst>
        <pc:spChg chg="mod">
          <ac:chgData name="Patrick Boily" userId="4ace92db-0572-4382-889e-50f73e2bf144" providerId="ADAL" clId="{8AD5CA6A-B9EF-6540-8817-B4ED4DA4B466}" dt="2022-10-20T16:39:28.782" v="323"/>
          <ac:spMkLst>
            <pc:docMk/>
            <pc:sldMk cId="2308934752" sldId="2559"/>
            <ac:spMk id="2" creationId="{1F7B936F-FEB4-65E2-D74D-B64461644BAD}"/>
          </ac:spMkLst>
        </pc:spChg>
        <pc:spChg chg="mod">
          <ac:chgData name="Patrick Boily" userId="4ace92db-0572-4382-889e-50f73e2bf144" providerId="ADAL" clId="{8AD5CA6A-B9EF-6540-8817-B4ED4DA4B466}" dt="2022-10-20T16:38:28.815" v="286" actId="20577"/>
          <ac:spMkLst>
            <pc:docMk/>
            <pc:sldMk cId="2308934752" sldId="2559"/>
            <ac:spMk id="3" creationId="{9F29C379-A938-FCA2-D713-6475E10DF3EA}"/>
          </ac:spMkLst>
        </pc:spChg>
      </pc:sldChg>
      <pc:sldChg chg="modSp mod">
        <pc:chgData name="Patrick Boily" userId="4ace92db-0572-4382-889e-50f73e2bf144" providerId="ADAL" clId="{8AD5CA6A-B9EF-6540-8817-B4ED4DA4B466}" dt="2022-10-20T16:39:31.603" v="324"/>
        <pc:sldMkLst>
          <pc:docMk/>
          <pc:sldMk cId="1183463136" sldId="2560"/>
        </pc:sldMkLst>
        <pc:spChg chg="mod">
          <ac:chgData name="Patrick Boily" userId="4ace92db-0572-4382-889e-50f73e2bf144" providerId="ADAL" clId="{8AD5CA6A-B9EF-6540-8817-B4ED4DA4B466}" dt="2022-10-20T16:39:31.603" v="324"/>
          <ac:spMkLst>
            <pc:docMk/>
            <pc:sldMk cId="1183463136" sldId="2560"/>
            <ac:spMk id="2" creationId="{1F7B936F-FEB4-65E2-D74D-B64461644BAD}"/>
          </ac:spMkLst>
        </pc:spChg>
      </pc:sldChg>
      <pc:sldChg chg="modSp mod">
        <pc:chgData name="Patrick Boily" userId="4ace92db-0572-4382-889e-50f73e2bf144" providerId="ADAL" clId="{8AD5CA6A-B9EF-6540-8817-B4ED4DA4B466}" dt="2022-10-20T16:47:16.187" v="526" actId="20577"/>
        <pc:sldMkLst>
          <pc:docMk/>
          <pc:sldMk cId="909272105" sldId="2561"/>
        </pc:sldMkLst>
        <pc:spChg chg="mod">
          <ac:chgData name="Patrick Boily" userId="4ace92db-0572-4382-889e-50f73e2bf144" providerId="ADAL" clId="{8AD5CA6A-B9EF-6540-8817-B4ED4DA4B466}" dt="2022-10-20T16:47:16.187" v="526" actId="20577"/>
          <ac:spMkLst>
            <pc:docMk/>
            <pc:sldMk cId="909272105" sldId="2561"/>
            <ac:spMk id="2" creationId="{1F7B936F-FEB4-65E2-D74D-B64461644BAD}"/>
          </ac:spMkLst>
        </pc:spChg>
        <pc:spChg chg="mod">
          <ac:chgData name="Patrick Boily" userId="4ace92db-0572-4382-889e-50f73e2bf144" providerId="ADAL" clId="{8AD5CA6A-B9EF-6540-8817-B4ED4DA4B466}" dt="2022-10-20T16:46:43.084" v="515" actId="20577"/>
          <ac:spMkLst>
            <pc:docMk/>
            <pc:sldMk cId="909272105" sldId="2561"/>
            <ac:spMk id="3" creationId="{9F29C379-A938-FCA2-D713-6475E10DF3EA}"/>
          </ac:spMkLst>
        </pc:spChg>
        <pc:spChg chg="mod">
          <ac:chgData name="Patrick Boily" userId="4ace92db-0572-4382-889e-50f73e2bf144" providerId="ADAL" clId="{8AD5CA6A-B9EF-6540-8817-B4ED4DA4B466}" dt="2022-10-20T16:47:02.428" v="520" actId="20577"/>
          <ac:spMkLst>
            <pc:docMk/>
            <pc:sldMk cId="909272105" sldId="2561"/>
            <ac:spMk id="9" creationId="{23F58B53-4269-F608-66B9-3A871BD241F0}"/>
          </ac:spMkLst>
        </pc:spChg>
      </pc:sldChg>
      <pc:sldChg chg="modSp mod">
        <pc:chgData name="Patrick Boily" userId="4ace92db-0572-4382-889e-50f73e2bf144" providerId="ADAL" clId="{8AD5CA6A-B9EF-6540-8817-B4ED4DA4B466}" dt="2022-11-15T20:42:58.382" v="1693"/>
        <pc:sldMkLst>
          <pc:docMk/>
          <pc:sldMk cId="2451768939" sldId="2622"/>
        </pc:sldMkLst>
        <pc:spChg chg="mod">
          <ac:chgData name="Patrick Boily" userId="4ace92db-0572-4382-889e-50f73e2bf144" providerId="ADAL" clId="{8AD5CA6A-B9EF-6540-8817-B4ED4DA4B466}" dt="2022-11-15T20:42:58.382" v="1693"/>
          <ac:spMkLst>
            <pc:docMk/>
            <pc:sldMk cId="2451768939" sldId="2622"/>
            <ac:spMk id="3" creationId="{9568AD7B-0638-5596-4CE3-8AE8C2F6D55C}"/>
          </ac:spMkLst>
        </pc:spChg>
      </pc:sldChg>
      <pc:sldChg chg="modSp mod">
        <pc:chgData name="Patrick Boily" userId="4ace92db-0572-4382-889e-50f73e2bf144" providerId="ADAL" clId="{8AD5CA6A-B9EF-6540-8817-B4ED4DA4B466}" dt="2022-10-21T15:56:20.267" v="1691" actId="20577"/>
        <pc:sldMkLst>
          <pc:docMk/>
          <pc:sldMk cId="2513374497" sldId="2635"/>
        </pc:sldMkLst>
        <pc:spChg chg="mod">
          <ac:chgData name="Patrick Boily" userId="4ace92db-0572-4382-889e-50f73e2bf144" providerId="ADAL" clId="{8AD5CA6A-B9EF-6540-8817-B4ED4DA4B466}" dt="2022-10-21T15:56:20.267" v="1691" actId="20577"/>
          <ac:spMkLst>
            <pc:docMk/>
            <pc:sldMk cId="2513374497" sldId="2635"/>
            <ac:spMk id="12" creationId="{C6C71D8C-B021-BD34-9EC0-90A9AE39F273}"/>
          </ac:spMkLst>
        </pc:spChg>
        <pc:spChg chg="mod">
          <ac:chgData name="Patrick Boily" userId="4ace92db-0572-4382-889e-50f73e2bf144" providerId="ADAL" clId="{8AD5CA6A-B9EF-6540-8817-B4ED4DA4B466}" dt="2022-10-21T15:55:24.071" v="1686" actId="255"/>
          <ac:spMkLst>
            <pc:docMk/>
            <pc:sldMk cId="2513374497" sldId="2635"/>
            <ac:spMk id="14" creationId="{9464E332-2490-17FC-F8D3-FC2EB6D1B26A}"/>
          </ac:spMkLst>
        </pc:spChg>
      </pc:sldChg>
      <pc:sldChg chg="modSp mod">
        <pc:chgData name="Patrick Boily" userId="4ace92db-0572-4382-889e-50f73e2bf144" providerId="ADAL" clId="{8AD5CA6A-B9EF-6540-8817-B4ED4DA4B466}" dt="2022-10-20T19:02:33.163" v="1318" actId="20577"/>
        <pc:sldMkLst>
          <pc:docMk/>
          <pc:sldMk cId="2188272312" sldId="2656"/>
        </pc:sldMkLst>
        <pc:spChg chg="mod">
          <ac:chgData name="Patrick Boily" userId="4ace92db-0572-4382-889e-50f73e2bf144" providerId="ADAL" clId="{8AD5CA6A-B9EF-6540-8817-B4ED4DA4B466}" dt="2022-10-20T19:00:03.949" v="1273" actId="14100"/>
          <ac:spMkLst>
            <pc:docMk/>
            <pc:sldMk cId="2188272312" sldId="2656"/>
            <ac:spMk id="2" creationId="{00000000-0000-0000-0000-000000000000}"/>
          </ac:spMkLst>
        </pc:spChg>
        <pc:spChg chg="mod">
          <ac:chgData name="Patrick Boily" userId="4ace92db-0572-4382-889e-50f73e2bf144" providerId="ADAL" clId="{8AD5CA6A-B9EF-6540-8817-B4ED4DA4B466}" dt="2022-10-20T19:02:33.163" v="1318" actId="20577"/>
          <ac:spMkLst>
            <pc:docMk/>
            <pc:sldMk cId="2188272312" sldId="2656"/>
            <ac:spMk id="3" creationId="{00000000-0000-0000-0000-000000000000}"/>
          </ac:spMkLst>
        </pc:spChg>
      </pc:sldChg>
      <pc:sldChg chg="addSp modSp mod">
        <pc:chgData name="Patrick Boily" userId="4ace92db-0572-4382-889e-50f73e2bf144" providerId="ADAL" clId="{8AD5CA6A-B9EF-6540-8817-B4ED4DA4B466}" dt="2022-10-20T16:39:25.463" v="322"/>
        <pc:sldMkLst>
          <pc:docMk/>
          <pc:sldMk cId="1176561026" sldId="2657"/>
        </pc:sldMkLst>
        <pc:spChg chg="mod">
          <ac:chgData name="Patrick Boily" userId="4ace92db-0572-4382-889e-50f73e2bf144" providerId="ADAL" clId="{8AD5CA6A-B9EF-6540-8817-B4ED4DA4B466}" dt="2022-10-20T16:39:25.463" v="322"/>
          <ac:spMkLst>
            <pc:docMk/>
            <pc:sldMk cId="1176561026" sldId="2657"/>
            <ac:spMk id="2" creationId="{4C743090-A944-D7A2-C0B5-EC19A793B7D7}"/>
          </ac:spMkLst>
        </pc:spChg>
        <pc:spChg chg="add mod">
          <ac:chgData name="Patrick Boily" userId="4ace92db-0572-4382-889e-50f73e2bf144" providerId="ADAL" clId="{8AD5CA6A-B9EF-6540-8817-B4ED4DA4B466}" dt="2022-10-20T16:23:47.414" v="83" actId="14100"/>
          <ac:spMkLst>
            <pc:docMk/>
            <pc:sldMk cId="1176561026" sldId="2657"/>
            <ac:spMk id="4" creationId="{3F487C8D-1EAC-E1DA-8583-A5B15CC7EAC3}"/>
          </ac:spMkLst>
        </pc:spChg>
        <pc:spChg chg="add mod">
          <ac:chgData name="Patrick Boily" userId="4ace92db-0572-4382-889e-50f73e2bf144" providerId="ADAL" clId="{8AD5CA6A-B9EF-6540-8817-B4ED4DA4B466}" dt="2022-10-20T16:21:50.038" v="30" actId="20577"/>
          <ac:spMkLst>
            <pc:docMk/>
            <pc:sldMk cId="1176561026" sldId="2657"/>
            <ac:spMk id="6" creationId="{2EE6BCA7-03CB-7CEF-74F9-BD1670D97B65}"/>
          </ac:spMkLst>
        </pc:spChg>
        <pc:spChg chg="add mod">
          <ac:chgData name="Patrick Boily" userId="4ace92db-0572-4382-889e-50f73e2bf144" providerId="ADAL" clId="{8AD5CA6A-B9EF-6540-8817-B4ED4DA4B466}" dt="2022-10-20T16:23:32.877" v="81" actId="1036"/>
          <ac:spMkLst>
            <pc:docMk/>
            <pc:sldMk cId="1176561026" sldId="2657"/>
            <ac:spMk id="12" creationId="{AD292DCE-8818-A3B9-9583-89986255AA7A}"/>
          </ac:spMkLst>
        </pc:spChg>
        <pc:spChg chg="add mod">
          <ac:chgData name="Patrick Boily" userId="4ace92db-0572-4382-889e-50f73e2bf144" providerId="ADAL" clId="{8AD5CA6A-B9EF-6540-8817-B4ED4DA4B466}" dt="2022-10-20T16:23:12.326" v="65" actId="6549"/>
          <ac:spMkLst>
            <pc:docMk/>
            <pc:sldMk cId="1176561026" sldId="2657"/>
            <ac:spMk id="13" creationId="{A597054B-B075-4A73-4A44-41EACB050A8E}"/>
          </ac:spMkLst>
        </pc:spChg>
        <pc:spChg chg="add mod">
          <ac:chgData name="Patrick Boily" userId="4ace92db-0572-4382-889e-50f73e2bf144" providerId="ADAL" clId="{8AD5CA6A-B9EF-6540-8817-B4ED4DA4B466}" dt="2022-10-20T16:23:20.973" v="70" actId="1035"/>
          <ac:spMkLst>
            <pc:docMk/>
            <pc:sldMk cId="1176561026" sldId="2657"/>
            <ac:spMk id="14" creationId="{12D9C2DE-54DF-4210-1D52-C7158463E374}"/>
          </ac:spMkLst>
        </pc:spChg>
        <pc:spChg chg="add mod">
          <ac:chgData name="Patrick Boily" userId="4ace92db-0572-4382-889e-50f73e2bf144" providerId="ADAL" clId="{8AD5CA6A-B9EF-6540-8817-B4ED4DA4B466}" dt="2022-10-20T16:24:15.085" v="97" actId="20577"/>
          <ac:spMkLst>
            <pc:docMk/>
            <pc:sldMk cId="1176561026" sldId="2657"/>
            <ac:spMk id="15" creationId="{37BDB289-12C8-E076-3ECA-8931B57F3699}"/>
          </ac:spMkLst>
        </pc:spChg>
        <pc:spChg chg="add mod">
          <ac:chgData name="Patrick Boily" userId="4ace92db-0572-4382-889e-50f73e2bf144" providerId="ADAL" clId="{8AD5CA6A-B9EF-6540-8817-B4ED4DA4B466}" dt="2022-10-20T16:24:44.907" v="119" actId="1038"/>
          <ac:spMkLst>
            <pc:docMk/>
            <pc:sldMk cId="1176561026" sldId="2657"/>
            <ac:spMk id="16" creationId="{76E94AC4-8BD2-8A71-5E3B-D41E3E8D16A2}"/>
          </ac:spMkLst>
        </pc:spChg>
      </pc:sldChg>
      <pc:sldChg chg="addSp modSp mod">
        <pc:chgData name="Patrick Boily" userId="4ace92db-0572-4382-889e-50f73e2bf144" providerId="ADAL" clId="{8AD5CA6A-B9EF-6540-8817-B4ED4DA4B466}" dt="2022-10-20T16:45:01.461" v="471" actId="14100"/>
        <pc:sldMkLst>
          <pc:docMk/>
          <pc:sldMk cId="455506049" sldId="2659"/>
        </pc:sldMkLst>
        <pc:spChg chg="mod">
          <ac:chgData name="Patrick Boily" userId="4ace92db-0572-4382-889e-50f73e2bf144" providerId="ADAL" clId="{8AD5CA6A-B9EF-6540-8817-B4ED4DA4B466}" dt="2022-10-20T16:45:01.461" v="471" actId="14100"/>
          <ac:spMkLst>
            <pc:docMk/>
            <pc:sldMk cId="455506049" sldId="2659"/>
            <ac:spMk id="2" creationId="{4C743090-A944-D7A2-C0B5-EC19A793B7D7}"/>
          </ac:spMkLst>
        </pc:spChg>
        <pc:spChg chg="add mod">
          <ac:chgData name="Patrick Boily" userId="4ace92db-0572-4382-889e-50f73e2bf144" providerId="ADAL" clId="{8AD5CA6A-B9EF-6540-8817-B4ED4DA4B466}" dt="2022-10-20T16:31:38.653" v="168" actId="1035"/>
          <ac:spMkLst>
            <pc:docMk/>
            <pc:sldMk cId="455506049" sldId="2659"/>
            <ac:spMk id="4" creationId="{38425E41-08C0-23CC-391B-36EDA854AD5A}"/>
          </ac:spMkLst>
        </pc:spChg>
        <pc:spChg chg="add mod">
          <ac:chgData name="Patrick Boily" userId="4ace92db-0572-4382-889e-50f73e2bf144" providerId="ADAL" clId="{8AD5CA6A-B9EF-6540-8817-B4ED4DA4B466}" dt="2022-10-20T16:31:38.653" v="168" actId="1035"/>
          <ac:spMkLst>
            <pc:docMk/>
            <pc:sldMk cId="455506049" sldId="2659"/>
            <ac:spMk id="6" creationId="{EC8D3C02-5F49-33F3-D586-61088B119683}"/>
          </ac:spMkLst>
        </pc:spChg>
        <pc:spChg chg="add mod">
          <ac:chgData name="Patrick Boily" userId="4ace92db-0572-4382-889e-50f73e2bf144" providerId="ADAL" clId="{8AD5CA6A-B9EF-6540-8817-B4ED4DA4B466}" dt="2022-10-20T16:31:14.650" v="161" actId="1037"/>
          <ac:spMkLst>
            <pc:docMk/>
            <pc:sldMk cId="455506049" sldId="2659"/>
            <ac:spMk id="7" creationId="{FD3B524D-3DDE-9465-FD90-BB620ABAE537}"/>
          </ac:spMkLst>
        </pc:spChg>
        <pc:spChg chg="add mod">
          <ac:chgData name="Patrick Boily" userId="4ace92db-0572-4382-889e-50f73e2bf144" providerId="ADAL" clId="{8AD5CA6A-B9EF-6540-8817-B4ED4DA4B466}" dt="2022-10-20T16:30:26.764" v="149" actId="1037"/>
          <ac:spMkLst>
            <pc:docMk/>
            <pc:sldMk cId="455506049" sldId="2659"/>
            <ac:spMk id="8" creationId="{756267DA-BB71-563D-D417-C29EB7514AFD}"/>
          </ac:spMkLst>
        </pc:spChg>
        <pc:spChg chg="add mod">
          <ac:chgData name="Patrick Boily" userId="4ace92db-0572-4382-889e-50f73e2bf144" providerId="ADAL" clId="{8AD5CA6A-B9EF-6540-8817-B4ED4DA4B466}" dt="2022-10-20T16:30:55.504" v="155" actId="1076"/>
          <ac:spMkLst>
            <pc:docMk/>
            <pc:sldMk cId="455506049" sldId="2659"/>
            <ac:spMk id="10" creationId="{F833584F-861C-38B0-ED97-92767E255BBB}"/>
          </ac:spMkLst>
        </pc:spChg>
        <pc:spChg chg="add mod">
          <ac:chgData name="Patrick Boily" userId="4ace92db-0572-4382-889e-50f73e2bf144" providerId="ADAL" clId="{8AD5CA6A-B9EF-6540-8817-B4ED4DA4B466}" dt="2022-10-20T16:31:01.172" v="156" actId="1076"/>
          <ac:spMkLst>
            <pc:docMk/>
            <pc:sldMk cId="455506049" sldId="2659"/>
            <ac:spMk id="15" creationId="{590282D4-4875-93E5-4FE1-F70DC1556847}"/>
          </ac:spMkLst>
        </pc:spChg>
        <pc:spChg chg="add mod">
          <ac:chgData name="Patrick Boily" userId="4ace92db-0572-4382-889e-50f73e2bf144" providerId="ADAL" clId="{8AD5CA6A-B9EF-6540-8817-B4ED4DA4B466}" dt="2022-10-20T16:30:44.968" v="153" actId="1076"/>
          <ac:spMkLst>
            <pc:docMk/>
            <pc:sldMk cId="455506049" sldId="2659"/>
            <ac:spMk id="16" creationId="{CE8279BC-828C-B3A4-5EDA-794B425ACB24}"/>
          </ac:spMkLst>
        </pc:spChg>
        <pc:spChg chg="add mod">
          <ac:chgData name="Patrick Boily" userId="4ace92db-0572-4382-889e-50f73e2bf144" providerId="ADAL" clId="{8AD5CA6A-B9EF-6540-8817-B4ED4DA4B466}" dt="2022-10-20T16:29:30.306" v="134" actId="171"/>
          <ac:spMkLst>
            <pc:docMk/>
            <pc:sldMk cId="455506049" sldId="2659"/>
            <ac:spMk id="17" creationId="{90D84130-374D-1848-8214-32B19073FDE5}"/>
          </ac:spMkLst>
        </pc:spChg>
        <pc:spChg chg="add mod">
          <ac:chgData name="Patrick Boily" userId="4ace92db-0572-4382-889e-50f73e2bf144" providerId="ADAL" clId="{8AD5CA6A-B9EF-6540-8817-B4ED4DA4B466}" dt="2022-10-20T16:29:42.627" v="137" actId="171"/>
          <ac:spMkLst>
            <pc:docMk/>
            <pc:sldMk cId="455506049" sldId="2659"/>
            <ac:spMk id="18" creationId="{B6BC175A-A238-FDE9-17C4-7760C7A001C2}"/>
          </ac:spMkLst>
        </pc:spChg>
      </pc:sldChg>
      <pc:sldChg chg="addSp delSp modSp mod">
        <pc:chgData name="Patrick Boily" userId="4ace92db-0572-4382-889e-50f73e2bf144" providerId="ADAL" clId="{8AD5CA6A-B9EF-6540-8817-B4ED4DA4B466}" dt="2022-10-20T16:45:14.788" v="479" actId="20577"/>
        <pc:sldMkLst>
          <pc:docMk/>
          <pc:sldMk cId="2355770500" sldId="2660"/>
        </pc:sldMkLst>
        <pc:spChg chg="mod">
          <ac:chgData name="Patrick Boily" userId="4ace92db-0572-4382-889e-50f73e2bf144" providerId="ADAL" clId="{8AD5CA6A-B9EF-6540-8817-B4ED4DA4B466}" dt="2022-10-20T16:45:14.788" v="479" actId="20577"/>
          <ac:spMkLst>
            <pc:docMk/>
            <pc:sldMk cId="2355770500" sldId="2660"/>
            <ac:spMk id="2" creationId="{4C743090-A944-D7A2-C0B5-EC19A793B7D7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4" creationId="{84750403-A87A-B626-9162-EEBCF6F630DD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6" creationId="{8475507B-42AF-E257-4B10-9FCFCE35BFB8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7" creationId="{3FE59F86-2B13-59E6-A004-0C158F05AB62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8" creationId="{6EED66BC-6659-85E8-75C2-12318C18B94D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10" creationId="{BBDAF452-1C30-83F0-6297-DDA0B25B526D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15" creationId="{9E0D407E-17C2-EEF5-A8CF-B3B3C2095984}"/>
          </ac:spMkLst>
        </pc:spChg>
        <pc:spChg chg="add del mod">
          <ac:chgData name="Patrick Boily" userId="4ace92db-0572-4382-889e-50f73e2bf144" providerId="ADAL" clId="{8AD5CA6A-B9EF-6540-8817-B4ED4DA4B466}" dt="2022-10-20T16:28:15.731" v="121"/>
          <ac:spMkLst>
            <pc:docMk/>
            <pc:sldMk cId="2355770500" sldId="2660"/>
            <ac:spMk id="16" creationId="{B7D2F3CD-8224-AE15-6265-7EF57FBED09A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17" creationId="{D16691D2-3AD5-6C2C-88CD-540AEC48AF63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18" creationId="{20245047-53B6-A305-B452-5AA9BAB61BBA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19" creationId="{6FE49E2C-F3EC-13B5-EAE0-CE38B0A78DEA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20" creationId="{B9F6BDAE-541E-0D3C-DC11-888B572A5760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21" creationId="{991AC8C1-7BC6-39E9-0398-8814E1794730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22" creationId="{4D412D9C-52AF-0C41-6646-DAA4E7796869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23" creationId="{6393D550-55CA-5C20-2BFB-A0992A990826}"/>
          </ac:spMkLst>
        </pc:spChg>
        <pc:spChg chg="add mod">
          <ac:chgData name="Patrick Boily" userId="4ace92db-0572-4382-889e-50f73e2bf144" providerId="ADAL" clId="{8AD5CA6A-B9EF-6540-8817-B4ED4DA4B466}" dt="2022-10-20T16:34:26.009" v="169"/>
          <ac:spMkLst>
            <pc:docMk/>
            <pc:sldMk cId="2355770500" sldId="2660"/>
            <ac:spMk id="24" creationId="{2B30E7CC-B27E-381D-1A97-2C51860039CD}"/>
          </ac:spMkLst>
        </pc:spChg>
      </pc:sldChg>
      <pc:sldChg chg="modSp mod">
        <pc:chgData name="Patrick Boily" userId="4ace92db-0572-4382-889e-50f73e2bf144" providerId="ADAL" clId="{8AD5CA6A-B9EF-6540-8817-B4ED4DA4B466}" dt="2022-10-20T16:39:11.941" v="316" actId="20577"/>
        <pc:sldMkLst>
          <pc:docMk/>
          <pc:sldMk cId="4059084942" sldId="2662"/>
        </pc:sldMkLst>
        <pc:spChg chg="mod">
          <ac:chgData name="Patrick Boily" userId="4ace92db-0572-4382-889e-50f73e2bf144" providerId="ADAL" clId="{8AD5CA6A-B9EF-6540-8817-B4ED4DA4B466}" dt="2022-10-20T16:39:11.941" v="316" actId="20577"/>
          <ac:spMkLst>
            <pc:docMk/>
            <pc:sldMk cId="4059084942" sldId="2662"/>
            <ac:spMk id="2" creationId="{1F7B936F-FEB4-65E2-D74D-B64461644BAD}"/>
          </ac:spMkLst>
        </pc:spChg>
      </pc:sldChg>
      <pc:sldChg chg="modSp mod">
        <pc:chgData name="Patrick Boily" userId="4ace92db-0572-4382-889e-50f73e2bf144" providerId="ADAL" clId="{8AD5CA6A-B9EF-6540-8817-B4ED4DA4B466}" dt="2022-10-20T16:39:19.181" v="321" actId="20577"/>
        <pc:sldMkLst>
          <pc:docMk/>
          <pc:sldMk cId="1353769176" sldId="2664"/>
        </pc:sldMkLst>
        <pc:spChg chg="mod">
          <ac:chgData name="Patrick Boily" userId="4ace92db-0572-4382-889e-50f73e2bf144" providerId="ADAL" clId="{8AD5CA6A-B9EF-6540-8817-B4ED4DA4B466}" dt="2022-10-20T16:39:19.181" v="321" actId="20577"/>
          <ac:spMkLst>
            <pc:docMk/>
            <pc:sldMk cId="1353769176" sldId="2664"/>
            <ac:spMk id="2" creationId="{1F7B936F-FEB4-65E2-D74D-B64461644BAD}"/>
          </ac:spMkLst>
        </pc:spChg>
      </pc:sldChg>
      <pc:sldChg chg="modSp mod">
        <pc:chgData name="Patrick Boily" userId="4ace92db-0572-4382-889e-50f73e2bf144" providerId="ADAL" clId="{8AD5CA6A-B9EF-6540-8817-B4ED4DA4B466}" dt="2022-10-20T16:53:51.674" v="559" actId="20577"/>
        <pc:sldMkLst>
          <pc:docMk/>
          <pc:sldMk cId="4081160422" sldId="2665"/>
        </pc:sldMkLst>
        <pc:spChg chg="mod">
          <ac:chgData name="Patrick Boily" userId="4ace92db-0572-4382-889e-50f73e2bf144" providerId="ADAL" clId="{8AD5CA6A-B9EF-6540-8817-B4ED4DA4B466}" dt="2022-10-20T16:47:23.619" v="532" actId="20577"/>
          <ac:spMkLst>
            <pc:docMk/>
            <pc:sldMk cId="4081160422" sldId="2665"/>
            <ac:spMk id="2" creationId="{1F7B936F-FEB4-65E2-D74D-B64461644BAD}"/>
          </ac:spMkLst>
        </pc:spChg>
        <pc:spChg chg="mod">
          <ac:chgData name="Patrick Boily" userId="4ace92db-0572-4382-889e-50f73e2bf144" providerId="ADAL" clId="{8AD5CA6A-B9EF-6540-8817-B4ED4DA4B466}" dt="2022-10-20T16:53:51.674" v="559" actId="20577"/>
          <ac:spMkLst>
            <pc:docMk/>
            <pc:sldMk cId="4081160422" sldId="2665"/>
            <ac:spMk id="3" creationId="{9F29C379-A938-FCA2-D713-6475E10DF3EA}"/>
          </ac:spMkLst>
        </pc:spChg>
      </pc:sldChg>
      <pc:sldChg chg="addSp modSp mod">
        <pc:chgData name="Patrick Boily" userId="4ace92db-0572-4382-889e-50f73e2bf144" providerId="ADAL" clId="{8AD5CA6A-B9EF-6540-8817-B4ED4DA4B466}" dt="2022-10-20T17:01:47.050" v="901" actId="14100"/>
        <pc:sldMkLst>
          <pc:docMk/>
          <pc:sldMk cId="2837434714" sldId="2666"/>
        </pc:sldMkLst>
        <pc:spChg chg="mod">
          <ac:chgData name="Patrick Boily" userId="4ace92db-0572-4382-889e-50f73e2bf144" providerId="ADAL" clId="{8AD5CA6A-B9EF-6540-8817-B4ED4DA4B466}" dt="2022-10-20T16:58:07.553" v="714" actId="20577"/>
          <ac:spMkLst>
            <pc:docMk/>
            <pc:sldMk cId="2837434714" sldId="2666"/>
            <ac:spMk id="2" creationId="{1F7B936F-FEB4-65E2-D74D-B64461644BAD}"/>
          </ac:spMkLst>
        </pc:spChg>
        <pc:spChg chg="mod">
          <ac:chgData name="Patrick Boily" userId="4ace92db-0572-4382-889e-50f73e2bf144" providerId="ADAL" clId="{8AD5CA6A-B9EF-6540-8817-B4ED4DA4B466}" dt="2022-10-20T17:01:47.050" v="901" actId="14100"/>
          <ac:spMkLst>
            <pc:docMk/>
            <pc:sldMk cId="2837434714" sldId="2666"/>
            <ac:spMk id="3" creationId="{9F29C379-A938-FCA2-D713-6475E10DF3EA}"/>
          </ac:spMkLst>
        </pc:spChg>
        <pc:graphicFrameChg chg="add mod">
          <ac:chgData name="Patrick Boily" userId="4ace92db-0572-4382-889e-50f73e2bf144" providerId="ADAL" clId="{8AD5CA6A-B9EF-6540-8817-B4ED4DA4B466}" dt="2022-10-20T17:01:34.870" v="899" actId="20577"/>
          <ac:graphicFrameMkLst>
            <pc:docMk/>
            <pc:sldMk cId="2837434714" sldId="2666"/>
            <ac:graphicFrameMk id="4" creationId="{51943871-C7E3-DC01-F985-0DE952833177}"/>
          </ac:graphicFrameMkLst>
        </pc:graphicFrameChg>
      </pc:sldChg>
      <pc:sldChg chg="modSp mod">
        <pc:chgData name="Patrick Boily" userId="4ace92db-0572-4382-889e-50f73e2bf144" providerId="ADAL" clId="{8AD5CA6A-B9EF-6540-8817-B4ED4DA4B466}" dt="2022-10-20T16:57:50.008" v="680" actId="20577"/>
        <pc:sldMkLst>
          <pc:docMk/>
          <pc:sldMk cId="3219145410" sldId="2667"/>
        </pc:sldMkLst>
        <pc:spChg chg="mod">
          <ac:chgData name="Patrick Boily" userId="4ace92db-0572-4382-889e-50f73e2bf144" providerId="ADAL" clId="{8AD5CA6A-B9EF-6540-8817-B4ED4DA4B466}" dt="2022-10-20T16:57:50.008" v="680" actId="20577"/>
          <ac:spMkLst>
            <pc:docMk/>
            <pc:sldMk cId="3219145410" sldId="2667"/>
            <ac:spMk id="2" creationId="{FF0DCDEE-4A47-4ECD-8ABD-7301C813B09D}"/>
          </ac:spMkLst>
        </pc:spChg>
        <pc:spChg chg="mod">
          <ac:chgData name="Patrick Boily" userId="4ace92db-0572-4382-889e-50f73e2bf144" providerId="ADAL" clId="{8AD5CA6A-B9EF-6540-8817-B4ED4DA4B466}" dt="2022-10-20T16:56:04.139" v="619" actId="20577"/>
          <ac:spMkLst>
            <pc:docMk/>
            <pc:sldMk cId="3219145410" sldId="2667"/>
            <ac:spMk id="3" creationId="{903AF5C3-4B9A-4122-9D78-D61E8BF8B351}"/>
          </ac:spMkLst>
        </pc:spChg>
      </pc:sldChg>
    </pc:docChg>
  </pc:docChgLst>
  <pc:docChgLst>
    <pc:chgData name="Patrick Boily" userId="4ace92db-0572-4382-889e-50f73e2bf144" providerId="ADAL" clId="{5DF6C56B-37B3-4BD5-B2C5-60BBBFD657A3}"/>
    <pc:docChg chg="custSel modSld">
      <pc:chgData name="Patrick Boily" userId="4ace92db-0572-4382-889e-50f73e2bf144" providerId="ADAL" clId="{5DF6C56B-37B3-4BD5-B2C5-60BBBFD657A3}" dt="2022-11-22T04:02:04.603" v="358"/>
      <pc:docMkLst>
        <pc:docMk/>
      </pc:docMkLst>
      <pc:sldChg chg="addSp delSp modSp mod">
        <pc:chgData name="Patrick Boily" userId="4ace92db-0572-4382-889e-50f73e2bf144" providerId="ADAL" clId="{5DF6C56B-37B3-4BD5-B2C5-60BBBFD657A3}" dt="2022-11-22T02:53:38.516" v="66"/>
        <pc:sldMkLst>
          <pc:docMk/>
          <pc:sldMk cId="1374145970" sldId="267"/>
        </pc:sldMkLst>
        <pc:spChg chg="add mod">
          <ac:chgData name="Patrick Boily" userId="4ace92db-0572-4382-889e-50f73e2bf144" providerId="ADAL" clId="{5DF6C56B-37B3-4BD5-B2C5-60BBBFD657A3}" dt="2022-11-22T02:53:38.516" v="66"/>
          <ac:spMkLst>
            <pc:docMk/>
            <pc:sldMk cId="1374145970" sldId="267"/>
            <ac:spMk id="4" creationId="{CFDDAA0D-7D87-2D36-0468-CA088FCB5DF3}"/>
          </ac:spMkLst>
        </pc:spChg>
        <pc:grpChg chg="del">
          <ac:chgData name="Patrick Boily" userId="4ace92db-0572-4382-889e-50f73e2bf144" providerId="ADAL" clId="{5DF6C56B-37B3-4BD5-B2C5-60BBBFD657A3}" dt="2022-11-22T02:53:38.264" v="65" actId="478"/>
          <ac:grpSpMkLst>
            <pc:docMk/>
            <pc:sldMk cId="1374145970" sldId="267"/>
            <ac:grpSpMk id="9" creationId="{6E365BF6-07DC-0DFB-C5FA-62FFD5C795D4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33.637" v="91"/>
        <pc:sldMkLst>
          <pc:docMk/>
          <pc:sldMk cId="125130570" sldId="280"/>
        </pc:sldMkLst>
        <pc:spChg chg="add mod">
          <ac:chgData name="Patrick Boily" userId="4ace92db-0572-4382-889e-50f73e2bf144" providerId="ADAL" clId="{5DF6C56B-37B3-4BD5-B2C5-60BBBFD657A3}" dt="2022-11-22T02:54:33.637" v="91"/>
          <ac:spMkLst>
            <pc:docMk/>
            <pc:sldMk cId="125130570" sldId="280"/>
            <ac:spMk id="3" creationId="{49415075-6384-DE43-5572-E72D44A75964}"/>
          </ac:spMkLst>
        </pc:spChg>
        <pc:grpChg chg="del">
          <ac:chgData name="Patrick Boily" userId="4ace92db-0572-4382-889e-50f73e2bf144" providerId="ADAL" clId="{5DF6C56B-37B3-4BD5-B2C5-60BBBFD657A3}" dt="2022-11-22T02:54:33.369" v="90" actId="478"/>
          <ac:grpSpMkLst>
            <pc:docMk/>
            <pc:sldMk cId="125130570" sldId="280"/>
            <ac:grpSpMk id="7" creationId="{9F40C516-762D-C0D3-5B79-0C0304795D54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42.483" v="68"/>
        <pc:sldMkLst>
          <pc:docMk/>
          <pc:sldMk cId="728005478" sldId="301"/>
        </pc:sldMkLst>
        <pc:spChg chg="add mod">
          <ac:chgData name="Patrick Boily" userId="4ace92db-0572-4382-889e-50f73e2bf144" providerId="ADAL" clId="{5DF6C56B-37B3-4BD5-B2C5-60BBBFD657A3}" dt="2022-11-22T02:53:42.483" v="68"/>
          <ac:spMkLst>
            <pc:docMk/>
            <pc:sldMk cId="728005478" sldId="301"/>
            <ac:spMk id="4" creationId="{6A46CD2C-81E9-B62E-FB44-D0ECC9858CA0}"/>
          </ac:spMkLst>
        </pc:spChg>
        <pc:grpChg chg="del">
          <ac:chgData name="Patrick Boily" userId="4ace92db-0572-4382-889e-50f73e2bf144" providerId="ADAL" clId="{5DF6C56B-37B3-4BD5-B2C5-60BBBFD657A3}" dt="2022-11-22T02:53:42.231" v="67" actId="478"/>
          <ac:grpSpMkLst>
            <pc:docMk/>
            <pc:sldMk cId="728005478" sldId="301"/>
            <ac:grpSpMk id="7" creationId="{3544E18A-7E3F-CAA4-D478-07A9529407A1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48.439" v="70"/>
        <pc:sldMkLst>
          <pc:docMk/>
          <pc:sldMk cId="2305037130" sldId="303"/>
        </pc:sldMkLst>
        <pc:spChg chg="add mod">
          <ac:chgData name="Patrick Boily" userId="4ace92db-0572-4382-889e-50f73e2bf144" providerId="ADAL" clId="{5DF6C56B-37B3-4BD5-B2C5-60BBBFD657A3}" dt="2022-11-22T02:53:48.439" v="70"/>
          <ac:spMkLst>
            <pc:docMk/>
            <pc:sldMk cId="2305037130" sldId="303"/>
            <ac:spMk id="4" creationId="{2CD3ECC1-6228-CC04-F518-853584354BED}"/>
          </ac:spMkLst>
        </pc:spChg>
        <pc:grpChg chg="del">
          <ac:chgData name="Patrick Boily" userId="4ace92db-0572-4382-889e-50f73e2bf144" providerId="ADAL" clId="{5DF6C56B-37B3-4BD5-B2C5-60BBBFD657A3}" dt="2022-11-22T02:53:48.155" v="69" actId="478"/>
          <ac:grpSpMkLst>
            <pc:docMk/>
            <pc:sldMk cId="2305037130" sldId="303"/>
            <ac:grpSpMk id="10" creationId="{6F1D124B-2959-51CD-D945-7ECA9F0FA689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07.434" v="107"/>
        <pc:sldMkLst>
          <pc:docMk/>
          <pc:sldMk cId="3625699967" sldId="309"/>
        </pc:sldMkLst>
        <pc:spChg chg="add mod">
          <ac:chgData name="Patrick Boily" userId="4ace92db-0572-4382-889e-50f73e2bf144" providerId="ADAL" clId="{5DF6C56B-37B3-4BD5-B2C5-60BBBFD657A3}" dt="2022-11-22T02:55:07.434" v="107"/>
          <ac:spMkLst>
            <pc:docMk/>
            <pc:sldMk cId="3625699967" sldId="309"/>
            <ac:spMk id="4" creationId="{6CCE84E6-C97E-A78F-AC2C-AA3FD9616A18}"/>
          </ac:spMkLst>
        </pc:spChg>
        <pc:grpChg chg="del">
          <ac:chgData name="Patrick Boily" userId="4ace92db-0572-4382-889e-50f73e2bf144" providerId="ADAL" clId="{5DF6C56B-37B3-4BD5-B2C5-60BBBFD657A3}" dt="2022-11-22T02:55:07.197" v="106" actId="478"/>
          <ac:grpSpMkLst>
            <pc:docMk/>
            <pc:sldMk cId="3625699967" sldId="309"/>
            <ac:grpSpMk id="6" creationId="{D78C8B42-F247-400D-E41B-2B6F0D7F103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50.080" v="99"/>
        <pc:sldMkLst>
          <pc:docMk/>
          <pc:sldMk cId="784911028" sldId="320"/>
        </pc:sldMkLst>
        <pc:spChg chg="add mod">
          <ac:chgData name="Patrick Boily" userId="4ace92db-0572-4382-889e-50f73e2bf144" providerId="ADAL" clId="{5DF6C56B-37B3-4BD5-B2C5-60BBBFD657A3}" dt="2022-11-22T02:54:50.080" v="99"/>
          <ac:spMkLst>
            <pc:docMk/>
            <pc:sldMk cId="784911028" sldId="320"/>
            <ac:spMk id="2" creationId="{0235F4E4-19CF-9AD1-5225-B6C8958FDE79}"/>
          </ac:spMkLst>
        </pc:spChg>
        <pc:grpChg chg="del">
          <ac:chgData name="Patrick Boily" userId="4ace92db-0572-4382-889e-50f73e2bf144" providerId="ADAL" clId="{5DF6C56B-37B3-4BD5-B2C5-60BBBFD657A3}" dt="2022-11-22T02:54:49.836" v="98" actId="478"/>
          <ac:grpSpMkLst>
            <pc:docMk/>
            <pc:sldMk cId="784911028" sldId="320"/>
            <ac:grpSpMk id="6" creationId="{23C58BBD-B65B-954B-76A9-B67D6C3A5B3A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28.131" v="89"/>
        <pc:sldMkLst>
          <pc:docMk/>
          <pc:sldMk cId="2035787659" sldId="321"/>
        </pc:sldMkLst>
        <pc:spChg chg="add mod">
          <ac:chgData name="Patrick Boily" userId="4ace92db-0572-4382-889e-50f73e2bf144" providerId="ADAL" clId="{5DF6C56B-37B3-4BD5-B2C5-60BBBFD657A3}" dt="2022-11-22T02:54:28.131" v="89"/>
          <ac:spMkLst>
            <pc:docMk/>
            <pc:sldMk cId="2035787659" sldId="321"/>
            <ac:spMk id="4" creationId="{430A29C5-1590-04F3-590C-AFF9D96B7C39}"/>
          </ac:spMkLst>
        </pc:spChg>
        <pc:grpChg chg="del">
          <ac:chgData name="Patrick Boily" userId="4ace92db-0572-4382-889e-50f73e2bf144" providerId="ADAL" clId="{5DF6C56B-37B3-4BD5-B2C5-60BBBFD657A3}" dt="2022-11-22T02:54:27.864" v="88" actId="478"/>
          <ac:grpSpMkLst>
            <pc:docMk/>
            <pc:sldMk cId="2035787659" sldId="321"/>
            <ac:grpSpMk id="6" creationId="{4B688A08-8A28-43D7-6982-8EC7456B6591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45.777" v="97"/>
        <pc:sldMkLst>
          <pc:docMk/>
          <pc:sldMk cId="25427562" sldId="322"/>
        </pc:sldMkLst>
        <pc:spChg chg="add mod">
          <ac:chgData name="Patrick Boily" userId="4ace92db-0572-4382-889e-50f73e2bf144" providerId="ADAL" clId="{5DF6C56B-37B3-4BD5-B2C5-60BBBFD657A3}" dt="2022-11-22T02:54:45.777" v="97"/>
          <ac:spMkLst>
            <pc:docMk/>
            <pc:sldMk cId="25427562" sldId="322"/>
            <ac:spMk id="5" creationId="{D74DC9F9-0B8D-1DA4-1043-D7591B1E04D9}"/>
          </ac:spMkLst>
        </pc:spChg>
        <pc:grpChg chg="del">
          <ac:chgData name="Patrick Boily" userId="4ace92db-0572-4382-889e-50f73e2bf144" providerId="ADAL" clId="{5DF6C56B-37B3-4BD5-B2C5-60BBBFD657A3}" dt="2022-11-22T02:54:45.462" v="96" actId="478"/>
          <ac:grpSpMkLst>
            <pc:docMk/>
            <pc:sldMk cId="25427562" sldId="322"/>
            <ac:grpSpMk id="7" creationId="{4651ADC4-EA50-39BE-7883-24A500E92DE1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41.756" v="95"/>
        <pc:sldMkLst>
          <pc:docMk/>
          <pc:sldMk cId="2002662497" sldId="329"/>
        </pc:sldMkLst>
        <pc:spChg chg="add mod">
          <ac:chgData name="Patrick Boily" userId="4ace92db-0572-4382-889e-50f73e2bf144" providerId="ADAL" clId="{5DF6C56B-37B3-4BD5-B2C5-60BBBFD657A3}" dt="2022-11-22T02:54:41.756" v="95"/>
          <ac:spMkLst>
            <pc:docMk/>
            <pc:sldMk cId="2002662497" sldId="329"/>
            <ac:spMk id="4" creationId="{5C576D8A-9D23-8C37-A52E-70418AED3FBB}"/>
          </ac:spMkLst>
        </pc:spChg>
        <pc:grpChg chg="del">
          <ac:chgData name="Patrick Boily" userId="4ace92db-0572-4382-889e-50f73e2bf144" providerId="ADAL" clId="{5DF6C56B-37B3-4BD5-B2C5-60BBBFD657A3}" dt="2022-11-22T02:54:41.511" v="94" actId="478"/>
          <ac:grpSpMkLst>
            <pc:docMk/>
            <pc:sldMk cId="2002662497" sldId="329"/>
            <ac:grpSpMk id="6" creationId="{661B05DE-CBDF-57F7-2E66-DBE9D97D5A6E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19.551" v="113"/>
        <pc:sldMkLst>
          <pc:docMk/>
          <pc:sldMk cId="911068269" sldId="344"/>
        </pc:sldMkLst>
        <pc:spChg chg="add mod">
          <ac:chgData name="Patrick Boily" userId="4ace92db-0572-4382-889e-50f73e2bf144" providerId="ADAL" clId="{5DF6C56B-37B3-4BD5-B2C5-60BBBFD657A3}" dt="2022-11-22T02:55:19.551" v="113"/>
          <ac:spMkLst>
            <pc:docMk/>
            <pc:sldMk cId="911068269" sldId="344"/>
            <ac:spMk id="4" creationId="{3E4A632E-0BBE-BC72-BE77-18BAD52A4C1F}"/>
          </ac:spMkLst>
        </pc:spChg>
        <pc:grpChg chg="del">
          <ac:chgData name="Patrick Boily" userId="4ace92db-0572-4382-889e-50f73e2bf144" providerId="ADAL" clId="{5DF6C56B-37B3-4BD5-B2C5-60BBBFD657A3}" dt="2022-11-22T02:55:19.076" v="112" actId="478"/>
          <ac:grpSpMkLst>
            <pc:docMk/>
            <pc:sldMk cId="911068269" sldId="344"/>
            <ac:grpSpMk id="6" creationId="{258EC816-45A3-A1FC-189D-48093B618925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23.825" v="115"/>
        <pc:sldMkLst>
          <pc:docMk/>
          <pc:sldMk cId="237912260" sldId="345"/>
        </pc:sldMkLst>
        <pc:spChg chg="add mod">
          <ac:chgData name="Patrick Boily" userId="4ace92db-0572-4382-889e-50f73e2bf144" providerId="ADAL" clId="{5DF6C56B-37B3-4BD5-B2C5-60BBBFD657A3}" dt="2022-11-22T02:55:23.825" v="115"/>
          <ac:spMkLst>
            <pc:docMk/>
            <pc:sldMk cId="237912260" sldId="345"/>
            <ac:spMk id="4" creationId="{BA8F8C13-24EE-0677-1B64-E8E7AA9305A4}"/>
          </ac:spMkLst>
        </pc:spChg>
        <pc:grpChg chg="del">
          <ac:chgData name="Patrick Boily" userId="4ace92db-0572-4382-889e-50f73e2bf144" providerId="ADAL" clId="{5DF6C56B-37B3-4BD5-B2C5-60BBBFD657A3}" dt="2022-11-22T02:55:23.604" v="114" actId="478"/>
          <ac:grpSpMkLst>
            <pc:docMk/>
            <pc:sldMk cId="237912260" sldId="345"/>
            <ac:grpSpMk id="6" creationId="{2A746446-4096-469A-DE93-B5D60E4CD80F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11.458" v="109"/>
        <pc:sldMkLst>
          <pc:docMk/>
          <pc:sldMk cId="3906466774" sldId="349"/>
        </pc:sldMkLst>
        <pc:spChg chg="add mod">
          <ac:chgData name="Patrick Boily" userId="4ace92db-0572-4382-889e-50f73e2bf144" providerId="ADAL" clId="{5DF6C56B-37B3-4BD5-B2C5-60BBBFD657A3}" dt="2022-11-22T02:55:11.458" v="109"/>
          <ac:spMkLst>
            <pc:docMk/>
            <pc:sldMk cId="3906466774" sldId="349"/>
            <ac:spMk id="2" creationId="{93CF963A-07F0-5188-8706-C1567588E9BD}"/>
          </ac:spMkLst>
        </pc:spChg>
        <pc:grpChg chg="del">
          <ac:chgData name="Patrick Boily" userId="4ace92db-0572-4382-889e-50f73e2bf144" providerId="ADAL" clId="{5DF6C56B-37B3-4BD5-B2C5-60BBBFD657A3}" dt="2022-11-22T02:55:11.237" v="108" actId="478"/>
          <ac:grpSpMkLst>
            <pc:docMk/>
            <pc:sldMk cId="3906466774" sldId="349"/>
            <ac:grpSpMk id="5" creationId="{FDD27286-58C3-9C7A-3350-13C761F2FDFE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15.560" v="111"/>
        <pc:sldMkLst>
          <pc:docMk/>
          <pc:sldMk cId="420077387" sldId="352"/>
        </pc:sldMkLst>
        <pc:spChg chg="add mod">
          <ac:chgData name="Patrick Boily" userId="4ace92db-0572-4382-889e-50f73e2bf144" providerId="ADAL" clId="{5DF6C56B-37B3-4BD5-B2C5-60BBBFD657A3}" dt="2022-11-22T02:55:15.560" v="111"/>
          <ac:spMkLst>
            <pc:docMk/>
            <pc:sldMk cId="420077387" sldId="352"/>
            <ac:spMk id="3" creationId="{398ABCF7-9723-97BE-3AFB-707EC05DC6DD}"/>
          </ac:spMkLst>
        </pc:spChg>
        <pc:grpChg chg="del">
          <ac:chgData name="Patrick Boily" userId="4ace92db-0572-4382-889e-50f73e2bf144" providerId="ADAL" clId="{5DF6C56B-37B3-4BD5-B2C5-60BBBFD657A3}" dt="2022-11-22T02:55:15.310" v="110" actId="478"/>
          <ac:grpSpMkLst>
            <pc:docMk/>
            <pc:sldMk cId="420077387" sldId="352"/>
            <ac:grpSpMk id="9" creationId="{6B250CA8-9F93-E563-78AB-F96439C0E6F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02.845" v="105"/>
        <pc:sldMkLst>
          <pc:docMk/>
          <pc:sldMk cId="3188245674" sldId="355"/>
        </pc:sldMkLst>
        <pc:spChg chg="add mod">
          <ac:chgData name="Patrick Boily" userId="4ace92db-0572-4382-889e-50f73e2bf144" providerId="ADAL" clId="{5DF6C56B-37B3-4BD5-B2C5-60BBBFD657A3}" dt="2022-11-22T02:55:02.845" v="105"/>
          <ac:spMkLst>
            <pc:docMk/>
            <pc:sldMk cId="3188245674" sldId="355"/>
            <ac:spMk id="4" creationId="{42DD8371-EC0E-81B1-D489-FC05C2486071}"/>
          </ac:spMkLst>
        </pc:spChg>
        <pc:grpChg chg="del">
          <ac:chgData name="Patrick Boily" userId="4ace92db-0572-4382-889e-50f73e2bf144" providerId="ADAL" clId="{5DF6C56B-37B3-4BD5-B2C5-60BBBFD657A3}" dt="2022-11-22T02:55:02.593" v="104" actId="478"/>
          <ac:grpSpMkLst>
            <pc:docMk/>
            <pc:sldMk cId="3188245674" sldId="355"/>
            <ac:grpSpMk id="6" creationId="{B5CCB1C3-63E0-7369-24B8-359AEC133B2E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37.529" v="93"/>
        <pc:sldMkLst>
          <pc:docMk/>
          <pc:sldMk cId="2975997793" sldId="357"/>
        </pc:sldMkLst>
        <pc:spChg chg="add mod">
          <ac:chgData name="Patrick Boily" userId="4ace92db-0572-4382-889e-50f73e2bf144" providerId="ADAL" clId="{5DF6C56B-37B3-4BD5-B2C5-60BBBFD657A3}" dt="2022-11-22T02:54:37.529" v="93"/>
          <ac:spMkLst>
            <pc:docMk/>
            <pc:sldMk cId="2975997793" sldId="357"/>
            <ac:spMk id="3" creationId="{B7F11722-C856-FC0E-81A2-59E61C2D55F1}"/>
          </ac:spMkLst>
        </pc:spChg>
        <pc:grpChg chg="del">
          <ac:chgData name="Patrick Boily" userId="4ace92db-0572-4382-889e-50f73e2bf144" providerId="ADAL" clId="{5DF6C56B-37B3-4BD5-B2C5-60BBBFD657A3}" dt="2022-11-22T02:54:37.261" v="92" actId="478"/>
          <ac:grpSpMkLst>
            <pc:docMk/>
            <pc:sldMk cId="2975997793" sldId="357"/>
            <ac:grpSpMk id="10" creationId="{0BF8EC08-713B-D65A-B1E3-1C12F647A48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59.030" v="103"/>
        <pc:sldMkLst>
          <pc:docMk/>
          <pc:sldMk cId="3588361542" sldId="361"/>
        </pc:sldMkLst>
        <pc:spChg chg="add mod">
          <ac:chgData name="Patrick Boily" userId="4ace92db-0572-4382-889e-50f73e2bf144" providerId="ADAL" clId="{5DF6C56B-37B3-4BD5-B2C5-60BBBFD657A3}" dt="2022-11-22T02:54:59.030" v="103"/>
          <ac:spMkLst>
            <pc:docMk/>
            <pc:sldMk cId="3588361542" sldId="361"/>
            <ac:spMk id="4" creationId="{9EFA07E8-365C-B7F4-F8DF-80B705BAEC08}"/>
          </ac:spMkLst>
        </pc:spChg>
        <pc:grpChg chg="del">
          <ac:chgData name="Patrick Boily" userId="4ace92db-0572-4382-889e-50f73e2bf144" providerId="ADAL" clId="{5DF6C56B-37B3-4BD5-B2C5-60BBBFD657A3}" dt="2022-11-22T02:54:58.747" v="102" actId="478"/>
          <ac:grpSpMkLst>
            <pc:docMk/>
            <pc:sldMk cId="3588361542" sldId="361"/>
            <ac:grpSpMk id="6" creationId="{2E9B330B-51AE-056F-C2FC-A855486200A7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27.552" v="117"/>
        <pc:sldMkLst>
          <pc:docMk/>
          <pc:sldMk cId="1428682659" sldId="380"/>
        </pc:sldMkLst>
        <pc:spChg chg="add mod">
          <ac:chgData name="Patrick Boily" userId="4ace92db-0572-4382-889e-50f73e2bf144" providerId="ADAL" clId="{5DF6C56B-37B3-4BD5-B2C5-60BBBFD657A3}" dt="2022-11-22T02:55:27.552" v="117"/>
          <ac:spMkLst>
            <pc:docMk/>
            <pc:sldMk cId="1428682659" sldId="380"/>
            <ac:spMk id="3" creationId="{89C1D6AE-BA14-A143-B4EB-AB6D4E7193BE}"/>
          </ac:spMkLst>
        </pc:spChg>
        <pc:grpChg chg="del">
          <ac:chgData name="Patrick Boily" userId="4ace92db-0572-4382-889e-50f73e2bf144" providerId="ADAL" clId="{5DF6C56B-37B3-4BD5-B2C5-60BBBFD657A3}" dt="2022-11-22T02:55:27.320" v="116" actId="478"/>
          <ac:grpSpMkLst>
            <pc:docMk/>
            <pc:sldMk cId="1428682659" sldId="380"/>
            <ac:grpSpMk id="5" creationId="{B6D5588F-31BB-6064-A7FF-7F68D76B3E9D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32.060" v="119"/>
        <pc:sldMkLst>
          <pc:docMk/>
          <pc:sldMk cId="1597803111" sldId="381"/>
        </pc:sldMkLst>
        <pc:spChg chg="add mod">
          <ac:chgData name="Patrick Boily" userId="4ace92db-0572-4382-889e-50f73e2bf144" providerId="ADAL" clId="{5DF6C56B-37B3-4BD5-B2C5-60BBBFD657A3}" dt="2022-11-22T02:55:32.060" v="119"/>
          <ac:spMkLst>
            <pc:docMk/>
            <pc:sldMk cId="1597803111" sldId="381"/>
            <ac:spMk id="3" creationId="{ACEB3973-2DC7-07F4-114E-937720769632}"/>
          </ac:spMkLst>
        </pc:spChg>
        <pc:grpChg chg="del">
          <ac:chgData name="Patrick Boily" userId="4ace92db-0572-4382-889e-50f73e2bf144" providerId="ADAL" clId="{5DF6C56B-37B3-4BD5-B2C5-60BBBFD657A3}" dt="2022-11-22T02:55:31.798" v="118" actId="478"/>
          <ac:grpSpMkLst>
            <pc:docMk/>
            <pc:sldMk cId="1597803111" sldId="381"/>
            <ac:grpSpMk id="11" creationId="{DCEEB433-F57A-02DD-9EC0-742C4011E8F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4:01:13.628" v="332"/>
        <pc:sldMkLst>
          <pc:docMk/>
          <pc:sldMk cId="3728469379" sldId="472"/>
        </pc:sldMkLst>
        <pc:spChg chg="add mod">
          <ac:chgData name="Patrick Boily" userId="4ace92db-0572-4382-889e-50f73e2bf144" providerId="ADAL" clId="{5DF6C56B-37B3-4BD5-B2C5-60BBBFD657A3}" dt="2022-11-22T04:01:13.628" v="332"/>
          <ac:spMkLst>
            <pc:docMk/>
            <pc:sldMk cId="3728469379" sldId="472"/>
            <ac:spMk id="3" creationId="{E2D9EE2F-49A9-1956-1E3B-A10542F64D67}"/>
          </ac:spMkLst>
        </pc:spChg>
        <pc:spChg chg="del">
          <ac:chgData name="Patrick Boily" userId="4ace92db-0572-4382-889e-50f73e2bf144" providerId="ADAL" clId="{5DF6C56B-37B3-4BD5-B2C5-60BBBFD657A3}" dt="2022-11-22T04:01:13.375" v="331" actId="478"/>
          <ac:spMkLst>
            <pc:docMk/>
            <pc:sldMk cId="3728469379" sldId="472"/>
            <ac:spMk id="6" creationId="{6D48DC18-3242-23F2-E22F-8038AC96893A}"/>
          </ac:spMkLst>
        </pc:spChg>
        <pc:spChg chg="del">
          <ac:chgData name="Patrick Boily" userId="4ace92db-0572-4382-889e-50f73e2bf144" providerId="ADAL" clId="{5DF6C56B-37B3-4BD5-B2C5-60BBBFD657A3}" dt="2022-11-22T04:01:13.375" v="331" actId="478"/>
          <ac:spMkLst>
            <pc:docMk/>
            <pc:sldMk cId="3728469379" sldId="472"/>
            <ac:spMk id="7" creationId="{42E6F3C2-EA8B-9E2A-81F9-C9B3A4A310C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25.403" v="173"/>
        <pc:sldMkLst>
          <pc:docMk/>
          <pc:sldMk cId="1522902866" sldId="1236"/>
        </pc:sldMkLst>
        <pc:spChg chg="del">
          <ac:chgData name="Patrick Boily" userId="4ace92db-0572-4382-889e-50f73e2bf144" providerId="ADAL" clId="{5DF6C56B-37B3-4BD5-B2C5-60BBBFD657A3}" dt="2022-11-22T03:26:25.126" v="172" actId="478"/>
          <ac:spMkLst>
            <pc:docMk/>
            <pc:sldMk cId="1522902866" sldId="1236"/>
            <ac:spMk id="4" creationId="{94E3F504-C958-FB57-953B-005CCEF7738D}"/>
          </ac:spMkLst>
        </pc:spChg>
        <pc:spChg chg="del">
          <ac:chgData name="Patrick Boily" userId="4ace92db-0572-4382-889e-50f73e2bf144" providerId="ADAL" clId="{5DF6C56B-37B3-4BD5-B2C5-60BBBFD657A3}" dt="2022-11-22T03:26:25.126" v="172" actId="478"/>
          <ac:spMkLst>
            <pc:docMk/>
            <pc:sldMk cId="1522902866" sldId="1236"/>
            <ac:spMk id="5" creationId="{7C7B061C-72FE-BBE9-5FE1-E410E2A7C3B4}"/>
          </ac:spMkLst>
        </pc:spChg>
        <pc:spChg chg="add mod">
          <ac:chgData name="Patrick Boily" userId="4ace92db-0572-4382-889e-50f73e2bf144" providerId="ADAL" clId="{5DF6C56B-37B3-4BD5-B2C5-60BBBFD657A3}" dt="2022-11-22T03:26:25.403" v="173"/>
          <ac:spMkLst>
            <pc:docMk/>
            <pc:sldMk cId="1522902866" sldId="1236"/>
            <ac:spMk id="6" creationId="{1A976035-7572-7C50-CE4D-4782B468F83F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36.997" v="179"/>
        <pc:sldMkLst>
          <pc:docMk/>
          <pc:sldMk cId="2759325669" sldId="1237"/>
        </pc:sldMkLst>
        <pc:spChg chg="del">
          <ac:chgData name="Patrick Boily" userId="4ace92db-0572-4382-889e-50f73e2bf144" providerId="ADAL" clId="{5DF6C56B-37B3-4BD5-B2C5-60BBBFD657A3}" dt="2022-11-22T03:26:36.742" v="178" actId="478"/>
          <ac:spMkLst>
            <pc:docMk/>
            <pc:sldMk cId="2759325669" sldId="1237"/>
            <ac:spMk id="4" creationId="{56B25D3A-2BEB-83D2-5C5A-AF0CC2C4B140}"/>
          </ac:spMkLst>
        </pc:spChg>
        <pc:spChg chg="del">
          <ac:chgData name="Patrick Boily" userId="4ace92db-0572-4382-889e-50f73e2bf144" providerId="ADAL" clId="{5DF6C56B-37B3-4BD5-B2C5-60BBBFD657A3}" dt="2022-11-22T03:26:36.742" v="178" actId="478"/>
          <ac:spMkLst>
            <pc:docMk/>
            <pc:sldMk cId="2759325669" sldId="1237"/>
            <ac:spMk id="5" creationId="{71F8BBC6-BCD7-0751-AE2B-1D7C13B52F8B}"/>
          </ac:spMkLst>
        </pc:spChg>
        <pc:spChg chg="add mod">
          <ac:chgData name="Patrick Boily" userId="4ace92db-0572-4382-889e-50f73e2bf144" providerId="ADAL" clId="{5DF6C56B-37B3-4BD5-B2C5-60BBBFD657A3}" dt="2022-11-22T03:26:36.997" v="179"/>
          <ac:spMkLst>
            <pc:docMk/>
            <pc:sldMk cId="2759325669" sldId="1237"/>
            <ac:spMk id="6" creationId="{06701A7B-F865-C66C-4FA7-8D860182B15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48.055" v="185"/>
        <pc:sldMkLst>
          <pc:docMk/>
          <pc:sldMk cId="2882622383" sldId="1238"/>
        </pc:sldMkLst>
        <pc:spChg chg="del">
          <ac:chgData name="Patrick Boily" userId="4ace92db-0572-4382-889e-50f73e2bf144" providerId="ADAL" clId="{5DF6C56B-37B3-4BD5-B2C5-60BBBFD657A3}" dt="2022-11-22T03:26:47.818" v="184" actId="478"/>
          <ac:spMkLst>
            <pc:docMk/>
            <pc:sldMk cId="2882622383" sldId="1238"/>
            <ac:spMk id="4" creationId="{D9CDC194-B264-7078-7303-DC133B8A84B3}"/>
          </ac:spMkLst>
        </pc:spChg>
        <pc:spChg chg="del">
          <ac:chgData name="Patrick Boily" userId="4ace92db-0572-4382-889e-50f73e2bf144" providerId="ADAL" clId="{5DF6C56B-37B3-4BD5-B2C5-60BBBFD657A3}" dt="2022-11-22T03:26:47.818" v="184" actId="478"/>
          <ac:spMkLst>
            <pc:docMk/>
            <pc:sldMk cId="2882622383" sldId="1238"/>
            <ac:spMk id="5" creationId="{73F4AF19-829D-7BA7-703F-38E5D509FEE9}"/>
          </ac:spMkLst>
        </pc:spChg>
        <pc:spChg chg="add mod">
          <ac:chgData name="Patrick Boily" userId="4ace92db-0572-4382-889e-50f73e2bf144" providerId="ADAL" clId="{5DF6C56B-37B3-4BD5-B2C5-60BBBFD657A3}" dt="2022-11-22T03:26:48.055" v="185"/>
          <ac:spMkLst>
            <pc:docMk/>
            <pc:sldMk cId="2882622383" sldId="1238"/>
            <ac:spMk id="6" creationId="{32E7E85B-0FED-0889-456C-9EE2A0BAF19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56.168" v="189"/>
        <pc:sldMkLst>
          <pc:docMk/>
          <pc:sldMk cId="686998416" sldId="1239"/>
        </pc:sldMkLst>
        <pc:spChg chg="del">
          <ac:chgData name="Patrick Boily" userId="4ace92db-0572-4382-889e-50f73e2bf144" providerId="ADAL" clId="{5DF6C56B-37B3-4BD5-B2C5-60BBBFD657A3}" dt="2022-11-22T03:26:55.946" v="188" actId="478"/>
          <ac:spMkLst>
            <pc:docMk/>
            <pc:sldMk cId="686998416" sldId="1239"/>
            <ac:spMk id="4" creationId="{6000BCB4-6665-338F-BBBF-AE16C162DD13}"/>
          </ac:spMkLst>
        </pc:spChg>
        <pc:spChg chg="del">
          <ac:chgData name="Patrick Boily" userId="4ace92db-0572-4382-889e-50f73e2bf144" providerId="ADAL" clId="{5DF6C56B-37B3-4BD5-B2C5-60BBBFD657A3}" dt="2022-11-22T03:26:55.946" v="188" actId="478"/>
          <ac:spMkLst>
            <pc:docMk/>
            <pc:sldMk cId="686998416" sldId="1239"/>
            <ac:spMk id="5" creationId="{2ADFDD59-4CE5-02CD-FA5E-5397D571F535}"/>
          </ac:spMkLst>
        </pc:spChg>
        <pc:spChg chg="add mod">
          <ac:chgData name="Patrick Boily" userId="4ace92db-0572-4382-889e-50f73e2bf144" providerId="ADAL" clId="{5DF6C56B-37B3-4BD5-B2C5-60BBBFD657A3}" dt="2022-11-22T03:26:56.168" v="189"/>
          <ac:spMkLst>
            <pc:docMk/>
            <pc:sldMk cId="686998416" sldId="1239"/>
            <ac:spMk id="6" creationId="{EC3A0D27-C323-0F7B-EAF0-DA041443875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02.597" v="192"/>
        <pc:sldMkLst>
          <pc:docMk/>
          <pc:sldMk cId="1947145354" sldId="1240"/>
        </pc:sldMkLst>
        <pc:spChg chg="del">
          <ac:chgData name="Patrick Boily" userId="4ace92db-0572-4382-889e-50f73e2bf144" providerId="ADAL" clId="{5DF6C56B-37B3-4BD5-B2C5-60BBBFD657A3}" dt="2022-11-22T03:26:59.476" v="190" actId="478"/>
          <ac:spMkLst>
            <pc:docMk/>
            <pc:sldMk cId="1947145354" sldId="1240"/>
            <ac:spMk id="2" creationId="{FEBF9D69-C23B-F24F-8B74-9B31B44C0019}"/>
          </ac:spMkLst>
        </pc:spChg>
        <pc:spChg chg="del">
          <ac:chgData name="Patrick Boily" userId="4ace92db-0572-4382-889e-50f73e2bf144" providerId="ADAL" clId="{5DF6C56B-37B3-4BD5-B2C5-60BBBFD657A3}" dt="2022-11-22T03:27:02.327" v="191" actId="478"/>
          <ac:spMkLst>
            <pc:docMk/>
            <pc:sldMk cId="1947145354" sldId="1240"/>
            <ac:spMk id="3" creationId="{EEA0BB72-C0C4-4414-5F27-078DFCDA66C7}"/>
          </ac:spMkLst>
        </pc:spChg>
        <pc:spChg chg="del">
          <ac:chgData name="Patrick Boily" userId="4ace92db-0572-4382-889e-50f73e2bf144" providerId="ADAL" clId="{5DF6C56B-37B3-4BD5-B2C5-60BBBFD657A3}" dt="2022-11-22T03:27:02.327" v="191" actId="478"/>
          <ac:spMkLst>
            <pc:docMk/>
            <pc:sldMk cId="1947145354" sldId="1240"/>
            <ac:spMk id="4" creationId="{FC48546B-66D9-315A-3320-E612DE218E62}"/>
          </ac:spMkLst>
        </pc:spChg>
        <pc:spChg chg="add mod">
          <ac:chgData name="Patrick Boily" userId="4ace92db-0572-4382-889e-50f73e2bf144" providerId="ADAL" clId="{5DF6C56B-37B3-4BD5-B2C5-60BBBFD657A3}" dt="2022-11-22T03:27:02.597" v="192"/>
          <ac:spMkLst>
            <pc:docMk/>
            <pc:sldMk cId="1947145354" sldId="1240"/>
            <ac:spMk id="5" creationId="{4C9D9356-4EA8-EAA2-D6B6-A03E5FC1B43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06.432" v="328"/>
        <pc:sldMkLst>
          <pc:docMk/>
          <pc:sldMk cId="4051797393" sldId="1241"/>
        </pc:sldMkLst>
        <pc:spChg chg="add mod">
          <ac:chgData name="Patrick Boily" userId="4ace92db-0572-4382-889e-50f73e2bf144" providerId="ADAL" clId="{5DF6C56B-37B3-4BD5-B2C5-60BBBFD657A3}" dt="2022-11-22T04:01:06.432" v="328"/>
          <ac:spMkLst>
            <pc:docMk/>
            <pc:sldMk cId="4051797393" sldId="1241"/>
            <ac:spMk id="2" creationId="{4F5002A2-196E-D713-57E4-F7C07A57CFC4}"/>
          </ac:spMkLst>
        </pc:spChg>
        <pc:spChg chg="del">
          <ac:chgData name="Patrick Boily" userId="4ace92db-0572-4382-889e-50f73e2bf144" providerId="ADAL" clId="{5DF6C56B-37B3-4BD5-B2C5-60BBBFD657A3}" dt="2022-11-22T04:01:06.181" v="327" actId="478"/>
          <ac:spMkLst>
            <pc:docMk/>
            <pc:sldMk cId="4051797393" sldId="1241"/>
            <ac:spMk id="5" creationId="{3DB3070C-6EA2-993D-8638-2DF65EE989B5}"/>
          </ac:spMkLst>
        </pc:spChg>
        <pc:spChg chg="del">
          <ac:chgData name="Patrick Boily" userId="4ace92db-0572-4382-889e-50f73e2bf144" providerId="ADAL" clId="{5DF6C56B-37B3-4BD5-B2C5-60BBBFD657A3}" dt="2022-11-22T04:01:06.181" v="327" actId="478"/>
          <ac:spMkLst>
            <pc:docMk/>
            <pc:sldMk cId="4051797393" sldId="1241"/>
            <ac:spMk id="6" creationId="{589F0DCF-91F1-B75B-880C-D9DE5C5A9C97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15.245" v="198"/>
        <pc:sldMkLst>
          <pc:docMk/>
          <pc:sldMk cId="2126266992" sldId="1242"/>
        </pc:sldMkLst>
        <pc:spChg chg="del">
          <ac:chgData name="Patrick Boily" userId="4ace92db-0572-4382-889e-50f73e2bf144" providerId="ADAL" clId="{5DF6C56B-37B3-4BD5-B2C5-60BBBFD657A3}" dt="2022-11-22T03:27:15.044" v="197" actId="478"/>
          <ac:spMkLst>
            <pc:docMk/>
            <pc:sldMk cId="2126266992" sldId="1242"/>
            <ac:spMk id="2" creationId="{FE70F98E-E4E5-2479-51D4-20119C9C74BD}"/>
          </ac:spMkLst>
        </pc:spChg>
        <pc:spChg chg="del">
          <ac:chgData name="Patrick Boily" userId="4ace92db-0572-4382-889e-50f73e2bf144" providerId="ADAL" clId="{5DF6C56B-37B3-4BD5-B2C5-60BBBFD657A3}" dt="2022-11-22T03:27:15.044" v="197" actId="478"/>
          <ac:spMkLst>
            <pc:docMk/>
            <pc:sldMk cId="2126266992" sldId="1242"/>
            <ac:spMk id="3" creationId="{D98CF3D3-CB33-09F8-92FA-FA0674BC99A3}"/>
          </ac:spMkLst>
        </pc:spChg>
        <pc:spChg chg="add mod">
          <ac:chgData name="Patrick Boily" userId="4ace92db-0572-4382-889e-50f73e2bf144" providerId="ADAL" clId="{5DF6C56B-37B3-4BD5-B2C5-60BBBFD657A3}" dt="2022-11-22T03:27:15.245" v="198"/>
          <ac:spMkLst>
            <pc:docMk/>
            <pc:sldMk cId="2126266992" sldId="1242"/>
            <ac:spMk id="5" creationId="{CB2A2389-5985-56F1-07DD-4E7277ED87F2}"/>
          </ac:spMkLst>
        </pc:spChg>
        <pc:spChg chg="del">
          <ac:chgData name="Patrick Boily" userId="4ace92db-0572-4382-889e-50f73e2bf144" providerId="ADAL" clId="{5DF6C56B-37B3-4BD5-B2C5-60BBBFD657A3}" dt="2022-11-22T03:27:12.225" v="196" actId="478"/>
          <ac:spMkLst>
            <pc:docMk/>
            <pc:sldMk cId="2126266992" sldId="1242"/>
            <ac:spMk id="8" creationId="{BF206979-A682-134C-B657-F3BD6EF3104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21.777" v="201"/>
        <pc:sldMkLst>
          <pc:docMk/>
          <pc:sldMk cId="450190303" sldId="1243"/>
        </pc:sldMkLst>
        <pc:spChg chg="del">
          <ac:chgData name="Patrick Boily" userId="4ace92db-0572-4382-889e-50f73e2bf144" providerId="ADAL" clId="{5DF6C56B-37B3-4BD5-B2C5-60BBBFD657A3}" dt="2022-11-22T03:27:21.459" v="200" actId="478"/>
          <ac:spMkLst>
            <pc:docMk/>
            <pc:sldMk cId="450190303" sldId="1243"/>
            <ac:spMk id="2" creationId="{EBDA8AAA-D269-C2C6-E3AF-EB99AB684AF8}"/>
          </ac:spMkLst>
        </pc:spChg>
        <pc:spChg chg="del">
          <ac:chgData name="Patrick Boily" userId="4ace92db-0572-4382-889e-50f73e2bf144" providerId="ADAL" clId="{5DF6C56B-37B3-4BD5-B2C5-60BBBFD657A3}" dt="2022-11-22T03:27:21.459" v="200" actId="478"/>
          <ac:spMkLst>
            <pc:docMk/>
            <pc:sldMk cId="450190303" sldId="1243"/>
            <ac:spMk id="3" creationId="{E4D6FE75-D543-ED03-5857-EEF250805D4C}"/>
          </ac:spMkLst>
        </pc:spChg>
        <pc:spChg chg="add mod">
          <ac:chgData name="Patrick Boily" userId="4ace92db-0572-4382-889e-50f73e2bf144" providerId="ADAL" clId="{5DF6C56B-37B3-4BD5-B2C5-60BBBFD657A3}" dt="2022-11-22T03:27:21.777" v="201"/>
          <ac:spMkLst>
            <pc:docMk/>
            <pc:sldMk cId="450190303" sldId="1243"/>
            <ac:spMk id="5" creationId="{04EC01CF-54AD-9960-C43B-14629ADA365A}"/>
          </ac:spMkLst>
        </pc:spChg>
        <pc:spChg chg="del">
          <ac:chgData name="Patrick Boily" userId="4ace92db-0572-4382-889e-50f73e2bf144" providerId="ADAL" clId="{5DF6C56B-37B3-4BD5-B2C5-60BBBFD657A3}" dt="2022-11-22T03:27:18.909" v="199" actId="478"/>
          <ac:spMkLst>
            <pc:docMk/>
            <pc:sldMk cId="450190303" sldId="1243"/>
            <ac:spMk id="8" creationId="{A0CA1807-708C-934C-9272-DDE8809D116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50.134" v="350"/>
        <pc:sldMkLst>
          <pc:docMk/>
          <pc:sldMk cId="3320173118" sldId="1244"/>
        </pc:sldMkLst>
        <pc:spChg chg="del">
          <ac:chgData name="Patrick Boily" userId="4ace92db-0572-4382-889e-50f73e2bf144" providerId="ADAL" clId="{5DF6C56B-37B3-4BD5-B2C5-60BBBFD657A3}" dt="2022-11-22T04:01:49.932" v="349" actId="478"/>
          <ac:spMkLst>
            <pc:docMk/>
            <pc:sldMk cId="3320173118" sldId="1244"/>
            <ac:spMk id="2" creationId="{5B7D80E4-FB11-A511-83E6-7FD0D948727E}"/>
          </ac:spMkLst>
        </pc:spChg>
        <pc:spChg chg="del">
          <ac:chgData name="Patrick Boily" userId="4ace92db-0572-4382-889e-50f73e2bf144" providerId="ADAL" clId="{5DF6C56B-37B3-4BD5-B2C5-60BBBFD657A3}" dt="2022-11-22T04:01:49.932" v="349" actId="478"/>
          <ac:spMkLst>
            <pc:docMk/>
            <pc:sldMk cId="3320173118" sldId="1244"/>
            <ac:spMk id="4" creationId="{A8DFF269-2B68-CECE-0FF8-5093451A0F79}"/>
          </ac:spMkLst>
        </pc:spChg>
        <pc:spChg chg="add mod">
          <ac:chgData name="Patrick Boily" userId="4ace92db-0572-4382-889e-50f73e2bf144" providerId="ADAL" clId="{5DF6C56B-37B3-4BD5-B2C5-60BBBFD657A3}" dt="2022-11-22T04:01:50.134" v="350"/>
          <ac:spMkLst>
            <pc:docMk/>
            <pc:sldMk cId="3320173118" sldId="1244"/>
            <ac:spMk id="5" creationId="{E766DE14-4ACC-CBD3-2F2A-40D05057E238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01.482" v="219"/>
        <pc:sldMkLst>
          <pc:docMk/>
          <pc:sldMk cId="1960486272" sldId="1246"/>
        </pc:sldMkLst>
        <pc:spChg chg="add mod">
          <ac:chgData name="Patrick Boily" userId="4ace92db-0572-4382-889e-50f73e2bf144" providerId="ADAL" clId="{5DF6C56B-37B3-4BD5-B2C5-60BBBFD657A3}" dt="2022-11-22T03:28:01.482" v="219"/>
          <ac:spMkLst>
            <pc:docMk/>
            <pc:sldMk cId="1960486272" sldId="1246"/>
            <ac:spMk id="4" creationId="{A2EDCEF2-73DA-EDF1-2B3E-2DE96D22D5A8}"/>
          </ac:spMkLst>
        </pc:spChg>
        <pc:spChg chg="del">
          <ac:chgData name="Patrick Boily" userId="4ace92db-0572-4382-889e-50f73e2bf144" providerId="ADAL" clId="{5DF6C56B-37B3-4BD5-B2C5-60BBBFD657A3}" dt="2022-11-22T03:28:01.231" v="218" actId="478"/>
          <ac:spMkLst>
            <pc:docMk/>
            <pc:sldMk cId="1960486272" sldId="1246"/>
            <ac:spMk id="6" creationId="{F332B736-7AB7-939E-05A7-DFF55B813BFB}"/>
          </ac:spMkLst>
        </pc:spChg>
        <pc:spChg chg="del">
          <ac:chgData name="Patrick Boily" userId="4ace92db-0572-4382-889e-50f73e2bf144" providerId="ADAL" clId="{5DF6C56B-37B3-4BD5-B2C5-60BBBFD657A3}" dt="2022-11-22T03:28:01.231" v="218" actId="478"/>
          <ac:spMkLst>
            <pc:docMk/>
            <pc:sldMk cId="1960486272" sldId="1246"/>
            <ac:spMk id="7" creationId="{BFE415F2-EF5D-714A-7289-B7852B4C725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05.580" v="221"/>
        <pc:sldMkLst>
          <pc:docMk/>
          <pc:sldMk cId="2497983035" sldId="1247"/>
        </pc:sldMkLst>
        <pc:spChg chg="add mod">
          <ac:chgData name="Patrick Boily" userId="4ace92db-0572-4382-889e-50f73e2bf144" providerId="ADAL" clId="{5DF6C56B-37B3-4BD5-B2C5-60BBBFD657A3}" dt="2022-11-22T03:28:05.580" v="221"/>
          <ac:spMkLst>
            <pc:docMk/>
            <pc:sldMk cId="2497983035" sldId="1247"/>
            <ac:spMk id="4" creationId="{A88931F0-9A05-9CBE-D5FF-8C7036E431E2}"/>
          </ac:spMkLst>
        </pc:spChg>
        <pc:spChg chg="del">
          <ac:chgData name="Patrick Boily" userId="4ace92db-0572-4382-889e-50f73e2bf144" providerId="ADAL" clId="{5DF6C56B-37B3-4BD5-B2C5-60BBBFD657A3}" dt="2022-11-22T03:28:05.297" v="220" actId="478"/>
          <ac:spMkLst>
            <pc:docMk/>
            <pc:sldMk cId="2497983035" sldId="1247"/>
            <ac:spMk id="6" creationId="{A765ECAF-7003-83B7-A030-9BE311E40E60}"/>
          </ac:spMkLst>
        </pc:spChg>
        <pc:spChg chg="del">
          <ac:chgData name="Patrick Boily" userId="4ace92db-0572-4382-889e-50f73e2bf144" providerId="ADAL" clId="{5DF6C56B-37B3-4BD5-B2C5-60BBBFD657A3}" dt="2022-11-22T03:28:05.297" v="220" actId="478"/>
          <ac:spMkLst>
            <pc:docMk/>
            <pc:sldMk cId="2497983035" sldId="1247"/>
            <ac:spMk id="7" creationId="{94E6D1C4-83AE-DCD1-7F79-4B2E53EDD8F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38.449" v="207"/>
        <pc:sldMkLst>
          <pc:docMk/>
          <pc:sldMk cId="1804053496" sldId="1267"/>
        </pc:sldMkLst>
        <pc:spChg chg="del">
          <ac:chgData name="Patrick Boily" userId="4ace92db-0572-4382-889e-50f73e2bf144" providerId="ADAL" clId="{5DF6C56B-37B3-4BD5-B2C5-60BBBFD657A3}" dt="2022-11-22T03:27:38.182" v="206" actId="478"/>
          <ac:spMkLst>
            <pc:docMk/>
            <pc:sldMk cId="1804053496" sldId="1267"/>
            <ac:spMk id="4" creationId="{E7D3CB7D-59C2-6EFA-BFBB-2DCC76EC31D8}"/>
          </ac:spMkLst>
        </pc:spChg>
        <pc:spChg chg="del">
          <ac:chgData name="Patrick Boily" userId="4ace92db-0572-4382-889e-50f73e2bf144" providerId="ADAL" clId="{5DF6C56B-37B3-4BD5-B2C5-60BBBFD657A3}" dt="2022-11-22T03:27:38.182" v="206" actId="478"/>
          <ac:spMkLst>
            <pc:docMk/>
            <pc:sldMk cId="1804053496" sldId="1267"/>
            <ac:spMk id="5" creationId="{108F2353-1A4F-F3BD-1ECD-D6BD7370B22D}"/>
          </ac:spMkLst>
        </pc:spChg>
        <pc:spChg chg="add mod">
          <ac:chgData name="Patrick Boily" userId="4ace92db-0572-4382-889e-50f73e2bf144" providerId="ADAL" clId="{5DF6C56B-37B3-4BD5-B2C5-60BBBFD657A3}" dt="2022-11-22T03:27:38.449" v="207"/>
          <ac:spMkLst>
            <pc:docMk/>
            <pc:sldMk cId="1804053496" sldId="1267"/>
            <ac:spMk id="6" creationId="{0D95C745-ED42-F0DA-9428-96E943FB81C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52.249" v="187"/>
        <pc:sldMkLst>
          <pc:docMk/>
          <pc:sldMk cId="123809843" sldId="1272"/>
        </pc:sldMkLst>
        <pc:spChg chg="del">
          <ac:chgData name="Patrick Boily" userId="4ace92db-0572-4382-889e-50f73e2bf144" providerId="ADAL" clId="{5DF6C56B-37B3-4BD5-B2C5-60BBBFD657A3}" dt="2022-11-22T03:26:52.011" v="186" actId="478"/>
          <ac:spMkLst>
            <pc:docMk/>
            <pc:sldMk cId="123809843" sldId="1272"/>
            <ac:spMk id="4" creationId="{798CC2F9-B78E-4685-7E79-405E7E36E498}"/>
          </ac:spMkLst>
        </pc:spChg>
        <pc:spChg chg="del">
          <ac:chgData name="Patrick Boily" userId="4ace92db-0572-4382-889e-50f73e2bf144" providerId="ADAL" clId="{5DF6C56B-37B3-4BD5-B2C5-60BBBFD657A3}" dt="2022-11-22T03:26:52.011" v="186" actId="478"/>
          <ac:spMkLst>
            <pc:docMk/>
            <pc:sldMk cId="123809843" sldId="1272"/>
            <ac:spMk id="5" creationId="{AC4778CA-B375-9241-E9FF-A7EF977E3DA9}"/>
          </ac:spMkLst>
        </pc:spChg>
        <pc:spChg chg="add mod">
          <ac:chgData name="Patrick Boily" userId="4ace92db-0572-4382-889e-50f73e2bf144" providerId="ADAL" clId="{5DF6C56B-37B3-4BD5-B2C5-60BBBFD657A3}" dt="2022-11-22T03:26:52.249" v="187"/>
          <ac:spMkLst>
            <pc:docMk/>
            <pc:sldMk cId="123809843" sldId="1272"/>
            <ac:spMk id="6" creationId="{9815734B-02DE-49DC-B572-7D6256A3362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28.052" v="203"/>
        <pc:sldMkLst>
          <pc:docMk/>
          <pc:sldMk cId="3529323332" sldId="1274"/>
        </pc:sldMkLst>
        <pc:spChg chg="del">
          <ac:chgData name="Patrick Boily" userId="4ace92db-0572-4382-889e-50f73e2bf144" providerId="ADAL" clId="{5DF6C56B-37B3-4BD5-B2C5-60BBBFD657A3}" dt="2022-11-22T03:27:27.842" v="202" actId="478"/>
          <ac:spMkLst>
            <pc:docMk/>
            <pc:sldMk cId="3529323332" sldId="1274"/>
            <ac:spMk id="4" creationId="{325B8410-8481-9A64-903B-300456659FE7}"/>
          </ac:spMkLst>
        </pc:spChg>
        <pc:spChg chg="del">
          <ac:chgData name="Patrick Boily" userId="4ace92db-0572-4382-889e-50f73e2bf144" providerId="ADAL" clId="{5DF6C56B-37B3-4BD5-B2C5-60BBBFD657A3}" dt="2022-11-22T03:27:27.842" v="202" actId="478"/>
          <ac:spMkLst>
            <pc:docMk/>
            <pc:sldMk cId="3529323332" sldId="1274"/>
            <ac:spMk id="5" creationId="{A0064B20-434D-6666-6A3A-5EAFDCAB150F}"/>
          </ac:spMkLst>
        </pc:spChg>
        <pc:spChg chg="add mod">
          <ac:chgData name="Patrick Boily" userId="4ace92db-0572-4382-889e-50f73e2bf144" providerId="ADAL" clId="{5DF6C56B-37B3-4BD5-B2C5-60BBBFD657A3}" dt="2022-11-22T03:27:28.052" v="203"/>
          <ac:spMkLst>
            <pc:docMk/>
            <pc:sldMk cId="3529323332" sldId="1274"/>
            <ac:spMk id="6" creationId="{3F8F35C0-44A9-0419-7BF8-8DA4D05C540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34.712" v="205"/>
        <pc:sldMkLst>
          <pc:docMk/>
          <pc:sldMk cId="1542124917" sldId="1275"/>
        </pc:sldMkLst>
        <pc:spChg chg="del">
          <ac:chgData name="Patrick Boily" userId="4ace92db-0572-4382-889e-50f73e2bf144" providerId="ADAL" clId="{5DF6C56B-37B3-4BD5-B2C5-60BBBFD657A3}" dt="2022-11-22T03:27:34.410" v="204" actId="478"/>
          <ac:spMkLst>
            <pc:docMk/>
            <pc:sldMk cId="1542124917" sldId="1275"/>
            <ac:spMk id="4" creationId="{4DFDCA70-3063-3962-A944-02BE738E5A58}"/>
          </ac:spMkLst>
        </pc:spChg>
        <pc:spChg chg="del">
          <ac:chgData name="Patrick Boily" userId="4ace92db-0572-4382-889e-50f73e2bf144" providerId="ADAL" clId="{5DF6C56B-37B3-4BD5-B2C5-60BBBFD657A3}" dt="2022-11-22T03:27:34.410" v="204" actId="478"/>
          <ac:spMkLst>
            <pc:docMk/>
            <pc:sldMk cId="1542124917" sldId="1275"/>
            <ac:spMk id="5" creationId="{61970498-934A-8B96-37F6-340C492CEEE6}"/>
          </ac:spMkLst>
        </pc:spChg>
        <pc:spChg chg="add mod">
          <ac:chgData name="Patrick Boily" userId="4ace92db-0572-4382-889e-50f73e2bf144" providerId="ADAL" clId="{5DF6C56B-37B3-4BD5-B2C5-60BBBFD657A3}" dt="2022-11-22T03:27:34.712" v="205"/>
          <ac:spMkLst>
            <pc:docMk/>
            <pc:sldMk cId="1542124917" sldId="1275"/>
            <ac:spMk id="6" creationId="{2219BD52-7BB0-25C6-5A37-1F8D7B2420F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9:08.188" v="241"/>
        <pc:sldMkLst>
          <pc:docMk/>
          <pc:sldMk cId="1582986567" sldId="1281"/>
        </pc:sldMkLst>
        <pc:spChg chg="add mod">
          <ac:chgData name="Patrick Boily" userId="4ace92db-0572-4382-889e-50f73e2bf144" providerId="ADAL" clId="{5DF6C56B-37B3-4BD5-B2C5-60BBBFD657A3}" dt="2022-11-22T03:29:08.188" v="241"/>
          <ac:spMkLst>
            <pc:docMk/>
            <pc:sldMk cId="1582986567" sldId="1281"/>
            <ac:spMk id="4" creationId="{D7105E05-D241-2D38-A835-39C93A8D46B4}"/>
          </ac:spMkLst>
        </pc:spChg>
        <pc:spChg chg="del">
          <ac:chgData name="Patrick Boily" userId="4ace92db-0572-4382-889e-50f73e2bf144" providerId="ADAL" clId="{5DF6C56B-37B3-4BD5-B2C5-60BBBFD657A3}" dt="2022-11-22T03:29:07.952" v="240" actId="478"/>
          <ac:spMkLst>
            <pc:docMk/>
            <pc:sldMk cId="1582986567" sldId="1281"/>
            <ac:spMk id="6" creationId="{1D500D8E-F02D-0553-F04A-BE00AFAA510C}"/>
          </ac:spMkLst>
        </pc:spChg>
        <pc:spChg chg="del">
          <ac:chgData name="Patrick Boily" userId="4ace92db-0572-4382-889e-50f73e2bf144" providerId="ADAL" clId="{5DF6C56B-37B3-4BD5-B2C5-60BBBFD657A3}" dt="2022-11-22T03:29:07.952" v="240" actId="478"/>
          <ac:spMkLst>
            <pc:docMk/>
            <pc:sldMk cId="1582986567" sldId="1281"/>
            <ac:spMk id="7" creationId="{04B3FE79-59DC-3BDD-F543-009BCDA7240C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9:01.213" v="237"/>
        <pc:sldMkLst>
          <pc:docMk/>
          <pc:sldMk cId="3519466460" sldId="1283"/>
        </pc:sldMkLst>
        <pc:spChg chg="add mod">
          <ac:chgData name="Patrick Boily" userId="4ace92db-0572-4382-889e-50f73e2bf144" providerId="ADAL" clId="{5DF6C56B-37B3-4BD5-B2C5-60BBBFD657A3}" dt="2022-11-22T03:29:01.213" v="237"/>
          <ac:spMkLst>
            <pc:docMk/>
            <pc:sldMk cId="3519466460" sldId="1283"/>
            <ac:spMk id="4" creationId="{704A7405-7872-9C2A-796A-CE1322127806}"/>
          </ac:spMkLst>
        </pc:spChg>
        <pc:spChg chg="del">
          <ac:chgData name="Patrick Boily" userId="4ace92db-0572-4382-889e-50f73e2bf144" providerId="ADAL" clId="{5DF6C56B-37B3-4BD5-B2C5-60BBBFD657A3}" dt="2022-11-22T03:29:00.977" v="236" actId="478"/>
          <ac:spMkLst>
            <pc:docMk/>
            <pc:sldMk cId="3519466460" sldId="1283"/>
            <ac:spMk id="6" creationId="{928DEEF9-363F-9734-0E5D-22BF760981A6}"/>
          </ac:spMkLst>
        </pc:spChg>
        <pc:spChg chg="del">
          <ac:chgData name="Patrick Boily" userId="4ace92db-0572-4382-889e-50f73e2bf144" providerId="ADAL" clId="{5DF6C56B-37B3-4BD5-B2C5-60BBBFD657A3}" dt="2022-11-22T03:29:00.977" v="236" actId="478"/>
          <ac:spMkLst>
            <pc:docMk/>
            <pc:sldMk cId="3519466460" sldId="1283"/>
            <ac:spMk id="7" creationId="{D996F9FA-F312-2314-60B4-E064664BB53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26.376" v="225"/>
        <pc:sldMkLst>
          <pc:docMk/>
          <pc:sldMk cId="753133702" sldId="1284"/>
        </pc:sldMkLst>
        <pc:spChg chg="add mod">
          <ac:chgData name="Patrick Boily" userId="4ace92db-0572-4382-889e-50f73e2bf144" providerId="ADAL" clId="{5DF6C56B-37B3-4BD5-B2C5-60BBBFD657A3}" dt="2022-11-22T03:28:26.376" v="225"/>
          <ac:spMkLst>
            <pc:docMk/>
            <pc:sldMk cId="753133702" sldId="1284"/>
            <ac:spMk id="4" creationId="{E08832F4-93C1-2B48-7743-5A9B9AE5740A}"/>
          </ac:spMkLst>
        </pc:spChg>
        <pc:spChg chg="del">
          <ac:chgData name="Patrick Boily" userId="4ace92db-0572-4382-889e-50f73e2bf144" providerId="ADAL" clId="{5DF6C56B-37B3-4BD5-B2C5-60BBBFD657A3}" dt="2022-11-22T03:28:26.139" v="224" actId="478"/>
          <ac:spMkLst>
            <pc:docMk/>
            <pc:sldMk cId="753133702" sldId="1284"/>
            <ac:spMk id="6" creationId="{32D6C613-338B-1945-DEF1-AD78FC67018E}"/>
          </ac:spMkLst>
        </pc:spChg>
        <pc:spChg chg="del">
          <ac:chgData name="Patrick Boily" userId="4ace92db-0572-4382-889e-50f73e2bf144" providerId="ADAL" clId="{5DF6C56B-37B3-4BD5-B2C5-60BBBFD657A3}" dt="2022-11-22T03:28:26.139" v="224" actId="478"/>
          <ac:spMkLst>
            <pc:docMk/>
            <pc:sldMk cId="753133702" sldId="1284"/>
            <ac:spMk id="7" creationId="{ED21A784-7178-EC23-5D95-8461A266E58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30.385" v="227"/>
        <pc:sldMkLst>
          <pc:docMk/>
          <pc:sldMk cId="175678430" sldId="1287"/>
        </pc:sldMkLst>
        <pc:spChg chg="del">
          <ac:chgData name="Patrick Boily" userId="4ace92db-0572-4382-889e-50f73e2bf144" providerId="ADAL" clId="{5DF6C56B-37B3-4BD5-B2C5-60BBBFD657A3}" dt="2022-11-22T03:28:30.157" v="226" actId="478"/>
          <ac:spMkLst>
            <pc:docMk/>
            <pc:sldMk cId="175678430" sldId="1287"/>
            <ac:spMk id="6" creationId="{D5BFC863-04AD-1148-6688-498424E261CB}"/>
          </ac:spMkLst>
        </pc:spChg>
        <pc:spChg chg="del">
          <ac:chgData name="Patrick Boily" userId="4ace92db-0572-4382-889e-50f73e2bf144" providerId="ADAL" clId="{5DF6C56B-37B3-4BD5-B2C5-60BBBFD657A3}" dt="2022-11-22T03:28:30.157" v="226" actId="478"/>
          <ac:spMkLst>
            <pc:docMk/>
            <pc:sldMk cId="175678430" sldId="1287"/>
            <ac:spMk id="7" creationId="{6AC52AFE-7DF8-3CF2-FDD0-887F399A054D}"/>
          </ac:spMkLst>
        </pc:spChg>
        <pc:spChg chg="add mod">
          <ac:chgData name="Patrick Boily" userId="4ace92db-0572-4382-889e-50f73e2bf144" providerId="ADAL" clId="{5DF6C56B-37B3-4BD5-B2C5-60BBBFD657A3}" dt="2022-11-22T03:28:30.385" v="227"/>
          <ac:spMkLst>
            <pc:docMk/>
            <pc:sldMk cId="175678430" sldId="1287"/>
            <ac:spMk id="19" creationId="{CF7880C5-CF17-1D13-4EFE-D9158F49FD3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2:10.576" v="31"/>
        <pc:sldMkLst>
          <pc:docMk/>
          <pc:sldMk cId="3583310402" sldId="1304"/>
        </pc:sldMkLst>
        <pc:spChg chg="add mod">
          <ac:chgData name="Patrick Boily" userId="4ace92db-0572-4382-889e-50f73e2bf144" providerId="ADAL" clId="{5DF6C56B-37B3-4BD5-B2C5-60BBBFD657A3}" dt="2022-11-22T02:52:10.576" v="31"/>
          <ac:spMkLst>
            <pc:docMk/>
            <pc:sldMk cId="3583310402" sldId="1304"/>
            <ac:spMk id="5" creationId="{71136C0E-8ABD-E1EA-906C-ED5C7CF1FA20}"/>
          </ac:spMkLst>
        </pc:spChg>
        <pc:grpChg chg="del">
          <ac:chgData name="Patrick Boily" userId="4ace92db-0572-4382-889e-50f73e2bf144" providerId="ADAL" clId="{5DF6C56B-37B3-4BD5-B2C5-60BBBFD657A3}" dt="2022-11-22T02:52:10.287" v="30" actId="478"/>
          <ac:grpSpMkLst>
            <pc:docMk/>
            <pc:sldMk cId="3583310402" sldId="1304"/>
            <ac:grpSpMk id="7" creationId="{0F31CFDE-8236-E213-E102-22D0BCD23B5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18.145" v="33"/>
        <pc:sldMkLst>
          <pc:docMk/>
          <pc:sldMk cId="59517248" sldId="1305"/>
        </pc:sldMkLst>
        <pc:spChg chg="add mod">
          <ac:chgData name="Patrick Boily" userId="4ace92db-0572-4382-889e-50f73e2bf144" providerId="ADAL" clId="{5DF6C56B-37B3-4BD5-B2C5-60BBBFD657A3}" dt="2022-11-22T02:52:18.145" v="33"/>
          <ac:spMkLst>
            <pc:docMk/>
            <pc:sldMk cId="59517248" sldId="1305"/>
            <ac:spMk id="4" creationId="{8A6FC14F-22F8-0980-6F18-3ECDAAFDC3E5}"/>
          </ac:spMkLst>
        </pc:spChg>
        <pc:grpChg chg="del">
          <ac:chgData name="Patrick Boily" userId="4ace92db-0572-4382-889e-50f73e2bf144" providerId="ADAL" clId="{5DF6C56B-37B3-4BD5-B2C5-60BBBFD657A3}" dt="2022-11-22T02:52:17.911" v="32" actId="478"/>
          <ac:grpSpMkLst>
            <pc:docMk/>
            <pc:sldMk cId="59517248" sldId="1305"/>
            <ac:grpSpMk id="6" creationId="{226C96D7-F240-D5F3-055F-74CB8F324C06}"/>
          </ac:grpSpMkLst>
        </pc:grpChg>
      </pc:sldChg>
      <pc:sldChg chg="addSp modSp">
        <pc:chgData name="Patrick Boily" userId="4ace92db-0572-4382-889e-50f73e2bf144" providerId="ADAL" clId="{5DF6C56B-37B3-4BD5-B2C5-60BBBFD657A3}" dt="2022-11-22T03:59:21.006" v="273"/>
        <pc:sldMkLst>
          <pc:docMk/>
          <pc:sldMk cId="1343179132" sldId="1321"/>
        </pc:sldMkLst>
        <pc:spChg chg="add mod">
          <ac:chgData name="Patrick Boily" userId="4ace92db-0572-4382-889e-50f73e2bf144" providerId="ADAL" clId="{5DF6C56B-37B3-4BD5-B2C5-60BBBFD657A3}" dt="2022-11-22T03:59:21.006" v="273"/>
          <ac:spMkLst>
            <pc:docMk/>
            <pc:sldMk cId="1343179132" sldId="1321"/>
            <ac:spMk id="4" creationId="{E461B0B9-3C13-43BA-723B-72E64FBD67BA}"/>
          </ac:spMkLst>
        </pc:spChg>
      </pc:sldChg>
      <pc:sldChg chg="addSp modSp">
        <pc:chgData name="Patrick Boily" userId="4ace92db-0572-4382-889e-50f73e2bf144" providerId="ADAL" clId="{5DF6C56B-37B3-4BD5-B2C5-60BBBFD657A3}" dt="2022-11-22T03:59:23.369" v="274"/>
        <pc:sldMkLst>
          <pc:docMk/>
          <pc:sldMk cId="2241950600" sldId="1322"/>
        </pc:sldMkLst>
        <pc:spChg chg="add mod">
          <ac:chgData name="Patrick Boily" userId="4ace92db-0572-4382-889e-50f73e2bf144" providerId="ADAL" clId="{5DF6C56B-37B3-4BD5-B2C5-60BBBFD657A3}" dt="2022-11-22T03:59:23.369" v="274"/>
          <ac:spMkLst>
            <pc:docMk/>
            <pc:sldMk cId="2241950600" sldId="1322"/>
            <ac:spMk id="7" creationId="{2E4D93F6-D7B4-EE02-E7ED-105BA25F5E6F}"/>
          </ac:spMkLst>
        </pc:spChg>
      </pc:sldChg>
      <pc:sldChg chg="delSp mod">
        <pc:chgData name="Patrick Boily" userId="4ace92db-0572-4382-889e-50f73e2bf144" providerId="ADAL" clId="{5DF6C56B-37B3-4BD5-B2C5-60BBBFD657A3}" dt="2022-11-16T03:48:28.255" v="0" actId="478"/>
        <pc:sldMkLst>
          <pc:docMk/>
          <pc:sldMk cId="3896280531" sldId="1327"/>
        </pc:sldMkLst>
        <pc:spChg chg="del">
          <ac:chgData name="Patrick Boily" userId="4ace92db-0572-4382-889e-50f73e2bf144" providerId="ADAL" clId="{5DF6C56B-37B3-4BD5-B2C5-60BBBFD657A3}" dt="2022-11-16T03:48:28.255" v="0" actId="478"/>
          <ac:spMkLst>
            <pc:docMk/>
            <pc:sldMk cId="3896280531" sldId="1327"/>
            <ac:spMk id="5" creationId="{F91C42BA-FC3A-1C43-F620-A3848C61524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1:10.052" v="13"/>
        <pc:sldMkLst>
          <pc:docMk/>
          <pc:sldMk cId="1797508224" sldId="1351"/>
        </pc:sldMkLst>
        <pc:spChg chg="add mod">
          <ac:chgData name="Patrick Boily" userId="4ace92db-0572-4382-889e-50f73e2bf144" providerId="ADAL" clId="{5DF6C56B-37B3-4BD5-B2C5-60BBBFD657A3}" dt="2022-11-22T02:51:10.052" v="13"/>
          <ac:spMkLst>
            <pc:docMk/>
            <pc:sldMk cId="1797508224" sldId="1351"/>
            <ac:spMk id="4" creationId="{E82E3B14-0A85-DBB1-0620-0FEB3B107077}"/>
          </ac:spMkLst>
        </pc:spChg>
        <pc:grpChg chg="del">
          <ac:chgData name="Patrick Boily" userId="4ace92db-0572-4382-889e-50f73e2bf144" providerId="ADAL" clId="{5DF6C56B-37B3-4BD5-B2C5-60BBBFD657A3}" dt="2022-11-22T02:51:09.832" v="12" actId="478"/>
          <ac:grpSpMkLst>
            <pc:docMk/>
            <pc:sldMk cId="1797508224" sldId="1351"/>
            <ac:grpSpMk id="6" creationId="{F0B3CD9D-A845-F1D0-0C95-9E3618B6439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1:21.588" v="17"/>
        <pc:sldMkLst>
          <pc:docMk/>
          <pc:sldMk cId="301272295" sldId="1353"/>
        </pc:sldMkLst>
        <pc:spChg chg="add mod">
          <ac:chgData name="Patrick Boily" userId="4ace92db-0572-4382-889e-50f73e2bf144" providerId="ADAL" clId="{5DF6C56B-37B3-4BD5-B2C5-60BBBFD657A3}" dt="2022-11-22T02:51:21.588" v="17"/>
          <ac:spMkLst>
            <pc:docMk/>
            <pc:sldMk cId="301272295" sldId="1353"/>
            <ac:spMk id="4" creationId="{CFC46868-CE74-5791-52D5-1D0649EC666B}"/>
          </ac:spMkLst>
        </pc:spChg>
        <pc:grpChg chg="del">
          <ac:chgData name="Patrick Boily" userId="4ace92db-0572-4382-889e-50f73e2bf144" providerId="ADAL" clId="{5DF6C56B-37B3-4BD5-B2C5-60BBBFD657A3}" dt="2022-11-22T02:51:21.383" v="16" actId="478"/>
          <ac:grpSpMkLst>
            <pc:docMk/>
            <pc:sldMk cId="301272295" sldId="1353"/>
            <ac:grpSpMk id="6" creationId="{B4880343-53AC-F274-6BC7-735771166F44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4:01:53.261" v="352"/>
        <pc:sldMkLst>
          <pc:docMk/>
          <pc:sldMk cId="707885435" sldId="1368"/>
        </pc:sldMkLst>
        <pc:spChg chg="del">
          <ac:chgData name="Patrick Boily" userId="4ace92db-0572-4382-889e-50f73e2bf144" providerId="ADAL" clId="{5DF6C56B-37B3-4BD5-B2C5-60BBBFD657A3}" dt="2022-11-22T04:01:53.046" v="351" actId="478"/>
          <ac:spMkLst>
            <pc:docMk/>
            <pc:sldMk cId="707885435" sldId="1368"/>
            <ac:spMk id="2" creationId="{E511B104-56B3-A871-08DD-B1A2D77CF6CF}"/>
          </ac:spMkLst>
        </pc:spChg>
        <pc:spChg chg="del">
          <ac:chgData name="Patrick Boily" userId="4ace92db-0572-4382-889e-50f73e2bf144" providerId="ADAL" clId="{5DF6C56B-37B3-4BD5-B2C5-60BBBFD657A3}" dt="2022-11-22T04:01:53.046" v="351" actId="478"/>
          <ac:spMkLst>
            <pc:docMk/>
            <pc:sldMk cId="707885435" sldId="1368"/>
            <ac:spMk id="3" creationId="{64FA73C1-AD3A-197D-E579-42151393D38E}"/>
          </ac:spMkLst>
        </pc:spChg>
        <pc:spChg chg="add mod">
          <ac:chgData name="Patrick Boily" userId="4ace92db-0572-4382-889e-50f73e2bf144" providerId="ADAL" clId="{5DF6C56B-37B3-4BD5-B2C5-60BBBFD657A3}" dt="2022-11-22T04:01:53.261" v="352"/>
          <ac:spMkLst>
            <pc:docMk/>
            <pc:sldMk cId="707885435" sldId="1368"/>
            <ac:spMk id="7" creationId="{84E31E05-AE0B-27C0-B9E2-631C93857DD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56.832" v="354"/>
        <pc:sldMkLst>
          <pc:docMk/>
          <pc:sldMk cId="682987625" sldId="1375"/>
        </pc:sldMkLst>
        <pc:spChg chg="del">
          <ac:chgData name="Patrick Boily" userId="4ace92db-0572-4382-889e-50f73e2bf144" providerId="ADAL" clId="{5DF6C56B-37B3-4BD5-B2C5-60BBBFD657A3}" dt="2022-11-22T04:01:56.642" v="353" actId="478"/>
          <ac:spMkLst>
            <pc:docMk/>
            <pc:sldMk cId="682987625" sldId="1375"/>
            <ac:spMk id="4" creationId="{9ACB7E81-1DDD-AB9A-A27C-3184F1E6D46E}"/>
          </ac:spMkLst>
        </pc:spChg>
        <pc:spChg chg="del">
          <ac:chgData name="Patrick Boily" userId="4ace92db-0572-4382-889e-50f73e2bf144" providerId="ADAL" clId="{5DF6C56B-37B3-4BD5-B2C5-60BBBFD657A3}" dt="2022-11-22T04:01:56.642" v="353" actId="478"/>
          <ac:spMkLst>
            <pc:docMk/>
            <pc:sldMk cId="682987625" sldId="1375"/>
            <ac:spMk id="7" creationId="{18677463-42AE-C8B4-AACF-B6AC1DBF0B75}"/>
          </ac:spMkLst>
        </pc:spChg>
        <pc:spChg chg="add mod">
          <ac:chgData name="Patrick Boily" userId="4ace92db-0572-4382-889e-50f73e2bf144" providerId="ADAL" clId="{5DF6C56B-37B3-4BD5-B2C5-60BBBFD657A3}" dt="2022-11-22T04:01:56.832" v="354"/>
          <ac:spMkLst>
            <pc:docMk/>
            <pc:sldMk cId="682987625" sldId="1375"/>
            <ac:spMk id="8" creationId="{63456BA2-4154-D646-B6A2-9F63435F808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42.867" v="346"/>
        <pc:sldMkLst>
          <pc:docMk/>
          <pc:sldMk cId="3076899573" sldId="1514"/>
        </pc:sldMkLst>
        <pc:spChg chg="del">
          <ac:chgData name="Patrick Boily" userId="4ace92db-0572-4382-889e-50f73e2bf144" providerId="ADAL" clId="{5DF6C56B-37B3-4BD5-B2C5-60BBBFD657A3}" dt="2022-11-22T04:01:42.599" v="345" actId="478"/>
          <ac:spMkLst>
            <pc:docMk/>
            <pc:sldMk cId="3076899573" sldId="1514"/>
            <ac:spMk id="2" creationId="{15F7D44F-8C03-B4D8-CECB-9EBDDB400F7F}"/>
          </ac:spMkLst>
        </pc:spChg>
        <pc:spChg chg="del">
          <ac:chgData name="Patrick Boily" userId="4ace92db-0572-4382-889e-50f73e2bf144" providerId="ADAL" clId="{5DF6C56B-37B3-4BD5-B2C5-60BBBFD657A3}" dt="2022-11-22T04:01:42.599" v="345" actId="478"/>
          <ac:spMkLst>
            <pc:docMk/>
            <pc:sldMk cId="3076899573" sldId="1514"/>
            <ac:spMk id="4" creationId="{8804F971-9E30-D67A-DF6D-1CF5CFE34242}"/>
          </ac:spMkLst>
        </pc:spChg>
        <pc:spChg chg="add mod">
          <ac:chgData name="Patrick Boily" userId="4ace92db-0572-4382-889e-50f73e2bf144" providerId="ADAL" clId="{5DF6C56B-37B3-4BD5-B2C5-60BBBFD657A3}" dt="2022-11-22T04:01:42.867" v="346"/>
          <ac:spMkLst>
            <pc:docMk/>
            <pc:sldMk cId="3076899573" sldId="1514"/>
            <ac:spMk id="6" creationId="{C99455CF-BEDB-0F80-14E1-B2A50C44238F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2:22.018" v="35"/>
        <pc:sldMkLst>
          <pc:docMk/>
          <pc:sldMk cId="323197289" sldId="1958"/>
        </pc:sldMkLst>
        <pc:spChg chg="add mod">
          <ac:chgData name="Patrick Boily" userId="4ace92db-0572-4382-889e-50f73e2bf144" providerId="ADAL" clId="{5DF6C56B-37B3-4BD5-B2C5-60BBBFD657A3}" dt="2022-11-22T02:52:22.018" v="35"/>
          <ac:spMkLst>
            <pc:docMk/>
            <pc:sldMk cId="323197289" sldId="1958"/>
            <ac:spMk id="4" creationId="{8317FD45-C0FE-A56F-1C0F-D732A7652CD5}"/>
          </ac:spMkLst>
        </pc:spChg>
        <pc:grpChg chg="del">
          <ac:chgData name="Patrick Boily" userId="4ace92db-0572-4382-889e-50f73e2bf144" providerId="ADAL" clId="{5DF6C56B-37B3-4BD5-B2C5-60BBBFD657A3}" dt="2022-11-22T02:52:21.736" v="34" actId="478"/>
          <ac:grpSpMkLst>
            <pc:docMk/>
            <pc:sldMk cId="323197289" sldId="1958"/>
            <ac:grpSpMk id="6" creationId="{3BFA0350-DB85-5E75-4DA4-EC96622462F4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3:24:57.859" v="131"/>
        <pc:sldMkLst>
          <pc:docMk/>
          <pc:sldMk cId="3010612081" sldId="1961"/>
        </pc:sldMkLst>
        <pc:spChg chg="del">
          <ac:chgData name="Patrick Boily" userId="4ace92db-0572-4382-889e-50f73e2bf144" providerId="ADAL" clId="{5DF6C56B-37B3-4BD5-B2C5-60BBBFD657A3}" dt="2022-11-22T03:24:57.599" v="130" actId="478"/>
          <ac:spMkLst>
            <pc:docMk/>
            <pc:sldMk cId="3010612081" sldId="1961"/>
            <ac:spMk id="4" creationId="{79A75E6F-E72F-BF02-8026-F58ABF8CC9B0}"/>
          </ac:spMkLst>
        </pc:spChg>
        <pc:spChg chg="del">
          <ac:chgData name="Patrick Boily" userId="4ace92db-0572-4382-889e-50f73e2bf144" providerId="ADAL" clId="{5DF6C56B-37B3-4BD5-B2C5-60BBBFD657A3}" dt="2022-11-22T03:24:57.599" v="130" actId="478"/>
          <ac:spMkLst>
            <pc:docMk/>
            <pc:sldMk cId="3010612081" sldId="1961"/>
            <ac:spMk id="6" creationId="{6510ED33-E2D8-E9EC-AC72-5165731A68D1}"/>
          </ac:spMkLst>
        </pc:spChg>
        <pc:spChg chg="add mod">
          <ac:chgData name="Patrick Boily" userId="4ace92db-0572-4382-889e-50f73e2bf144" providerId="ADAL" clId="{5DF6C56B-37B3-4BD5-B2C5-60BBBFD657A3}" dt="2022-11-22T03:24:57.859" v="131"/>
          <ac:spMkLst>
            <pc:docMk/>
            <pc:sldMk cId="3010612081" sldId="1961"/>
            <ac:spMk id="8" creationId="{F97730DC-B74B-59DC-653D-6803015B925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01.867" v="133"/>
        <pc:sldMkLst>
          <pc:docMk/>
          <pc:sldMk cId="2982707081" sldId="1964"/>
        </pc:sldMkLst>
        <pc:spChg chg="del">
          <ac:chgData name="Patrick Boily" userId="4ace92db-0572-4382-889e-50f73e2bf144" providerId="ADAL" clId="{5DF6C56B-37B3-4BD5-B2C5-60BBBFD657A3}" dt="2022-11-22T03:25:01.620" v="132" actId="478"/>
          <ac:spMkLst>
            <pc:docMk/>
            <pc:sldMk cId="2982707081" sldId="1964"/>
            <ac:spMk id="4" creationId="{E4B5649D-10DB-94BE-D3F6-B422DE8BE397}"/>
          </ac:spMkLst>
        </pc:spChg>
        <pc:spChg chg="del">
          <ac:chgData name="Patrick Boily" userId="4ace92db-0572-4382-889e-50f73e2bf144" providerId="ADAL" clId="{5DF6C56B-37B3-4BD5-B2C5-60BBBFD657A3}" dt="2022-11-22T03:25:01.620" v="132" actId="478"/>
          <ac:spMkLst>
            <pc:docMk/>
            <pc:sldMk cId="2982707081" sldId="1964"/>
            <ac:spMk id="5" creationId="{180D99AD-5E3B-884F-2687-9D36D7763179}"/>
          </ac:spMkLst>
        </pc:spChg>
        <pc:spChg chg="add mod">
          <ac:chgData name="Patrick Boily" userId="4ace92db-0572-4382-889e-50f73e2bf144" providerId="ADAL" clId="{5DF6C56B-37B3-4BD5-B2C5-60BBBFD657A3}" dt="2022-11-22T03:25:01.867" v="133"/>
          <ac:spMkLst>
            <pc:docMk/>
            <pc:sldMk cId="2982707081" sldId="1964"/>
            <ac:spMk id="6" creationId="{FD1B9E91-62CB-C373-4A46-B55B88354F80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1:01.753" v="9"/>
        <pc:sldMkLst>
          <pc:docMk/>
          <pc:sldMk cId="3579850682" sldId="2009"/>
        </pc:sldMkLst>
        <pc:spChg chg="add mod">
          <ac:chgData name="Patrick Boily" userId="4ace92db-0572-4382-889e-50f73e2bf144" providerId="ADAL" clId="{5DF6C56B-37B3-4BD5-B2C5-60BBBFD657A3}" dt="2022-11-22T02:51:01.753" v="9"/>
          <ac:spMkLst>
            <pc:docMk/>
            <pc:sldMk cId="3579850682" sldId="2009"/>
            <ac:spMk id="2" creationId="{78E79E86-763F-1D6B-1A01-D904E60C7102}"/>
          </ac:spMkLst>
        </pc:spChg>
        <pc:grpChg chg="del">
          <ac:chgData name="Patrick Boily" userId="4ace92db-0572-4382-889e-50f73e2bf144" providerId="ADAL" clId="{5DF6C56B-37B3-4BD5-B2C5-60BBBFD657A3}" dt="2022-11-22T02:51:01.545" v="8" actId="478"/>
          <ac:grpSpMkLst>
            <pc:docMk/>
            <pc:sldMk cId="3579850682" sldId="2009"/>
            <ac:grpSpMk id="6" creationId="{096FB66D-1390-F0D4-4A3A-D44F9E5DB48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3:28:47.459" v="232"/>
        <pc:sldMkLst>
          <pc:docMk/>
          <pc:sldMk cId="1718268195" sldId="2013"/>
        </pc:sldMkLst>
        <pc:spChg chg="add mod">
          <ac:chgData name="Patrick Boily" userId="4ace92db-0572-4382-889e-50f73e2bf144" providerId="ADAL" clId="{5DF6C56B-37B3-4BD5-B2C5-60BBBFD657A3}" dt="2022-11-22T03:28:47.459" v="232"/>
          <ac:spMkLst>
            <pc:docMk/>
            <pc:sldMk cId="1718268195" sldId="2013"/>
            <ac:spMk id="4" creationId="{AEB1F291-E4FC-40C9-2EFB-37CBB07312AC}"/>
          </ac:spMkLst>
        </pc:spChg>
        <pc:spChg chg="del">
          <ac:chgData name="Patrick Boily" userId="4ace92db-0572-4382-889e-50f73e2bf144" providerId="ADAL" clId="{5DF6C56B-37B3-4BD5-B2C5-60BBBFD657A3}" dt="2022-11-22T03:28:47.222" v="231" actId="478"/>
          <ac:spMkLst>
            <pc:docMk/>
            <pc:sldMk cId="1718268195" sldId="2013"/>
            <ac:spMk id="13" creationId="{B9965908-4462-248F-469D-090AE1503E3B}"/>
          </ac:spMkLst>
        </pc:spChg>
        <pc:spChg chg="del">
          <ac:chgData name="Patrick Boily" userId="4ace92db-0572-4382-889e-50f73e2bf144" providerId="ADAL" clId="{5DF6C56B-37B3-4BD5-B2C5-60BBBFD657A3}" dt="2022-11-22T03:28:47.222" v="231" actId="478"/>
          <ac:spMkLst>
            <pc:docMk/>
            <pc:sldMk cId="1718268195" sldId="2013"/>
            <ac:spMk id="14" creationId="{2EE49701-8E10-C80C-1BC8-EA84D1692D9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51.366" v="234"/>
        <pc:sldMkLst>
          <pc:docMk/>
          <pc:sldMk cId="3291607289" sldId="2015"/>
        </pc:sldMkLst>
        <pc:spChg chg="add mod">
          <ac:chgData name="Patrick Boily" userId="4ace92db-0572-4382-889e-50f73e2bf144" providerId="ADAL" clId="{5DF6C56B-37B3-4BD5-B2C5-60BBBFD657A3}" dt="2022-11-22T03:28:51.366" v="234"/>
          <ac:spMkLst>
            <pc:docMk/>
            <pc:sldMk cId="3291607289" sldId="2015"/>
            <ac:spMk id="4" creationId="{D8D2B91D-0ED7-CEDB-3AED-D36C14EAB075}"/>
          </ac:spMkLst>
        </pc:spChg>
        <pc:spChg chg="del">
          <ac:chgData name="Patrick Boily" userId="4ace92db-0572-4382-889e-50f73e2bf144" providerId="ADAL" clId="{5DF6C56B-37B3-4BD5-B2C5-60BBBFD657A3}" dt="2022-11-22T03:28:51.145" v="233" actId="478"/>
          <ac:spMkLst>
            <pc:docMk/>
            <pc:sldMk cId="3291607289" sldId="2015"/>
            <ac:spMk id="6" creationId="{60CC3EA7-A1B4-723D-F449-80844387F476}"/>
          </ac:spMkLst>
        </pc:spChg>
        <pc:spChg chg="del">
          <ac:chgData name="Patrick Boily" userId="4ace92db-0572-4382-889e-50f73e2bf144" providerId="ADAL" clId="{5DF6C56B-37B3-4BD5-B2C5-60BBBFD657A3}" dt="2022-11-22T03:28:51.145" v="233" actId="478"/>
          <ac:spMkLst>
            <pc:docMk/>
            <pc:sldMk cId="3291607289" sldId="2015"/>
            <ac:spMk id="7" creationId="{31FC3DA8-A69D-AAF3-4566-16C97020DF8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23.154" v="223"/>
        <pc:sldMkLst>
          <pc:docMk/>
          <pc:sldMk cId="2475597920" sldId="2016"/>
        </pc:sldMkLst>
        <pc:spChg chg="add mod">
          <ac:chgData name="Patrick Boily" userId="4ace92db-0572-4382-889e-50f73e2bf144" providerId="ADAL" clId="{5DF6C56B-37B3-4BD5-B2C5-60BBBFD657A3}" dt="2022-11-22T03:28:23.154" v="223"/>
          <ac:spMkLst>
            <pc:docMk/>
            <pc:sldMk cId="2475597920" sldId="2016"/>
            <ac:spMk id="3" creationId="{266AA308-BE0D-694D-47B6-25B11489833D}"/>
          </ac:spMkLst>
        </pc:spChg>
        <pc:spChg chg="del">
          <ac:chgData name="Patrick Boily" userId="4ace92db-0572-4382-889e-50f73e2bf144" providerId="ADAL" clId="{5DF6C56B-37B3-4BD5-B2C5-60BBBFD657A3}" dt="2022-11-22T03:28:22.824" v="222" actId="478"/>
          <ac:spMkLst>
            <pc:docMk/>
            <pc:sldMk cId="2475597920" sldId="2016"/>
            <ac:spMk id="5" creationId="{EB8EEBD8-99E6-C2AB-C631-6D8F3E0E4340}"/>
          </ac:spMkLst>
        </pc:spChg>
        <pc:spChg chg="del">
          <ac:chgData name="Patrick Boily" userId="4ace92db-0572-4382-889e-50f73e2bf144" providerId="ADAL" clId="{5DF6C56B-37B3-4BD5-B2C5-60BBBFD657A3}" dt="2022-11-22T03:28:22.824" v="222" actId="478"/>
          <ac:spMkLst>
            <pc:docMk/>
            <pc:sldMk cId="2475597920" sldId="2016"/>
            <ac:spMk id="6" creationId="{CC516319-7309-20A8-64EC-2BDCBFB0430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1:05.744" v="11"/>
        <pc:sldMkLst>
          <pc:docMk/>
          <pc:sldMk cId="3972730255" sldId="2021"/>
        </pc:sldMkLst>
        <pc:spChg chg="add mod">
          <ac:chgData name="Patrick Boily" userId="4ace92db-0572-4382-889e-50f73e2bf144" providerId="ADAL" clId="{5DF6C56B-37B3-4BD5-B2C5-60BBBFD657A3}" dt="2022-11-22T02:51:05.744" v="11"/>
          <ac:spMkLst>
            <pc:docMk/>
            <pc:sldMk cId="3972730255" sldId="2021"/>
            <ac:spMk id="4" creationId="{A8DBA92C-F53E-F03E-5B35-C53FAC4A7065}"/>
          </ac:spMkLst>
        </pc:spChg>
        <pc:grpChg chg="del">
          <ac:chgData name="Patrick Boily" userId="4ace92db-0572-4382-889e-50f73e2bf144" providerId="ADAL" clId="{5DF6C56B-37B3-4BD5-B2C5-60BBBFD657A3}" dt="2022-11-22T02:51:05.501" v="10" actId="478"/>
          <ac:grpSpMkLst>
            <pc:docMk/>
            <pc:sldMk cId="3972730255" sldId="2021"/>
            <ac:grpSpMk id="6" creationId="{BEE0F134-BA8A-A290-E5DF-436893708CBA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1:32.198" v="21"/>
        <pc:sldMkLst>
          <pc:docMk/>
          <pc:sldMk cId="2539203640" sldId="2026"/>
        </pc:sldMkLst>
        <pc:spChg chg="add mod">
          <ac:chgData name="Patrick Boily" userId="4ace92db-0572-4382-889e-50f73e2bf144" providerId="ADAL" clId="{5DF6C56B-37B3-4BD5-B2C5-60BBBFD657A3}" dt="2022-11-22T02:51:32.198" v="21"/>
          <ac:spMkLst>
            <pc:docMk/>
            <pc:sldMk cId="2539203640" sldId="2026"/>
            <ac:spMk id="4" creationId="{78D1A429-36C4-912F-C884-6C6392FDC368}"/>
          </ac:spMkLst>
        </pc:spChg>
        <pc:grpChg chg="del">
          <ac:chgData name="Patrick Boily" userId="4ace92db-0572-4382-889e-50f73e2bf144" providerId="ADAL" clId="{5DF6C56B-37B3-4BD5-B2C5-60BBBFD657A3}" dt="2022-11-22T02:51:31.945" v="20" actId="478"/>
          <ac:grpSpMkLst>
            <pc:docMk/>
            <pc:sldMk cId="2539203640" sldId="2026"/>
            <ac:grpSpMk id="9" creationId="{E7867383-C3B9-786D-A932-58DEC6F0788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1:56.733" v="25"/>
        <pc:sldMkLst>
          <pc:docMk/>
          <pc:sldMk cId="297804887" sldId="2043"/>
        </pc:sldMkLst>
        <pc:spChg chg="add mod">
          <ac:chgData name="Patrick Boily" userId="4ace92db-0572-4382-889e-50f73e2bf144" providerId="ADAL" clId="{5DF6C56B-37B3-4BD5-B2C5-60BBBFD657A3}" dt="2022-11-22T02:51:56.733" v="25"/>
          <ac:spMkLst>
            <pc:docMk/>
            <pc:sldMk cId="297804887" sldId="2043"/>
            <ac:spMk id="4" creationId="{3EC52F98-34D0-917F-FED1-6707ACAC7244}"/>
          </ac:spMkLst>
        </pc:spChg>
        <pc:grpChg chg="del">
          <ac:chgData name="Patrick Boily" userId="4ace92db-0572-4382-889e-50f73e2bf144" providerId="ADAL" clId="{5DF6C56B-37B3-4BD5-B2C5-60BBBFD657A3}" dt="2022-11-22T02:51:56.466" v="24" actId="478"/>
          <ac:grpSpMkLst>
            <pc:docMk/>
            <pc:sldMk cId="297804887" sldId="2043"/>
            <ac:grpSpMk id="6" creationId="{DCB709E4-7A3D-573F-0DC1-7BE7B84FF76B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06.170" v="29"/>
        <pc:sldMkLst>
          <pc:docMk/>
          <pc:sldMk cId="1249073956" sldId="2044"/>
        </pc:sldMkLst>
        <pc:spChg chg="add mod">
          <ac:chgData name="Patrick Boily" userId="4ace92db-0572-4382-889e-50f73e2bf144" providerId="ADAL" clId="{5DF6C56B-37B3-4BD5-B2C5-60BBBFD657A3}" dt="2022-11-22T02:52:06.170" v="29"/>
          <ac:spMkLst>
            <pc:docMk/>
            <pc:sldMk cId="1249073956" sldId="2044"/>
            <ac:spMk id="2" creationId="{2ADA7DF8-94CD-3C2A-C7CD-552BC07A697E}"/>
          </ac:spMkLst>
        </pc:spChg>
        <pc:grpChg chg="del">
          <ac:chgData name="Patrick Boily" userId="4ace92db-0572-4382-889e-50f73e2bf144" providerId="ADAL" clId="{5DF6C56B-37B3-4BD5-B2C5-60BBBFD657A3}" dt="2022-11-22T02:52:05.923" v="28" actId="478"/>
          <ac:grpSpMkLst>
            <pc:docMk/>
            <pc:sldMk cId="1249073956" sldId="2044"/>
            <ac:grpSpMk id="4" creationId="{2DBF527A-15B4-9B20-3305-30808B1660E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25.930" v="37"/>
        <pc:sldMkLst>
          <pc:docMk/>
          <pc:sldMk cId="3135404689" sldId="2045"/>
        </pc:sldMkLst>
        <pc:spChg chg="add mod">
          <ac:chgData name="Patrick Boily" userId="4ace92db-0572-4382-889e-50f73e2bf144" providerId="ADAL" clId="{5DF6C56B-37B3-4BD5-B2C5-60BBBFD657A3}" dt="2022-11-22T02:52:25.930" v="37"/>
          <ac:spMkLst>
            <pc:docMk/>
            <pc:sldMk cId="3135404689" sldId="2045"/>
            <ac:spMk id="4" creationId="{5513D884-42C3-B66B-CC6D-70DCC88C0BFD}"/>
          </ac:spMkLst>
        </pc:spChg>
        <pc:grpChg chg="del">
          <ac:chgData name="Patrick Boily" userId="4ace92db-0572-4382-889e-50f73e2bf144" providerId="ADAL" clId="{5DF6C56B-37B3-4BD5-B2C5-60BBBFD657A3}" dt="2022-11-22T02:52:25.655" v="36" actId="478"/>
          <ac:grpSpMkLst>
            <pc:docMk/>
            <pc:sldMk cId="3135404689" sldId="2045"/>
            <ac:grpSpMk id="6" creationId="{E6D609EE-7DA4-8FF7-40C1-AB00D82B607F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30.490" v="39"/>
        <pc:sldMkLst>
          <pc:docMk/>
          <pc:sldMk cId="3695041360" sldId="2046"/>
        </pc:sldMkLst>
        <pc:spChg chg="add mod">
          <ac:chgData name="Patrick Boily" userId="4ace92db-0572-4382-889e-50f73e2bf144" providerId="ADAL" clId="{5DF6C56B-37B3-4BD5-B2C5-60BBBFD657A3}" dt="2022-11-22T02:52:30.490" v="39"/>
          <ac:spMkLst>
            <pc:docMk/>
            <pc:sldMk cId="3695041360" sldId="2046"/>
            <ac:spMk id="4" creationId="{011191F1-2960-B854-73CC-426C3EB88AFC}"/>
          </ac:spMkLst>
        </pc:spChg>
        <pc:grpChg chg="del">
          <ac:chgData name="Patrick Boily" userId="4ace92db-0572-4382-889e-50f73e2bf144" providerId="ADAL" clId="{5DF6C56B-37B3-4BD5-B2C5-60BBBFD657A3}" dt="2022-11-22T02:52:30.230" v="38" actId="478"/>
          <ac:grpSpMkLst>
            <pc:docMk/>
            <pc:sldMk cId="3695041360" sldId="2046"/>
            <ac:grpSpMk id="6" creationId="{3CB9A468-4DC3-C9C1-3331-33E709D4A7C6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35.205" v="41"/>
        <pc:sldMkLst>
          <pc:docMk/>
          <pc:sldMk cId="993179978" sldId="2047"/>
        </pc:sldMkLst>
        <pc:spChg chg="add mod">
          <ac:chgData name="Patrick Boily" userId="4ace92db-0572-4382-889e-50f73e2bf144" providerId="ADAL" clId="{5DF6C56B-37B3-4BD5-B2C5-60BBBFD657A3}" dt="2022-11-22T02:52:35.205" v="41"/>
          <ac:spMkLst>
            <pc:docMk/>
            <pc:sldMk cId="993179978" sldId="2047"/>
            <ac:spMk id="4" creationId="{34363622-C1F3-10EB-3E80-33BFDEBD7915}"/>
          </ac:spMkLst>
        </pc:spChg>
        <pc:grpChg chg="del">
          <ac:chgData name="Patrick Boily" userId="4ace92db-0572-4382-889e-50f73e2bf144" providerId="ADAL" clId="{5DF6C56B-37B3-4BD5-B2C5-60BBBFD657A3}" dt="2022-11-22T02:52:34.952" v="40" actId="478"/>
          <ac:grpSpMkLst>
            <pc:docMk/>
            <pc:sldMk cId="993179978" sldId="2047"/>
            <ac:grpSpMk id="6" creationId="{98F54D26-8359-8BB2-DE8B-FCF48173603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1:37.328" v="23"/>
        <pc:sldMkLst>
          <pc:docMk/>
          <pc:sldMk cId="2870997768" sldId="2048"/>
        </pc:sldMkLst>
        <pc:spChg chg="add mod">
          <ac:chgData name="Patrick Boily" userId="4ace92db-0572-4382-889e-50f73e2bf144" providerId="ADAL" clId="{5DF6C56B-37B3-4BD5-B2C5-60BBBFD657A3}" dt="2022-11-22T02:51:37.328" v="23"/>
          <ac:spMkLst>
            <pc:docMk/>
            <pc:sldMk cId="2870997768" sldId="2048"/>
            <ac:spMk id="4" creationId="{7D3ECB69-77F1-1D58-67EB-D5A737F59BA3}"/>
          </ac:spMkLst>
        </pc:spChg>
        <pc:grpChg chg="del">
          <ac:chgData name="Patrick Boily" userId="4ace92db-0572-4382-889e-50f73e2bf144" providerId="ADAL" clId="{5DF6C56B-37B3-4BD5-B2C5-60BBBFD657A3}" dt="2022-11-22T02:51:37.076" v="22" actId="478"/>
          <ac:grpSpMkLst>
            <pc:docMk/>
            <pc:sldMk cId="2870997768" sldId="2048"/>
            <ac:grpSpMk id="10" creationId="{1A140603-5077-20D1-81FF-B0C7159CD8E9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01.239" v="27"/>
        <pc:sldMkLst>
          <pc:docMk/>
          <pc:sldMk cId="2462865150" sldId="2051"/>
        </pc:sldMkLst>
        <pc:spChg chg="add mod">
          <ac:chgData name="Patrick Boily" userId="4ace92db-0572-4382-889e-50f73e2bf144" providerId="ADAL" clId="{5DF6C56B-37B3-4BD5-B2C5-60BBBFD657A3}" dt="2022-11-22T02:52:01.239" v="27"/>
          <ac:spMkLst>
            <pc:docMk/>
            <pc:sldMk cId="2462865150" sldId="2051"/>
            <ac:spMk id="4" creationId="{902C5747-CE35-482F-6568-8F47363EE0EA}"/>
          </ac:spMkLst>
        </pc:spChg>
        <pc:grpChg chg="del">
          <ac:chgData name="Patrick Boily" userId="4ace92db-0572-4382-889e-50f73e2bf144" providerId="ADAL" clId="{5DF6C56B-37B3-4BD5-B2C5-60BBBFD657A3}" dt="2022-11-22T02:52:00.986" v="26" actId="478"/>
          <ac:grpSpMkLst>
            <pc:docMk/>
            <pc:sldMk cId="2462865150" sldId="2051"/>
            <ac:grpSpMk id="6" creationId="{2828DD00-F993-964D-C026-2D7FD13DF2D8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4:01:33.081" v="342"/>
        <pc:sldMkLst>
          <pc:docMk/>
          <pc:sldMk cId="4238219209" sldId="2067"/>
        </pc:sldMkLst>
        <pc:spChg chg="del">
          <ac:chgData name="Patrick Boily" userId="4ace92db-0572-4382-889e-50f73e2bf144" providerId="ADAL" clId="{5DF6C56B-37B3-4BD5-B2C5-60BBBFD657A3}" dt="2022-11-22T04:01:32.845" v="341" actId="478"/>
          <ac:spMkLst>
            <pc:docMk/>
            <pc:sldMk cId="4238219209" sldId="2067"/>
            <ac:spMk id="4" creationId="{E36EE970-5CE1-95A7-77B7-AF7A3636E181}"/>
          </ac:spMkLst>
        </pc:spChg>
        <pc:spChg chg="del">
          <ac:chgData name="Patrick Boily" userId="4ace92db-0572-4382-889e-50f73e2bf144" providerId="ADAL" clId="{5DF6C56B-37B3-4BD5-B2C5-60BBBFD657A3}" dt="2022-11-22T04:01:32.845" v="341" actId="478"/>
          <ac:spMkLst>
            <pc:docMk/>
            <pc:sldMk cId="4238219209" sldId="2067"/>
            <ac:spMk id="5" creationId="{7A855638-1020-C55A-3BC5-5E6C7B99C42B}"/>
          </ac:spMkLst>
        </pc:spChg>
        <pc:spChg chg="add mod">
          <ac:chgData name="Patrick Boily" userId="4ace92db-0572-4382-889e-50f73e2bf144" providerId="ADAL" clId="{5DF6C56B-37B3-4BD5-B2C5-60BBBFD657A3}" dt="2022-11-22T04:01:33.081" v="342"/>
          <ac:spMkLst>
            <pc:docMk/>
            <pc:sldMk cId="4238219209" sldId="2067"/>
            <ac:spMk id="6" creationId="{4994413C-BED5-8910-A879-D6CABF296B4C}"/>
          </ac:spMkLst>
        </pc:spChg>
      </pc:sldChg>
      <pc:sldChg chg="delSp mod">
        <pc:chgData name="Patrick Boily" userId="4ace92db-0572-4382-889e-50f73e2bf144" providerId="ADAL" clId="{5DF6C56B-37B3-4BD5-B2C5-60BBBFD657A3}" dt="2022-11-16T03:49:02.524" v="5" actId="478"/>
        <pc:sldMkLst>
          <pc:docMk/>
          <pc:sldMk cId="939213768" sldId="2097"/>
        </pc:sldMkLst>
        <pc:spChg chg="del">
          <ac:chgData name="Patrick Boily" userId="4ace92db-0572-4382-889e-50f73e2bf144" providerId="ADAL" clId="{5DF6C56B-37B3-4BD5-B2C5-60BBBFD657A3}" dt="2022-11-16T03:49:02.524" v="5" actId="478"/>
          <ac:spMkLst>
            <pc:docMk/>
            <pc:sldMk cId="939213768" sldId="2097"/>
            <ac:spMk id="6" creationId="{519FE32A-31B3-440C-655E-CFC11CC0225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10.094" v="330"/>
        <pc:sldMkLst>
          <pc:docMk/>
          <pc:sldMk cId="2418050142" sldId="2102"/>
        </pc:sldMkLst>
        <pc:spChg chg="add mod">
          <ac:chgData name="Patrick Boily" userId="4ace92db-0572-4382-889e-50f73e2bf144" providerId="ADAL" clId="{5DF6C56B-37B3-4BD5-B2C5-60BBBFD657A3}" dt="2022-11-22T04:01:10.094" v="330"/>
          <ac:spMkLst>
            <pc:docMk/>
            <pc:sldMk cId="2418050142" sldId="2102"/>
            <ac:spMk id="2" creationId="{22A29114-A355-CDA1-7093-2A249D5CC8F2}"/>
          </ac:spMkLst>
        </pc:spChg>
        <pc:spChg chg="del">
          <ac:chgData name="Patrick Boily" userId="4ace92db-0572-4382-889e-50f73e2bf144" providerId="ADAL" clId="{5DF6C56B-37B3-4BD5-B2C5-60BBBFD657A3}" dt="2022-11-22T04:01:09.826" v="329" actId="478"/>
          <ac:spMkLst>
            <pc:docMk/>
            <pc:sldMk cId="2418050142" sldId="2102"/>
            <ac:spMk id="5" creationId="{A37C0DCF-22E9-23E8-A6E0-3DFDD8F6713C}"/>
          </ac:spMkLst>
        </pc:spChg>
        <pc:spChg chg="del">
          <ac:chgData name="Patrick Boily" userId="4ace92db-0572-4382-889e-50f73e2bf144" providerId="ADAL" clId="{5DF6C56B-37B3-4BD5-B2C5-60BBBFD657A3}" dt="2022-11-22T04:01:09.826" v="329" actId="478"/>
          <ac:spMkLst>
            <pc:docMk/>
            <pc:sldMk cId="2418050142" sldId="2102"/>
            <ac:spMk id="6" creationId="{D67345E2-107F-754F-FD9E-32A64133FFD1}"/>
          </ac:spMkLst>
        </pc:spChg>
      </pc:sldChg>
      <pc:sldChg chg="delSp mod">
        <pc:chgData name="Patrick Boily" userId="4ace92db-0572-4382-889e-50f73e2bf144" providerId="ADAL" clId="{5DF6C56B-37B3-4BD5-B2C5-60BBBFD657A3}" dt="2022-11-16T03:48:34.197" v="1" actId="478"/>
        <pc:sldMkLst>
          <pc:docMk/>
          <pc:sldMk cId="3926890785" sldId="2106"/>
        </pc:sldMkLst>
        <pc:spChg chg="del">
          <ac:chgData name="Patrick Boily" userId="4ace92db-0572-4382-889e-50f73e2bf144" providerId="ADAL" clId="{5DF6C56B-37B3-4BD5-B2C5-60BBBFD657A3}" dt="2022-11-16T03:48:34.197" v="1" actId="478"/>
          <ac:spMkLst>
            <pc:docMk/>
            <pc:sldMk cId="3926890785" sldId="2106"/>
            <ac:spMk id="7" creationId="{66FE6F94-33AE-0D5D-A9B3-E03BA86C4FC8}"/>
          </ac:spMkLst>
        </pc:spChg>
      </pc:sldChg>
      <pc:sldChg chg="delSp mod">
        <pc:chgData name="Patrick Boily" userId="4ace92db-0572-4382-889e-50f73e2bf144" providerId="ADAL" clId="{5DF6C56B-37B3-4BD5-B2C5-60BBBFD657A3}" dt="2022-11-16T03:48:39.339" v="2" actId="478"/>
        <pc:sldMkLst>
          <pc:docMk/>
          <pc:sldMk cId="2107343254" sldId="2107"/>
        </pc:sldMkLst>
        <pc:spChg chg="del">
          <ac:chgData name="Patrick Boily" userId="4ace92db-0572-4382-889e-50f73e2bf144" providerId="ADAL" clId="{5DF6C56B-37B3-4BD5-B2C5-60BBBFD657A3}" dt="2022-11-16T03:48:39.339" v="2" actId="478"/>
          <ac:spMkLst>
            <pc:docMk/>
            <pc:sldMk cId="2107343254" sldId="2107"/>
            <ac:spMk id="6" creationId="{78F4B18A-D11F-C593-5FDF-A013A173C341}"/>
          </ac:spMkLst>
        </pc:spChg>
      </pc:sldChg>
      <pc:sldChg chg="delSp mod">
        <pc:chgData name="Patrick Boily" userId="4ace92db-0572-4382-889e-50f73e2bf144" providerId="ADAL" clId="{5DF6C56B-37B3-4BD5-B2C5-60BBBFD657A3}" dt="2022-11-16T03:48:46.392" v="3" actId="478"/>
        <pc:sldMkLst>
          <pc:docMk/>
          <pc:sldMk cId="2467380442" sldId="2108"/>
        </pc:sldMkLst>
        <pc:spChg chg="del">
          <ac:chgData name="Patrick Boily" userId="4ace92db-0572-4382-889e-50f73e2bf144" providerId="ADAL" clId="{5DF6C56B-37B3-4BD5-B2C5-60BBBFD657A3}" dt="2022-11-16T03:48:46.392" v="3" actId="478"/>
          <ac:spMkLst>
            <pc:docMk/>
            <pc:sldMk cId="2467380442" sldId="2108"/>
            <ac:spMk id="6" creationId="{67FA2964-DB07-A6AF-B360-3684C42E0338}"/>
          </ac:spMkLst>
        </pc:spChg>
      </pc:sldChg>
      <pc:sldChg chg="delSp mod">
        <pc:chgData name="Patrick Boily" userId="4ace92db-0572-4382-889e-50f73e2bf144" providerId="ADAL" clId="{5DF6C56B-37B3-4BD5-B2C5-60BBBFD657A3}" dt="2022-11-16T03:48:56.895" v="4" actId="478"/>
        <pc:sldMkLst>
          <pc:docMk/>
          <pc:sldMk cId="332516541" sldId="2109"/>
        </pc:sldMkLst>
        <pc:spChg chg="del">
          <ac:chgData name="Patrick Boily" userId="4ace92db-0572-4382-889e-50f73e2bf144" providerId="ADAL" clId="{5DF6C56B-37B3-4BD5-B2C5-60BBBFD657A3}" dt="2022-11-16T03:48:56.895" v="4" actId="478"/>
          <ac:spMkLst>
            <pc:docMk/>
            <pc:sldMk cId="332516541" sldId="2109"/>
            <ac:spMk id="6" creationId="{2FAEFDB0-5BCC-EFD4-3A59-A40A7549A4A0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17.617" v="334"/>
        <pc:sldMkLst>
          <pc:docMk/>
          <pc:sldMk cId="264562423" sldId="2176"/>
        </pc:sldMkLst>
        <pc:spChg chg="del">
          <ac:chgData name="Patrick Boily" userId="4ace92db-0572-4382-889e-50f73e2bf144" providerId="ADAL" clId="{5DF6C56B-37B3-4BD5-B2C5-60BBBFD657A3}" dt="2022-11-22T04:01:17.365" v="333" actId="478"/>
          <ac:spMkLst>
            <pc:docMk/>
            <pc:sldMk cId="264562423" sldId="2176"/>
            <ac:spMk id="4" creationId="{29573D8E-A74E-4361-8D42-1038CA0DDBD0}"/>
          </ac:spMkLst>
        </pc:spChg>
        <pc:spChg chg="add mod">
          <ac:chgData name="Patrick Boily" userId="4ace92db-0572-4382-889e-50f73e2bf144" providerId="ADAL" clId="{5DF6C56B-37B3-4BD5-B2C5-60BBBFD657A3}" dt="2022-11-22T04:01:17.617" v="334"/>
          <ac:spMkLst>
            <pc:docMk/>
            <pc:sldMk cId="264562423" sldId="2176"/>
            <ac:spMk id="5" creationId="{4223DD16-434F-7C67-55AE-505510D7D458}"/>
          </ac:spMkLst>
        </pc:spChg>
        <pc:spChg chg="del">
          <ac:chgData name="Patrick Boily" userId="4ace92db-0572-4382-889e-50f73e2bf144" providerId="ADAL" clId="{5DF6C56B-37B3-4BD5-B2C5-60BBBFD657A3}" dt="2022-11-22T04:01:17.365" v="333" actId="478"/>
          <ac:spMkLst>
            <pc:docMk/>
            <pc:sldMk cId="264562423" sldId="2176"/>
            <ac:spMk id="7" creationId="{43EE5135-5410-CD85-82D9-6CD5789A1B9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25.366" v="338"/>
        <pc:sldMkLst>
          <pc:docMk/>
          <pc:sldMk cId="2937376479" sldId="2216"/>
        </pc:sldMkLst>
        <pc:spChg chg="add mod">
          <ac:chgData name="Patrick Boily" userId="4ace92db-0572-4382-889e-50f73e2bf144" providerId="ADAL" clId="{5DF6C56B-37B3-4BD5-B2C5-60BBBFD657A3}" dt="2022-11-22T04:01:25.366" v="338"/>
          <ac:spMkLst>
            <pc:docMk/>
            <pc:sldMk cId="2937376479" sldId="2216"/>
            <ac:spMk id="3" creationId="{25F9C246-5B98-88BD-2B43-B2C3D309A2C7}"/>
          </ac:spMkLst>
        </pc:spChg>
        <pc:spChg chg="del">
          <ac:chgData name="Patrick Boily" userId="4ace92db-0572-4382-889e-50f73e2bf144" providerId="ADAL" clId="{5DF6C56B-37B3-4BD5-B2C5-60BBBFD657A3}" dt="2022-11-22T04:01:25.110" v="337" actId="478"/>
          <ac:spMkLst>
            <pc:docMk/>
            <pc:sldMk cId="2937376479" sldId="2216"/>
            <ac:spMk id="6" creationId="{8D2A93BD-5952-93C2-61F4-126AFDC393A1}"/>
          </ac:spMkLst>
        </pc:spChg>
        <pc:spChg chg="del">
          <ac:chgData name="Patrick Boily" userId="4ace92db-0572-4382-889e-50f73e2bf144" providerId="ADAL" clId="{5DF6C56B-37B3-4BD5-B2C5-60BBBFD657A3}" dt="2022-11-22T04:01:25.110" v="337" actId="478"/>
          <ac:spMkLst>
            <pc:docMk/>
            <pc:sldMk cId="2937376479" sldId="2216"/>
            <ac:spMk id="7" creationId="{E8F17392-4524-1B18-CA1C-674987500404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29.584" v="340"/>
        <pc:sldMkLst>
          <pc:docMk/>
          <pc:sldMk cId="42009632" sldId="2217"/>
        </pc:sldMkLst>
        <pc:spChg chg="del">
          <ac:chgData name="Patrick Boily" userId="4ace92db-0572-4382-889e-50f73e2bf144" providerId="ADAL" clId="{5DF6C56B-37B3-4BD5-B2C5-60BBBFD657A3}" dt="2022-11-22T04:01:29.319" v="339" actId="478"/>
          <ac:spMkLst>
            <pc:docMk/>
            <pc:sldMk cId="42009632" sldId="2217"/>
            <ac:spMk id="5" creationId="{381FEC97-0239-5056-D727-1BF75168A6D5}"/>
          </ac:spMkLst>
        </pc:spChg>
        <pc:spChg chg="del">
          <ac:chgData name="Patrick Boily" userId="4ace92db-0572-4382-889e-50f73e2bf144" providerId="ADAL" clId="{5DF6C56B-37B3-4BD5-B2C5-60BBBFD657A3}" dt="2022-11-22T04:01:29.319" v="339" actId="478"/>
          <ac:spMkLst>
            <pc:docMk/>
            <pc:sldMk cId="42009632" sldId="2217"/>
            <ac:spMk id="6" creationId="{C04FA5D6-5F23-579A-A575-A7D9EC6FD6CE}"/>
          </ac:spMkLst>
        </pc:spChg>
        <pc:spChg chg="add mod">
          <ac:chgData name="Patrick Boily" userId="4ace92db-0572-4382-889e-50f73e2bf144" providerId="ADAL" clId="{5DF6C56B-37B3-4BD5-B2C5-60BBBFD657A3}" dt="2022-11-22T04:01:29.584" v="340"/>
          <ac:spMkLst>
            <pc:docMk/>
            <pc:sldMk cId="42009632" sldId="2217"/>
            <ac:spMk id="8" creationId="{4698A6E7-9759-1859-5A03-2CA622DCC3D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36.680" v="344"/>
        <pc:sldMkLst>
          <pc:docMk/>
          <pc:sldMk cId="319513603" sldId="2229"/>
        </pc:sldMkLst>
        <pc:spChg chg="del">
          <ac:chgData name="Patrick Boily" userId="4ace92db-0572-4382-889e-50f73e2bf144" providerId="ADAL" clId="{5DF6C56B-37B3-4BD5-B2C5-60BBBFD657A3}" dt="2022-11-22T04:01:36.459" v="343" actId="478"/>
          <ac:spMkLst>
            <pc:docMk/>
            <pc:sldMk cId="319513603" sldId="2229"/>
            <ac:spMk id="2" creationId="{A2BCBB47-9E33-6CB7-6A17-56D09073F386}"/>
          </ac:spMkLst>
        </pc:spChg>
        <pc:spChg chg="del">
          <ac:chgData name="Patrick Boily" userId="4ace92db-0572-4382-889e-50f73e2bf144" providerId="ADAL" clId="{5DF6C56B-37B3-4BD5-B2C5-60BBBFD657A3}" dt="2022-11-22T04:01:36.459" v="343" actId="478"/>
          <ac:spMkLst>
            <pc:docMk/>
            <pc:sldMk cId="319513603" sldId="2229"/>
            <ac:spMk id="3" creationId="{A6F5C202-8F05-98BD-47AB-3421C7432404}"/>
          </ac:spMkLst>
        </pc:spChg>
        <pc:spChg chg="add mod">
          <ac:chgData name="Patrick Boily" userId="4ace92db-0572-4382-889e-50f73e2bf144" providerId="ADAL" clId="{5DF6C56B-37B3-4BD5-B2C5-60BBBFD657A3}" dt="2022-11-22T04:01:36.680" v="344"/>
          <ac:spMkLst>
            <pc:docMk/>
            <pc:sldMk cId="319513603" sldId="2229"/>
            <ac:spMk id="6" creationId="{9D5AAA67-0A54-B957-1D5C-0E9A50D222A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46.580" v="348"/>
        <pc:sldMkLst>
          <pc:docMk/>
          <pc:sldMk cId="4022444881" sldId="2232"/>
        </pc:sldMkLst>
        <pc:spChg chg="del">
          <ac:chgData name="Patrick Boily" userId="4ace92db-0572-4382-889e-50f73e2bf144" providerId="ADAL" clId="{5DF6C56B-37B3-4BD5-B2C5-60BBBFD657A3}" dt="2022-11-22T04:01:46.327" v="347" actId="478"/>
          <ac:spMkLst>
            <pc:docMk/>
            <pc:sldMk cId="4022444881" sldId="2232"/>
            <ac:spMk id="2" creationId="{336DDD1A-9190-85D7-4FC1-3C09C6290A2B}"/>
          </ac:spMkLst>
        </pc:spChg>
        <pc:spChg chg="del">
          <ac:chgData name="Patrick Boily" userId="4ace92db-0572-4382-889e-50f73e2bf144" providerId="ADAL" clId="{5DF6C56B-37B3-4BD5-B2C5-60BBBFD657A3}" dt="2022-11-22T04:01:46.327" v="347" actId="478"/>
          <ac:spMkLst>
            <pc:docMk/>
            <pc:sldMk cId="4022444881" sldId="2232"/>
            <ac:spMk id="3" creationId="{B74E0400-6762-B004-2627-4FA280C5CEC3}"/>
          </ac:spMkLst>
        </pc:spChg>
        <pc:spChg chg="add mod">
          <ac:chgData name="Patrick Boily" userId="4ace92db-0572-4382-889e-50f73e2bf144" providerId="ADAL" clId="{5DF6C56B-37B3-4BD5-B2C5-60BBBFD657A3}" dt="2022-11-22T04:01:46.580" v="348"/>
          <ac:spMkLst>
            <pc:docMk/>
            <pc:sldMk cId="4022444881" sldId="2232"/>
            <ac:spMk id="4" creationId="{B1530411-4A0E-823A-B547-CA186B928DB7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4:46.935" v="125"/>
        <pc:sldMkLst>
          <pc:docMk/>
          <pc:sldMk cId="2688758109" sldId="2367"/>
        </pc:sldMkLst>
        <pc:spChg chg="add mod">
          <ac:chgData name="Patrick Boily" userId="4ace92db-0572-4382-889e-50f73e2bf144" providerId="ADAL" clId="{5DF6C56B-37B3-4BD5-B2C5-60BBBFD657A3}" dt="2022-11-22T03:24:46.935" v="125"/>
          <ac:spMkLst>
            <pc:docMk/>
            <pc:sldMk cId="2688758109" sldId="2367"/>
            <ac:spMk id="4" creationId="{DC3AED5C-E953-1250-F900-12E992C642E7}"/>
          </ac:spMkLst>
        </pc:spChg>
        <pc:spChg chg="del">
          <ac:chgData name="Patrick Boily" userId="4ace92db-0572-4382-889e-50f73e2bf144" providerId="ADAL" clId="{5DF6C56B-37B3-4BD5-B2C5-60BBBFD657A3}" dt="2022-11-22T03:24:46.507" v="124" actId="478"/>
          <ac:spMkLst>
            <pc:docMk/>
            <pc:sldMk cId="2688758109" sldId="2367"/>
            <ac:spMk id="6" creationId="{16B6162F-35AD-15F4-343E-AC4DD8740E03}"/>
          </ac:spMkLst>
        </pc:spChg>
        <pc:spChg chg="del">
          <ac:chgData name="Patrick Boily" userId="4ace92db-0572-4382-889e-50f73e2bf144" providerId="ADAL" clId="{5DF6C56B-37B3-4BD5-B2C5-60BBBFD657A3}" dt="2022-11-22T03:24:46.507" v="124" actId="478"/>
          <ac:spMkLst>
            <pc:docMk/>
            <pc:sldMk cId="2688758109" sldId="2367"/>
            <ac:spMk id="7" creationId="{3ED3B3D0-1802-D802-8B67-27B14FA4E3FF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2:48.420" v="47"/>
        <pc:sldMkLst>
          <pc:docMk/>
          <pc:sldMk cId="3675571403" sldId="2368"/>
        </pc:sldMkLst>
        <pc:spChg chg="add mod">
          <ac:chgData name="Patrick Boily" userId="4ace92db-0572-4382-889e-50f73e2bf144" providerId="ADAL" clId="{5DF6C56B-37B3-4BD5-B2C5-60BBBFD657A3}" dt="2022-11-22T02:52:48.420" v="47"/>
          <ac:spMkLst>
            <pc:docMk/>
            <pc:sldMk cId="3675571403" sldId="2368"/>
            <ac:spMk id="8" creationId="{B3C00238-AFD4-D3A8-E248-845026207B3B}"/>
          </ac:spMkLst>
        </pc:spChg>
        <pc:grpChg chg="del">
          <ac:chgData name="Patrick Boily" userId="4ace92db-0572-4382-889e-50f73e2bf144" providerId="ADAL" clId="{5DF6C56B-37B3-4BD5-B2C5-60BBBFD657A3}" dt="2022-11-22T02:52:48.168" v="46" actId="478"/>
          <ac:grpSpMkLst>
            <pc:docMk/>
            <pc:sldMk cId="3675571403" sldId="2368"/>
            <ac:grpSpMk id="4" creationId="{430FE371-1493-AB01-DA88-AAFA3D1650F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3:58:10.076" v="251"/>
        <pc:sldMkLst>
          <pc:docMk/>
          <pc:sldMk cId="1747089847" sldId="2377"/>
        </pc:sldMkLst>
        <pc:spChg chg="add del mod">
          <ac:chgData name="Patrick Boily" userId="4ace92db-0572-4382-889e-50f73e2bf144" providerId="ADAL" clId="{5DF6C56B-37B3-4BD5-B2C5-60BBBFD657A3}" dt="2022-11-22T03:58:08.696" v="250"/>
          <ac:spMkLst>
            <pc:docMk/>
            <pc:sldMk cId="1747089847" sldId="2377"/>
            <ac:spMk id="4" creationId="{5419E98F-62E6-1240-ADAC-2C06CC9C28BA}"/>
          </ac:spMkLst>
        </pc:spChg>
        <pc:spChg chg="del">
          <ac:chgData name="Patrick Boily" userId="4ace92db-0572-4382-889e-50f73e2bf144" providerId="ADAL" clId="{5DF6C56B-37B3-4BD5-B2C5-60BBBFD657A3}" dt="2022-11-22T03:57:59.727" v="248" actId="478"/>
          <ac:spMkLst>
            <pc:docMk/>
            <pc:sldMk cId="1747089847" sldId="2377"/>
            <ac:spMk id="6" creationId="{BA7A4A3E-2A01-2241-E29C-3D86284A8C45}"/>
          </ac:spMkLst>
        </pc:spChg>
        <pc:spChg chg="del">
          <ac:chgData name="Patrick Boily" userId="4ace92db-0572-4382-889e-50f73e2bf144" providerId="ADAL" clId="{5DF6C56B-37B3-4BD5-B2C5-60BBBFD657A3}" dt="2022-11-22T03:57:59.727" v="248" actId="478"/>
          <ac:spMkLst>
            <pc:docMk/>
            <pc:sldMk cId="1747089847" sldId="2377"/>
            <ac:spMk id="8" creationId="{5E5A9A11-34B1-3DBF-8574-30F30A385A73}"/>
          </ac:spMkLst>
        </pc:spChg>
        <pc:spChg chg="add mod">
          <ac:chgData name="Patrick Boily" userId="4ace92db-0572-4382-889e-50f73e2bf144" providerId="ADAL" clId="{5DF6C56B-37B3-4BD5-B2C5-60BBBFD657A3}" dt="2022-11-22T03:58:10.076" v="251"/>
          <ac:spMkLst>
            <pc:docMk/>
            <pc:sldMk cId="1747089847" sldId="2377"/>
            <ac:spMk id="10" creationId="{4D42DBE2-EAEC-8731-5464-164C01A9B99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52.081" v="288"/>
        <pc:sldMkLst>
          <pc:docMk/>
          <pc:sldMk cId="3041764841" sldId="2378"/>
        </pc:sldMkLst>
        <pc:spChg chg="add mod">
          <ac:chgData name="Patrick Boily" userId="4ace92db-0572-4382-889e-50f73e2bf144" providerId="ADAL" clId="{5DF6C56B-37B3-4BD5-B2C5-60BBBFD657A3}" dt="2022-11-22T03:59:52.081" v="288"/>
          <ac:spMkLst>
            <pc:docMk/>
            <pc:sldMk cId="3041764841" sldId="2378"/>
            <ac:spMk id="4" creationId="{E859F320-F1F1-F4AE-A423-3362C7B69DD6}"/>
          </ac:spMkLst>
        </pc:spChg>
        <pc:spChg chg="del">
          <ac:chgData name="Patrick Boily" userId="4ace92db-0572-4382-889e-50f73e2bf144" providerId="ADAL" clId="{5DF6C56B-37B3-4BD5-B2C5-60BBBFD657A3}" dt="2022-11-22T03:59:51.844" v="287" actId="478"/>
          <ac:spMkLst>
            <pc:docMk/>
            <pc:sldMk cId="3041764841" sldId="2378"/>
            <ac:spMk id="10" creationId="{72ED4D1A-A627-9E9E-B00F-499E13CBF9AC}"/>
          </ac:spMkLst>
        </pc:spChg>
        <pc:spChg chg="del">
          <ac:chgData name="Patrick Boily" userId="4ace92db-0572-4382-889e-50f73e2bf144" providerId="ADAL" clId="{5DF6C56B-37B3-4BD5-B2C5-60BBBFD657A3}" dt="2022-11-22T03:59:51.844" v="287" actId="478"/>
          <ac:spMkLst>
            <pc:docMk/>
            <pc:sldMk cId="3041764841" sldId="2378"/>
            <ac:spMk id="11" creationId="{C2E0F10A-33C1-B3BB-940D-DFBA033ABBB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59.416" v="324"/>
        <pc:sldMkLst>
          <pc:docMk/>
          <pc:sldMk cId="819302818" sldId="2379"/>
        </pc:sldMkLst>
        <pc:spChg chg="add mod">
          <ac:chgData name="Patrick Boily" userId="4ace92db-0572-4382-889e-50f73e2bf144" providerId="ADAL" clId="{5DF6C56B-37B3-4BD5-B2C5-60BBBFD657A3}" dt="2022-11-22T04:00:59.416" v="324"/>
          <ac:spMkLst>
            <pc:docMk/>
            <pc:sldMk cId="819302818" sldId="2379"/>
            <ac:spMk id="4" creationId="{32F64A36-25E5-07EE-7DDB-F05BC01DC06F}"/>
          </ac:spMkLst>
        </pc:spChg>
        <pc:spChg chg="del">
          <ac:chgData name="Patrick Boily" userId="4ace92db-0572-4382-889e-50f73e2bf144" providerId="ADAL" clId="{5DF6C56B-37B3-4BD5-B2C5-60BBBFD657A3}" dt="2022-11-22T04:00:59.162" v="323" actId="478"/>
          <ac:spMkLst>
            <pc:docMk/>
            <pc:sldMk cId="819302818" sldId="2379"/>
            <ac:spMk id="9" creationId="{A81985A9-9A7B-0714-C0DB-524029EFDC2B}"/>
          </ac:spMkLst>
        </pc:spChg>
        <pc:spChg chg="del">
          <ac:chgData name="Patrick Boily" userId="4ace92db-0572-4382-889e-50f73e2bf144" providerId="ADAL" clId="{5DF6C56B-37B3-4BD5-B2C5-60BBBFD657A3}" dt="2022-11-22T04:00:59.162" v="323" actId="478"/>
          <ac:spMkLst>
            <pc:docMk/>
            <pc:sldMk cId="819302818" sldId="2379"/>
            <ac:spMk id="10" creationId="{FB4F0FCA-2658-C3CE-DF67-CC188F63BFE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4:54.049" v="129"/>
        <pc:sldMkLst>
          <pc:docMk/>
          <pc:sldMk cId="154170242" sldId="2380"/>
        </pc:sldMkLst>
        <pc:spChg chg="add mod">
          <ac:chgData name="Patrick Boily" userId="4ace92db-0572-4382-889e-50f73e2bf144" providerId="ADAL" clId="{5DF6C56B-37B3-4BD5-B2C5-60BBBFD657A3}" dt="2022-11-22T03:24:54.049" v="129"/>
          <ac:spMkLst>
            <pc:docMk/>
            <pc:sldMk cId="154170242" sldId="2380"/>
            <ac:spMk id="4" creationId="{68755F5F-17EA-014B-B7DF-4FCBC5CCFC3B}"/>
          </ac:spMkLst>
        </pc:spChg>
        <pc:spChg chg="del">
          <ac:chgData name="Patrick Boily" userId="4ace92db-0572-4382-889e-50f73e2bf144" providerId="ADAL" clId="{5DF6C56B-37B3-4BD5-B2C5-60BBBFD657A3}" dt="2022-11-22T03:24:53.793" v="128" actId="478"/>
          <ac:spMkLst>
            <pc:docMk/>
            <pc:sldMk cId="154170242" sldId="2380"/>
            <ac:spMk id="9" creationId="{CD4014E3-B8B7-6A1B-6E64-6643E71ECBF4}"/>
          </ac:spMkLst>
        </pc:spChg>
        <pc:spChg chg="del">
          <ac:chgData name="Patrick Boily" userId="4ace92db-0572-4382-889e-50f73e2bf144" providerId="ADAL" clId="{5DF6C56B-37B3-4BD5-B2C5-60BBBFD657A3}" dt="2022-11-22T03:24:53.793" v="128" actId="478"/>
          <ac:spMkLst>
            <pc:docMk/>
            <pc:sldMk cId="154170242" sldId="2380"/>
            <ac:spMk id="10" creationId="{6503929D-394C-3DF4-A5A6-B9D31169FDB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4:50.347" v="127"/>
        <pc:sldMkLst>
          <pc:docMk/>
          <pc:sldMk cId="1538322080" sldId="2381"/>
        </pc:sldMkLst>
        <pc:spChg chg="add mod">
          <ac:chgData name="Patrick Boily" userId="4ace92db-0572-4382-889e-50f73e2bf144" providerId="ADAL" clId="{5DF6C56B-37B3-4BD5-B2C5-60BBBFD657A3}" dt="2022-11-22T03:24:50.347" v="127"/>
          <ac:spMkLst>
            <pc:docMk/>
            <pc:sldMk cId="1538322080" sldId="2381"/>
            <ac:spMk id="4" creationId="{D7B11BEC-094A-D610-EFFA-7BDDD158704C}"/>
          </ac:spMkLst>
        </pc:spChg>
        <pc:spChg chg="del">
          <ac:chgData name="Patrick Boily" userId="4ace92db-0572-4382-889e-50f73e2bf144" providerId="ADAL" clId="{5DF6C56B-37B3-4BD5-B2C5-60BBBFD657A3}" dt="2022-11-22T03:24:50.059" v="126" actId="478"/>
          <ac:spMkLst>
            <pc:docMk/>
            <pc:sldMk cId="1538322080" sldId="2381"/>
            <ac:spMk id="9" creationId="{F3411278-9FD9-BBC1-FB03-9B2DBFFFAD7A}"/>
          </ac:spMkLst>
        </pc:spChg>
        <pc:spChg chg="del">
          <ac:chgData name="Patrick Boily" userId="4ace92db-0572-4382-889e-50f73e2bf144" providerId="ADAL" clId="{5DF6C56B-37B3-4BD5-B2C5-60BBBFD657A3}" dt="2022-11-22T03:24:50.059" v="126" actId="478"/>
          <ac:spMkLst>
            <pc:docMk/>
            <pc:sldMk cId="1538322080" sldId="2381"/>
            <ac:spMk id="10" creationId="{E142C0B5-536D-69CF-79BF-12CC74C24B2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22.003" v="171"/>
        <pc:sldMkLst>
          <pc:docMk/>
          <pc:sldMk cId="3485068502" sldId="2382"/>
        </pc:sldMkLst>
        <pc:spChg chg="add mod">
          <ac:chgData name="Patrick Boily" userId="4ace92db-0572-4382-889e-50f73e2bf144" providerId="ADAL" clId="{5DF6C56B-37B3-4BD5-B2C5-60BBBFD657A3}" dt="2022-11-22T03:26:22.003" v="171"/>
          <ac:spMkLst>
            <pc:docMk/>
            <pc:sldMk cId="3485068502" sldId="2382"/>
            <ac:spMk id="4" creationId="{09733744-1D94-32F1-8891-17CFC395EAC0}"/>
          </ac:spMkLst>
        </pc:spChg>
        <pc:spChg chg="del">
          <ac:chgData name="Patrick Boily" userId="4ace92db-0572-4382-889e-50f73e2bf144" providerId="ADAL" clId="{5DF6C56B-37B3-4BD5-B2C5-60BBBFD657A3}" dt="2022-11-22T03:26:21.734" v="170" actId="478"/>
          <ac:spMkLst>
            <pc:docMk/>
            <pc:sldMk cId="3485068502" sldId="2382"/>
            <ac:spMk id="10" creationId="{04E39B6A-BB2B-34D0-7105-6D0485385E01}"/>
          </ac:spMkLst>
        </pc:spChg>
        <pc:spChg chg="del">
          <ac:chgData name="Patrick Boily" userId="4ace92db-0572-4382-889e-50f73e2bf144" providerId="ADAL" clId="{5DF6C56B-37B3-4BD5-B2C5-60BBBFD657A3}" dt="2022-11-22T03:26:21.734" v="170" actId="478"/>
          <ac:spMkLst>
            <pc:docMk/>
            <pc:sldMk cId="3485068502" sldId="2382"/>
            <ac:spMk id="11" creationId="{E9CEA818-71CD-0FBF-B885-C20AF09DF34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50.568" v="213"/>
        <pc:sldMkLst>
          <pc:docMk/>
          <pc:sldMk cId="4084544738" sldId="2383"/>
        </pc:sldMkLst>
        <pc:spChg chg="add mod">
          <ac:chgData name="Patrick Boily" userId="4ace92db-0572-4382-889e-50f73e2bf144" providerId="ADAL" clId="{5DF6C56B-37B3-4BD5-B2C5-60BBBFD657A3}" dt="2022-11-22T03:27:50.568" v="213"/>
          <ac:spMkLst>
            <pc:docMk/>
            <pc:sldMk cId="4084544738" sldId="2383"/>
            <ac:spMk id="4" creationId="{814D08CD-2109-70F9-F549-D9CA33297DF0}"/>
          </ac:spMkLst>
        </pc:spChg>
        <pc:spChg chg="del">
          <ac:chgData name="Patrick Boily" userId="4ace92db-0572-4382-889e-50f73e2bf144" providerId="ADAL" clId="{5DF6C56B-37B3-4BD5-B2C5-60BBBFD657A3}" dt="2022-11-22T03:27:50.354" v="212" actId="478"/>
          <ac:spMkLst>
            <pc:docMk/>
            <pc:sldMk cId="4084544738" sldId="2383"/>
            <ac:spMk id="9" creationId="{F3990DE8-A0B1-8D48-C86C-30F94E8A251F}"/>
          </ac:spMkLst>
        </pc:spChg>
        <pc:spChg chg="del">
          <ac:chgData name="Patrick Boily" userId="4ace92db-0572-4382-889e-50f73e2bf144" providerId="ADAL" clId="{5DF6C56B-37B3-4BD5-B2C5-60BBBFD657A3}" dt="2022-11-22T03:27:50.354" v="212" actId="478"/>
          <ac:spMkLst>
            <pc:docMk/>
            <pc:sldMk cId="4084544738" sldId="2383"/>
            <ac:spMk id="11" creationId="{A95CA9F6-7C39-ACE0-2C5C-8C59D32766A7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0:57.145" v="7"/>
        <pc:sldMkLst>
          <pc:docMk/>
          <pc:sldMk cId="1790002694" sldId="2384"/>
        </pc:sldMkLst>
        <pc:spChg chg="add mod">
          <ac:chgData name="Patrick Boily" userId="4ace92db-0572-4382-889e-50f73e2bf144" providerId="ADAL" clId="{5DF6C56B-37B3-4BD5-B2C5-60BBBFD657A3}" dt="2022-11-22T02:50:57.145" v="7"/>
          <ac:spMkLst>
            <pc:docMk/>
            <pc:sldMk cId="1790002694" sldId="2384"/>
            <ac:spMk id="4" creationId="{99D0E281-368B-BC54-FE09-10F640E9F248}"/>
          </ac:spMkLst>
        </pc:spChg>
        <pc:grpChg chg="del">
          <ac:chgData name="Patrick Boily" userId="4ace92db-0572-4382-889e-50f73e2bf144" providerId="ADAL" clId="{5DF6C56B-37B3-4BD5-B2C5-60BBBFD657A3}" dt="2022-11-22T02:50:56.178" v="6" actId="478"/>
          <ac:grpSpMkLst>
            <pc:docMk/>
            <pc:sldMk cId="1790002694" sldId="2384"/>
            <ac:grpSpMk id="3" creationId="{6269CC3B-DE3C-1A60-1135-364406D36506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52.343" v="49"/>
        <pc:sldMkLst>
          <pc:docMk/>
          <pc:sldMk cId="2059940678" sldId="2385"/>
        </pc:sldMkLst>
        <pc:spChg chg="add mod">
          <ac:chgData name="Patrick Boily" userId="4ace92db-0572-4382-889e-50f73e2bf144" providerId="ADAL" clId="{5DF6C56B-37B3-4BD5-B2C5-60BBBFD657A3}" dt="2022-11-22T02:52:52.343" v="49"/>
          <ac:spMkLst>
            <pc:docMk/>
            <pc:sldMk cId="2059940678" sldId="2385"/>
            <ac:spMk id="4" creationId="{75972EBB-1FEC-FC84-0D87-150ED06B7DBC}"/>
          </ac:spMkLst>
        </pc:spChg>
        <pc:grpChg chg="del">
          <ac:chgData name="Patrick Boily" userId="4ace92db-0572-4382-889e-50f73e2bf144" providerId="ADAL" clId="{5DF6C56B-37B3-4BD5-B2C5-60BBBFD657A3}" dt="2022-11-22T02:52:52.075" v="48" actId="478"/>
          <ac:grpSpMkLst>
            <pc:docMk/>
            <pc:sldMk cId="2059940678" sldId="2385"/>
            <ac:grpSpMk id="3" creationId="{C0E91F77-3CC0-E39D-8F85-634B59007D9F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23.750" v="87"/>
        <pc:sldMkLst>
          <pc:docMk/>
          <pc:sldMk cId="3333068208" sldId="2386"/>
        </pc:sldMkLst>
        <pc:spChg chg="add mod">
          <ac:chgData name="Patrick Boily" userId="4ace92db-0572-4382-889e-50f73e2bf144" providerId="ADAL" clId="{5DF6C56B-37B3-4BD5-B2C5-60BBBFD657A3}" dt="2022-11-22T02:54:23.750" v="87"/>
          <ac:spMkLst>
            <pc:docMk/>
            <pc:sldMk cId="3333068208" sldId="2386"/>
            <ac:spMk id="4" creationId="{1CCF7585-D14B-6BA2-E6B4-242DC5F35239}"/>
          </ac:spMkLst>
        </pc:spChg>
        <pc:grpChg chg="del">
          <ac:chgData name="Patrick Boily" userId="4ace92db-0572-4382-889e-50f73e2bf144" providerId="ADAL" clId="{5DF6C56B-37B3-4BD5-B2C5-60BBBFD657A3}" dt="2022-11-22T02:54:23.498" v="86" actId="478"/>
          <ac:grpSpMkLst>
            <pc:docMk/>
            <pc:sldMk cId="3333068208" sldId="2386"/>
            <ac:grpSpMk id="3" creationId="{17CC55ED-76C4-9E60-9942-FF2D62861EF7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3:58:14.954" v="253"/>
        <pc:sldMkLst>
          <pc:docMk/>
          <pc:sldMk cId="2101044453" sldId="2438"/>
        </pc:sldMkLst>
        <pc:spChg chg="add mod">
          <ac:chgData name="Patrick Boily" userId="4ace92db-0572-4382-889e-50f73e2bf144" providerId="ADAL" clId="{5DF6C56B-37B3-4BD5-B2C5-60BBBFD657A3}" dt="2022-11-22T03:58:14.954" v="253"/>
          <ac:spMkLst>
            <pc:docMk/>
            <pc:sldMk cId="2101044453" sldId="2438"/>
            <ac:spMk id="4" creationId="{A626EF5F-28E6-9E2C-48C1-50FC6704B472}"/>
          </ac:spMkLst>
        </pc:spChg>
        <pc:spChg chg="del">
          <ac:chgData name="Patrick Boily" userId="4ace92db-0572-4382-889e-50f73e2bf144" providerId="ADAL" clId="{5DF6C56B-37B3-4BD5-B2C5-60BBBFD657A3}" dt="2022-11-22T03:58:14.664" v="252" actId="478"/>
          <ac:spMkLst>
            <pc:docMk/>
            <pc:sldMk cId="2101044453" sldId="2438"/>
            <ac:spMk id="9" creationId="{DED0D862-D591-01DE-A09D-B78FD48D4F52}"/>
          </ac:spMkLst>
        </pc:spChg>
        <pc:spChg chg="del">
          <ac:chgData name="Patrick Boily" userId="4ace92db-0572-4382-889e-50f73e2bf144" providerId="ADAL" clId="{5DF6C56B-37B3-4BD5-B2C5-60BBBFD657A3}" dt="2022-11-22T03:58:14.664" v="252" actId="478"/>
          <ac:spMkLst>
            <pc:docMk/>
            <pc:sldMk cId="2101044453" sldId="2438"/>
            <ac:spMk id="10" creationId="{F6F43883-73C4-3B95-4DE3-A7D0307D079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22.090" v="255"/>
        <pc:sldMkLst>
          <pc:docMk/>
          <pc:sldMk cId="4255849037" sldId="2439"/>
        </pc:sldMkLst>
        <pc:spChg chg="add mod">
          <ac:chgData name="Patrick Boily" userId="4ace92db-0572-4382-889e-50f73e2bf144" providerId="ADAL" clId="{5DF6C56B-37B3-4BD5-B2C5-60BBBFD657A3}" dt="2022-11-22T03:58:22.090" v="255"/>
          <ac:spMkLst>
            <pc:docMk/>
            <pc:sldMk cId="4255849037" sldId="2439"/>
            <ac:spMk id="4" creationId="{DF7E8BAF-2E8A-6A23-61C2-2CE69CCB861E}"/>
          </ac:spMkLst>
        </pc:spChg>
        <pc:spChg chg="del">
          <ac:chgData name="Patrick Boily" userId="4ace92db-0572-4382-889e-50f73e2bf144" providerId="ADAL" clId="{5DF6C56B-37B3-4BD5-B2C5-60BBBFD657A3}" dt="2022-11-22T03:58:21.853" v="254" actId="478"/>
          <ac:spMkLst>
            <pc:docMk/>
            <pc:sldMk cId="4255849037" sldId="2439"/>
            <ac:spMk id="9" creationId="{5316D982-F988-2A8C-1E41-63E59B086954}"/>
          </ac:spMkLst>
        </pc:spChg>
        <pc:spChg chg="del">
          <ac:chgData name="Patrick Boily" userId="4ace92db-0572-4382-889e-50f73e2bf144" providerId="ADAL" clId="{5DF6C56B-37B3-4BD5-B2C5-60BBBFD657A3}" dt="2022-11-22T03:58:21.853" v="254" actId="478"/>
          <ac:spMkLst>
            <pc:docMk/>
            <pc:sldMk cId="4255849037" sldId="2439"/>
            <ac:spMk id="10" creationId="{74175ED2-454A-A10E-F9AD-8381AC436108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26.070" v="257"/>
        <pc:sldMkLst>
          <pc:docMk/>
          <pc:sldMk cId="2623422851" sldId="2440"/>
        </pc:sldMkLst>
        <pc:spChg chg="add mod">
          <ac:chgData name="Patrick Boily" userId="4ace92db-0572-4382-889e-50f73e2bf144" providerId="ADAL" clId="{5DF6C56B-37B3-4BD5-B2C5-60BBBFD657A3}" dt="2022-11-22T03:58:26.070" v="257"/>
          <ac:spMkLst>
            <pc:docMk/>
            <pc:sldMk cId="2623422851" sldId="2440"/>
            <ac:spMk id="4" creationId="{A926E507-A77F-2B9F-9693-9446C50AEEC9}"/>
          </ac:spMkLst>
        </pc:spChg>
        <pc:spChg chg="del">
          <ac:chgData name="Patrick Boily" userId="4ace92db-0572-4382-889e-50f73e2bf144" providerId="ADAL" clId="{5DF6C56B-37B3-4BD5-B2C5-60BBBFD657A3}" dt="2022-11-22T03:58:25.855" v="256" actId="478"/>
          <ac:spMkLst>
            <pc:docMk/>
            <pc:sldMk cId="2623422851" sldId="2440"/>
            <ac:spMk id="9" creationId="{268AC6E0-2228-8B84-29A5-2DE2C8E5D18E}"/>
          </ac:spMkLst>
        </pc:spChg>
        <pc:spChg chg="del">
          <ac:chgData name="Patrick Boily" userId="4ace92db-0572-4382-889e-50f73e2bf144" providerId="ADAL" clId="{5DF6C56B-37B3-4BD5-B2C5-60BBBFD657A3}" dt="2022-11-22T03:58:25.855" v="256" actId="478"/>
          <ac:spMkLst>
            <pc:docMk/>
            <pc:sldMk cId="2623422851" sldId="2440"/>
            <ac:spMk id="10" creationId="{BAC09863-6BC1-4397-9C9E-4D3E557DCA1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30.106" v="259"/>
        <pc:sldMkLst>
          <pc:docMk/>
          <pc:sldMk cId="260123" sldId="2441"/>
        </pc:sldMkLst>
        <pc:spChg chg="add mod">
          <ac:chgData name="Patrick Boily" userId="4ace92db-0572-4382-889e-50f73e2bf144" providerId="ADAL" clId="{5DF6C56B-37B3-4BD5-B2C5-60BBBFD657A3}" dt="2022-11-22T03:58:30.106" v="259"/>
          <ac:spMkLst>
            <pc:docMk/>
            <pc:sldMk cId="260123" sldId="2441"/>
            <ac:spMk id="4" creationId="{62206F91-BE07-0E34-E4E2-D95C0E1BA616}"/>
          </ac:spMkLst>
        </pc:spChg>
        <pc:spChg chg="del">
          <ac:chgData name="Patrick Boily" userId="4ace92db-0572-4382-889e-50f73e2bf144" providerId="ADAL" clId="{5DF6C56B-37B3-4BD5-B2C5-60BBBFD657A3}" dt="2022-11-22T03:58:29.850" v="258" actId="478"/>
          <ac:spMkLst>
            <pc:docMk/>
            <pc:sldMk cId="260123" sldId="2441"/>
            <ac:spMk id="9" creationId="{2B4248CB-8F2C-03CC-898A-6E186606CC0C}"/>
          </ac:spMkLst>
        </pc:spChg>
        <pc:spChg chg="del">
          <ac:chgData name="Patrick Boily" userId="4ace92db-0572-4382-889e-50f73e2bf144" providerId="ADAL" clId="{5DF6C56B-37B3-4BD5-B2C5-60BBBFD657A3}" dt="2022-11-22T03:58:29.850" v="258" actId="478"/>
          <ac:spMkLst>
            <pc:docMk/>
            <pc:sldMk cId="260123" sldId="2441"/>
            <ac:spMk id="10" creationId="{9EA9B3FA-09C1-93D5-3F2F-67C5408935B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33.782" v="261"/>
        <pc:sldMkLst>
          <pc:docMk/>
          <pc:sldMk cId="3328031178" sldId="2442"/>
        </pc:sldMkLst>
        <pc:spChg chg="add mod">
          <ac:chgData name="Patrick Boily" userId="4ace92db-0572-4382-889e-50f73e2bf144" providerId="ADAL" clId="{5DF6C56B-37B3-4BD5-B2C5-60BBBFD657A3}" dt="2022-11-22T03:58:33.782" v="261"/>
          <ac:spMkLst>
            <pc:docMk/>
            <pc:sldMk cId="3328031178" sldId="2442"/>
            <ac:spMk id="4" creationId="{20271B4F-D950-CCD2-71D1-5B53BC8A890C}"/>
          </ac:spMkLst>
        </pc:spChg>
        <pc:spChg chg="del">
          <ac:chgData name="Patrick Boily" userId="4ace92db-0572-4382-889e-50f73e2bf144" providerId="ADAL" clId="{5DF6C56B-37B3-4BD5-B2C5-60BBBFD657A3}" dt="2022-11-22T03:58:33.565" v="260" actId="478"/>
          <ac:spMkLst>
            <pc:docMk/>
            <pc:sldMk cId="3328031178" sldId="2442"/>
            <ac:spMk id="9" creationId="{07FDD532-68F6-B1E6-5F1D-7F59E9B891D4}"/>
          </ac:spMkLst>
        </pc:spChg>
        <pc:spChg chg="del">
          <ac:chgData name="Patrick Boily" userId="4ace92db-0572-4382-889e-50f73e2bf144" providerId="ADAL" clId="{5DF6C56B-37B3-4BD5-B2C5-60BBBFD657A3}" dt="2022-11-22T03:58:33.565" v="260" actId="478"/>
          <ac:spMkLst>
            <pc:docMk/>
            <pc:sldMk cId="3328031178" sldId="2442"/>
            <ac:spMk id="10" creationId="{0B86483D-E27F-300E-354D-06059A7A0600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37.720" v="263"/>
        <pc:sldMkLst>
          <pc:docMk/>
          <pc:sldMk cId="1037706456" sldId="2443"/>
        </pc:sldMkLst>
        <pc:spChg chg="add mod">
          <ac:chgData name="Patrick Boily" userId="4ace92db-0572-4382-889e-50f73e2bf144" providerId="ADAL" clId="{5DF6C56B-37B3-4BD5-B2C5-60BBBFD657A3}" dt="2022-11-22T03:58:37.720" v="263"/>
          <ac:spMkLst>
            <pc:docMk/>
            <pc:sldMk cId="1037706456" sldId="2443"/>
            <ac:spMk id="4" creationId="{BD7E6669-0D04-17B7-9535-89F5BA80AE3B}"/>
          </ac:spMkLst>
        </pc:spChg>
        <pc:spChg chg="del">
          <ac:chgData name="Patrick Boily" userId="4ace92db-0572-4382-889e-50f73e2bf144" providerId="ADAL" clId="{5DF6C56B-37B3-4BD5-B2C5-60BBBFD657A3}" dt="2022-11-22T03:58:37.482" v="262" actId="478"/>
          <ac:spMkLst>
            <pc:docMk/>
            <pc:sldMk cId="1037706456" sldId="2443"/>
            <ac:spMk id="9" creationId="{4E3D858C-B435-49DF-68E0-E38F59C3CC61}"/>
          </ac:spMkLst>
        </pc:spChg>
        <pc:spChg chg="del">
          <ac:chgData name="Patrick Boily" userId="4ace92db-0572-4382-889e-50f73e2bf144" providerId="ADAL" clId="{5DF6C56B-37B3-4BD5-B2C5-60BBBFD657A3}" dt="2022-11-22T03:58:37.482" v="262" actId="478"/>
          <ac:spMkLst>
            <pc:docMk/>
            <pc:sldMk cId="1037706456" sldId="2443"/>
            <ac:spMk id="10" creationId="{37BF2175-3925-5786-1123-E866DF1F850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41.435" v="265"/>
        <pc:sldMkLst>
          <pc:docMk/>
          <pc:sldMk cId="794949585" sldId="2444"/>
        </pc:sldMkLst>
        <pc:spChg chg="add mod">
          <ac:chgData name="Patrick Boily" userId="4ace92db-0572-4382-889e-50f73e2bf144" providerId="ADAL" clId="{5DF6C56B-37B3-4BD5-B2C5-60BBBFD657A3}" dt="2022-11-22T03:58:41.435" v="265"/>
          <ac:spMkLst>
            <pc:docMk/>
            <pc:sldMk cId="794949585" sldId="2444"/>
            <ac:spMk id="4" creationId="{9C633597-5B40-0B09-DDE8-A7B718105D7C}"/>
          </ac:spMkLst>
        </pc:spChg>
        <pc:spChg chg="del">
          <ac:chgData name="Patrick Boily" userId="4ace92db-0572-4382-889e-50f73e2bf144" providerId="ADAL" clId="{5DF6C56B-37B3-4BD5-B2C5-60BBBFD657A3}" dt="2022-11-22T03:58:41.212" v="264" actId="478"/>
          <ac:spMkLst>
            <pc:docMk/>
            <pc:sldMk cId="794949585" sldId="2444"/>
            <ac:spMk id="9" creationId="{1F8F216A-570F-3D7A-FCB3-C1A75ECF132C}"/>
          </ac:spMkLst>
        </pc:spChg>
        <pc:spChg chg="del">
          <ac:chgData name="Patrick Boily" userId="4ace92db-0572-4382-889e-50f73e2bf144" providerId="ADAL" clId="{5DF6C56B-37B3-4BD5-B2C5-60BBBFD657A3}" dt="2022-11-22T03:58:41.212" v="264" actId="478"/>
          <ac:spMkLst>
            <pc:docMk/>
            <pc:sldMk cId="794949585" sldId="2444"/>
            <ac:spMk id="10" creationId="{1D93FA8F-4AD3-C819-2605-1781A55BE998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8:45.113" v="267"/>
        <pc:sldMkLst>
          <pc:docMk/>
          <pc:sldMk cId="3610151415" sldId="2445"/>
        </pc:sldMkLst>
        <pc:spChg chg="add mod">
          <ac:chgData name="Patrick Boily" userId="4ace92db-0572-4382-889e-50f73e2bf144" providerId="ADAL" clId="{5DF6C56B-37B3-4BD5-B2C5-60BBBFD657A3}" dt="2022-11-22T03:58:45.113" v="267"/>
          <ac:spMkLst>
            <pc:docMk/>
            <pc:sldMk cId="3610151415" sldId="2445"/>
            <ac:spMk id="4" creationId="{4214747F-88E4-F647-E9F8-142B978F35CC}"/>
          </ac:spMkLst>
        </pc:spChg>
        <pc:spChg chg="del">
          <ac:chgData name="Patrick Boily" userId="4ace92db-0572-4382-889e-50f73e2bf144" providerId="ADAL" clId="{5DF6C56B-37B3-4BD5-B2C5-60BBBFD657A3}" dt="2022-11-22T03:58:44.859" v="266" actId="478"/>
          <ac:spMkLst>
            <pc:docMk/>
            <pc:sldMk cId="3610151415" sldId="2445"/>
            <ac:spMk id="9" creationId="{F785C4B3-5A71-85C3-CFFB-98082E5D69B3}"/>
          </ac:spMkLst>
        </pc:spChg>
        <pc:spChg chg="del">
          <ac:chgData name="Patrick Boily" userId="4ace92db-0572-4382-889e-50f73e2bf144" providerId="ADAL" clId="{5DF6C56B-37B3-4BD5-B2C5-60BBBFD657A3}" dt="2022-11-22T03:58:44.859" v="266" actId="478"/>
          <ac:spMkLst>
            <pc:docMk/>
            <pc:sldMk cId="3610151415" sldId="2445"/>
            <ac:spMk id="10" creationId="{35917CB1-D604-AFB6-E790-CF2985385B80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14.006" v="272" actId="115"/>
        <pc:sldMkLst>
          <pc:docMk/>
          <pc:sldMk cId="2793023569" sldId="2446"/>
        </pc:sldMkLst>
        <pc:spChg chg="mod">
          <ac:chgData name="Patrick Boily" userId="4ace92db-0572-4382-889e-50f73e2bf144" providerId="ADAL" clId="{5DF6C56B-37B3-4BD5-B2C5-60BBBFD657A3}" dt="2022-11-22T03:59:14.006" v="272" actId="115"/>
          <ac:spMkLst>
            <pc:docMk/>
            <pc:sldMk cId="2793023569" sldId="2446"/>
            <ac:spMk id="3" creationId="{9F29C379-A938-FCA2-D713-6475E10DF3EA}"/>
          </ac:spMkLst>
        </pc:spChg>
        <pc:spChg chg="add mod">
          <ac:chgData name="Patrick Boily" userId="4ace92db-0572-4382-889e-50f73e2bf144" providerId="ADAL" clId="{5DF6C56B-37B3-4BD5-B2C5-60BBBFD657A3}" dt="2022-11-22T03:58:49.364" v="269"/>
          <ac:spMkLst>
            <pc:docMk/>
            <pc:sldMk cId="2793023569" sldId="2446"/>
            <ac:spMk id="4" creationId="{7077C930-4A0A-DB37-9B48-ACA1BFDADA72}"/>
          </ac:spMkLst>
        </pc:spChg>
        <pc:spChg chg="del">
          <ac:chgData name="Patrick Boily" userId="4ace92db-0572-4382-889e-50f73e2bf144" providerId="ADAL" clId="{5DF6C56B-37B3-4BD5-B2C5-60BBBFD657A3}" dt="2022-11-22T03:58:49.094" v="268" actId="478"/>
          <ac:spMkLst>
            <pc:docMk/>
            <pc:sldMk cId="2793023569" sldId="2446"/>
            <ac:spMk id="9" creationId="{FA378F65-F1A5-75C2-5EEF-15001F2FF7DE}"/>
          </ac:spMkLst>
        </pc:spChg>
        <pc:spChg chg="del">
          <ac:chgData name="Patrick Boily" userId="4ace92db-0572-4382-889e-50f73e2bf144" providerId="ADAL" clId="{5DF6C56B-37B3-4BD5-B2C5-60BBBFD657A3}" dt="2022-11-22T03:58:49.094" v="268" actId="478"/>
          <ac:spMkLst>
            <pc:docMk/>
            <pc:sldMk cId="2793023569" sldId="2446"/>
            <ac:spMk id="10" creationId="{FEBE9104-4E74-69A8-3386-8E2DE414A9A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27.561" v="276"/>
        <pc:sldMkLst>
          <pc:docMk/>
          <pc:sldMk cId="990587" sldId="2450"/>
        </pc:sldMkLst>
        <pc:spChg chg="add mod">
          <ac:chgData name="Patrick Boily" userId="4ace92db-0572-4382-889e-50f73e2bf144" providerId="ADAL" clId="{5DF6C56B-37B3-4BD5-B2C5-60BBBFD657A3}" dt="2022-11-22T03:59:27.561" v="276"/>
          <ac:spMkLst>
            <pc:docMk/>
            <pc:sldMk cId="990587" sldId="2450"/>
            <ac:spMk id="4" creationId="{51A4BD73-3E6B-6FED-4005-7ED1805C4925}"/>
          </ac:spMkLst>
        </pc:spChg>
        <pc:spChg chg="del">
          <ac:chgData name="Patrick Boily" userId="4ace92db-0572-4382-889e-50f73e2bf144" providerId="ADAL" clId="{5DF6C56B-37B3-4BD5-B2C5-60BBBFD657A3}" dt="2022-11-22T03:59:27.322" v="275" actId="478"/>
          <ac:spMkLst>
            <pc:docMk/>
            <pc:sldMk cId="990587" sldId="2450"/>
            <ac:spMk id="9" creationId="{64773E41-F60D-88FB-4FD9-CA8283F3849B}"/>
          </ac:spMkLst>
        </pc:spChg>
        <pc:spChg chg="del">
          <ac:chgData name="Patrick Boily" userId="4ace92db-0572-4382-889e-50f73e2bf144" providerId="ADAL" clId="{5DF6C56B-37B3-4BD5-B2C5-60BBBFD657A3}" dt="2022-11-22T03:59:27.322" v="275" actId="478"/>
          <ac:spMkLst>
            <pc:docMk/>
            <pc:sldMk cId="990587" sldId="2450"/>
            <ac:spMk id="10" creationId="{3E4281AD-1D16-25E9-2106-F282B3B50EE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32.084" v="278"/>
        <pc:sldMkLst>
          <pc:docMk/>
          <pc:sldMk cId="924731920" sldId="2451"/>
        </pc:sldMkLst>
        <pc:spChg chg="add mod">
          <ac:chgData name="Patrick Boily" userId="4ace92db-0572-4382-889e-50f73e2bf144" providerId="ADAL" clId="{5DF6C56B-37B3-4BD5-B2C5-60BBBFD657A3}" dt="2022-11-22T03:59:32.084" v="278"/>
          <ac:spMkLst>
            <pc:docMk/>
            <pc:sldMk cId="924731920" sldId="2451"/>
            <ac:spMk id="4" creationId="{990AD01B-D295-5EEC-CBD9-4DEE9A6ECF95}"/>
          </ac:spMkLst>
        </pc:spChg>
        <pc:spChg chg="del">
          <ac:chgData name="Patrick Boily" userId="4ace92db-0572-4382-889e-50f73e2bf144" providerId="ADAL" clId="{5DF6C56B-37B3-4BD5-B2C5-60BBBFD657A3}" dt="2022-11-22T03:59:31.798" v="277" actId="478"/>
          <ac:spMkLst>
            <pc:docMk/>
            <pc:sldMk cId="924731920" sldId="2451"/>
            <ac:spMk id="9" creationId="{74E67737-3CD8-FE3F-1079-64D6B962F943}"/>
          </ac:spMkLst>
        </pc:spChg>
        <pc:spChg chg="del">
          <ac:chgData name="Patrick Boily" userId="4ace92db-0572-4382-889e-50f73e2bf144" providerId="ADAL" clId="{5DF6C56B-37B3-4BD5-B2C5-60BBBFD657A3}" dt="2022-11-22T03:59:31.798" v="277" actId="478"/>
          <ac:spMkLst>
            <pc:docMk/>
            <pc:sldMk cId="924731920" sldId="2451"/>
            <ac:spMk id="10" creationId="{C5CBF64F-E035-2194-37EF-3FB12B506BC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44.704" v="284"/>
        <pc:sldMkLst>
          <pc:docMk/>
          <pc:sldMk cId="1522753346" sldId="2453"/>
        </pc:sldMkLst>
        <pc:spChg chg="add mod">
          <ac:chgData name="Patrick Boily" userId="4ace92db-0572-4382-889e-50f73e2bf144" providerId="ADAL" clId="{5DF6C56B-37B3-4BD5-B2C5-60BBBFD657A3}" dt="2022-11-22T03:59:44.704" v="284"/>
          <ac:spMkLst>
            <pc:docMk/>
            <pc:sldMk cId="1522753346" sldId="2453"/>
            <ac:spMk id="3" creationId="{CA4F7E61-9A7F-7BBF-C537-7F9472C51DE4}"/>
          </ac:spMkLst>
        </pc:spChg>
        <pc:spChg chg="del">
          <ac:chgData name="Patrick Boily" userId="4ace92db-0572-4382-889e-50f73e2bf144" providerId="ADAL" clId="{5DF6C56B-37B3-4BD5-B2C5-60BBBFD657A3}" dt="2022-11-22T03:59:44.498" v="283" actId="478"/>
          <ac:spMkLst>
            <pc:docMk/>
            <pc:sldMk cId="1522753346" sldId="2453"/>
            <ac:spMk id="11" creationId="{EBD70EAA-B164-0D98-788B-0A9ABE10ACCB}"/>
          </ac:spMkLst>
        </pc:spChg>
        <pc:spChg chg="del">
          <ac:chgData name="Patrick Boily" userId="4ace92db-0572-4382-889e-50f73e2bf144" providerId="ADAL" clId="{5DF6C56B-37B3-4BD5-B2C5-60BBBFD657A3}" dt="2022-11-22T03:59:44.498" v="283" actId="478"/>
          <ac:spMkLst>
            <pc:docMk/>
            <pc:sldMk cId="1522753346" sldId="2453"/>
            <ac:spMk id="12" creationId="{636DBF7F-452F-1194-2DF6-392C79C83B4C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48.167" v="286"/>
        <pc:sldMkLst>
          <pc:docMk/>
          <pc:sldMk cId="792803352" sldId="2454"/>
        </pc:sldMkLst>
        <pc:spChg chg="add mod">
          <ac:chgData name="Patrick Boily" userId="4ace92db-0572-4382-889e-50f73e2bf144" providerId="ADAL" clId="{5DF6C56B-37B3-4BD5-B2C5-60BBBFD657A3}" dt="2022-11-22T03:59:48.167" v="286"/>
          <ac:spMkLst>
            <pc:docMk/>
            <pc:sldMk cId="792803352" sldId="2454"/>
            <ac:spMk id="7" creationId="{0A8E1675-F103-A56F-3FB4-797A78DADBAE}"/>
          </ac:spMkLst>
        </pc:spChg>
        <pc:spChg chg="del">
          <ac:chgData name="Patrick Boily" userId="4ace92db-0572-4382-889e-50f73e2bf144" providerId="ADAL" clId="{5DF6C56B-37B3-4BD5-B2C5-60BBBFD657A3}" dt="2022-11-22T03:59:47.946" v="285" actId="478"/>
          <ac:spMkLst>
            <pc:docMk/>
            <pc:sldMk cId="792803352" sldId="2454"/>
            <ac:spMk id="11" creationId="{160345FF-FDE1-3148-2523-624AAFD140E1}"/>
          </ac:spMkLst>
        </pc:spChg>
        <pc:spChg chg="del">
          <ac:chgData name="Patrick Boily" userId="4ace92db-0572-4382-889e-50f73e2bf144" providerId="ADAL" clId="{5DF6C56B-37B3-4BD5-B2C5-60BBBFD657A3}" dt="2022-11-22T03:59:47.946" v="285" actId="478"/>
          <ac:spMkLst>
            <pc:docMk/>
            <pc:sldMk cId="792803352" sldId="2454"/>
            <ac:spMk id="12" creationId="{95B1C2A0-72A2-DAB3-3372-AF0A4185EC9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56.499" v="290"/>
        <pc:sldMkLst>
          <pc:docMk/>
          <pc:sldMk cId="1331780481" sldId="2455"/>
        </pc:sldMkLst>
        <pc:spChg chg="add mod">
          <ac:chgData name="Patrick Boily" userId="4ace92db-0572-4382-889e-50f73e2bf144" providerId="ADAL" clId="{5DF6C56B-37B3-4BD5-B2C5-60BBBFD657A3}" dt="2022-11-22T03:59:56.499" v="290"/>
          <ac:spMkLst>
            <pc:docMk/>
            <pc:sldMk cId="1331780481" sldId="2455"/>
            <ac:spMk id="4" creationId="{C162D851-65CD-FFDD-1AC1-965E650644E3}"/>
          </ac:spMkLst>
        </pc:spChg>
        <pc:spChg chg="del">
          <ac:chgData name="Patrick Boily" userId="4ace92db-0572-4382-889e-50f73e2bf144" providerId="ADAL" clId="{5DF6C56B-37B3-4BD5-B2C5-60BBBFD657A3}" dt="2022-11-22T03:59:56.260" v="289" actId="478"/>
          <ac:spMkLst>
            <pc:docMk/>
            <pc:sldMk cId="1331780481" sldId="2455"/>
            <ac:spMk id="9" creationId="{F1ED23CB-C5AA-FFF6-E17D-3A70279D5BEA}"/>
          </ac:spMkLst>
        </pc:spChg>
        <pc:spChg chg="del">
          <ac:chgData name="Patrick Boily" userId="4ace92db-0572-4382-889e-50f73e2bf144" providerId="ADAL" clId="{5DF6C56B-37B3-4BD5-B2C5-60BBBFD657A3}" dt="2022-11-22T03:59:56.260" v="289" actId="478"/>
          <ac:spMkLst>
            <pc:docMk/>
            <pc:sldMk cId="1331780481" sldId="2455"/>
            <ac:spMk id="10" creationId="{59EC7FE5-AC38-2AFD-0B9D-BF0830ADF944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00.053" v="292"/>
        <pc:sldMkLst>
          <pc:docMk/>
          <pc:sldMk cId="1170907684" sldId="2456"/>
        </pc:sldMkLst>
        <pc:spChg chg="add mod">
          <ac:chgData name="Patrick Boily" userId="4ace92db-0572-4382-889e-50f73e2bf144" providerId="ADAL" clId="{5DF6C56B-37B3-4BD5-B2C5-60BBBFD657A3}" dt="2022-11-22T04:00:00.053" v="292"/>
          <ac:spMkLst>
            <pc:docMk/>
            <pc:sldMk cId="1170907684" sldId="2456"/>
            <ac:spMk id="4" creationId="{1A0B20DB-9BB5-6D09-4DDB-58B2A55BA2F9}"/>
          </ac:spMkLst>
        </pc:spChg>
        <pc:spChg chg="del">
          <ac:chgData name="Patrick Boily" userId="4ace92db-0572-4382-889e-50f73e2bf144" providerId="ADAL" clId="{5DF6C56B-37B3-4BD5-B2C5-60BBBFD657A3}" dt="2022-11-22T03:59:59.832" v="291" actId="478"/>
          <ac:spMkLst>
            <pc:docMk/>
            <pc:sldMk cId="1170907684" sldId="2456"/>
            <ac:spMk id="9" creationId="{A0C30F5C-4C81-A82D-B777-F81AB0E6D32F}"/>
          </ac:spMkLst>
        </pc:spChg>
        <pc:spChg chg="del">
          <ac:chgData name="Patrick Boily" userId="4ace92db-0572-4382-889e-50f73e2bf144" providerId="ADAL" clId="{5DF6C56B-37B3-4BD5-B2C5-60BBBFD657A3}" dt="2022-11-22T03:59:59.832" v="291" actId="478"/>
          <ac:spMkLst>
            <pc:docMk/>
            <pc:sldMk cId="1170907684" sldId="2456"/>
            <ac:spMk id="10" creationId="{BDE90D03-71ED-D71F-3854-70C1E73CCED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03.888" v="294"/>
        <pc:sldMkLst>
          <pc:docMk/>
          <pc:sldMk cId="1934309516" sldId="2457"/>
        </pc:sldMkLst>
        <pc:spChg chg="del">
          <ac:chgData name="Patrick Boily" userId="4ace92db-0572-4382-889e-50f73e2bf144" providerId="ADAL" clId="{5DF6C56B-37B3-4BD5-B2C5-60BBBFD657A3}" dt="2022-11-22T04:00:03.656" v="293" actId="478"/>
          <ac:spMkLst>
            <pc:docMk/>
            <pc:sldMk cId="1934309516" sldId="2457"/>
            <ac:spMk id="9" creationId="{C0302858-C08F-F213-594A-EA98E920DE3F}"/>
          </ac:spMkLst>
        </pc:spChg>
        <pc:spChg chg="del">
          <ac:chgData name="Patrick Boily" userId="4ace92db-0572-4382-889e-50f73e2bf144" providerId="ADAL" clId="{5DF6C56B-37B3-4BD5-B2C5-60BBBFD657A3}" dt="2022-11-22T04:00:03.656" v="293" actId="478"/>
          <ac:spMkLst>
            <pc:docMk/>
            <pc:sldMk cId="1934309516" sldId="2457"/>
            <ac:spMk id="10" creationId="{791CD056-40A0-23AF-C59D-E22F25F52912}"/>
          </ac:spMkLst>
        </pc:spChg>
        <pc:spChg chg="add mod">
          <ac:chgData name="Patrick Boily" userId="4ace92db-0572-4382-889e-50f73e2bf144" providerId="ADAL" clId="{5DF6C56B-37B3-4BD5-B2C5-60BBBFD657A3}" dt="2022-11-22T04:00:03.888" v="294"/>
          <ac:spMkLst>
            <pc:docMk/>
            <pc:sldMk cId="1934309516" sldId="2457"/>
            <ac:spMk id="15" creationId="{2F5981DC-DACD-61B8-4C61-C4C97F42870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11.674" v="298"/>
        <pc:sldMkLst>
          <pc:docMk/>
          <pc:sldMk cId="3516763145" sldId="2458"/>
        </pc:sldMkLst>
        <pc:spChg chg="add mod">
          <ac:chgData name="Patrick Boily" userId="4ace92db-0572-4382-889e-50f73e2bf144" providerId="ADAL" clId="{5DF6C56B-37B3-4BD5-B2C5-60BBBFD657A3}" dt="2022-11-22T04:00:11.674" v="298"/>
          <ac:spMkLst>
            <pc:docMk/>
            <pc:sldMk cId="3516763145" sldId="2458"/>
            <ac:spMk id="4" creationId="{0C9178E9-838C-35EB-A6DC-7C93E4088568}"/>
          </ac:spMkLst>
        </pc:spChg>
        <pc:spChg chg="del">
          <ac:chgData name="Patrick Boily" userId="4ace92db-0572-4382-889e-50f73e2bf144" providerId="ADAL" clId="{5DF6C56B-37B3-4BD5-B2C5-60BBBFD657A3}" dt="2022-11-22T04:00:11.447" v="297" actId="478"/>
          <ac:spMkLst>
            <pc:docMk/>
            <pc:sldMk cId="3516763145" sldId="2458"/>
            <ac:spMk id="9" creationId="{4CF30829-4485-1ABE-803A-8D1A080357BC}"/>
          </ac:spMkLst>
        </pc:spChg>
        <pc:spChg chg="del">
          <ac:chgData name="Patrick Boily" userId="4ace92db-0572-4382-889e-50f73e2bf144" providerId="ADAL" clId="{5DF6C56B-37B3-4BD5-B2C5-60BBBFD657A3}" dt="2022-11-22T04:00:11.447" v="297" actId="478"/>
          <ac:spMkLst>
            <pc:docMk/>
            <pc:sldMk cId="3516763145" sldId="2458"/>
            <ac:spMk id="10" creationId="{49AD5736-92B6-FBA9-109F-6032F222F9B4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08.311" v="296"/>
        <pc:sldMkLst>
          <pc:docMk/>
          <pc:sldMk cId="3212476404" sldId="2459"/>
        </pc:sldMkLst>
        <pc:spChg chg="add mod">
          <ac:chgData name="Patrick Boily" userId="4ace92db-0572-4382-889e-50f73e2bf144" providerId="ADAL" clId="{5DF6C56B-37B3-4BD5-B2C5-60BBBFD657A3}" dt="2022-11-22T04:00:08.311" v="296"/>
          <ac:spMkLst>
            <pc:docMk/>
            <pc:sldMk cId="3212476404" sldId="2459"/>
            <ac:spMk id="4" creationId="{9E9577FD-5E49-DFA7-3EC8-FC127E62E9CA}"/>
          </ac:spMkLst>
        </pc:spChg>
        <pc:spChg chg="del">
          <ac:chgData name="Patrick Boily" userId="4ace92db-0572-4382-889e-50f73e2bf144" providerId="ADAL" clId="{5DF6C56B-37B3-4BD5-B2C5-60BBBFD657A3}" dt="2022-11-22T04:00:08.083" v="295" actId="478"/>
          <ac:spMkLst>
            <pc:docMk/>
            <pc:sldMk cId="3212476404" sldId="2459"/>
            <ac:spMk id="9" creationId="{627FB65A-D0F4-91AF-3D7B-70A5F0967046}"/>
          </ac:spMkLst>
        </pc:spChg>
        <pc:spChg chg="del">
          <ac:chgData name="Patrick Boily" userId="4ace92db-0572-4382-889e-50f73e2bf144" providerId="ADAL" clId="{5DF6C56B-37B3-4BD5-B2C5-60BBBFD657A3}" dt="2022-11-22T04:00:08.083" v="295" actId="478"/>
          <ac:spMkLst>
            <pc:docMk/>
            <pc:sldMk cId="3212476404" sldId="2459"/>
            <ac:spMk id="10" creationId="{29D57F70-96BD-8C96-0E1E-699FAA0946B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15.556" v="300"/>
        <pc:sldMkLst>
          <pc:docMk/>
          <pc:sldMk cId="1151463068" sldId="2460"/>
        </pc:sldMkLst>
        <pc:spChg chg="add mod">
          <ac:chgData name="Patrick Boily" userId="4ace92db-0572-4382-889e-50f73e2bf144" providerId="ADAL" clId="{5DF6C56B-37B3-4BD5-B2C5-60BBBFD657A3}" dt="2022-11-22T04:00:15.556" v="300"/>
          <ac:spMkLst>
            <pc:docMk/>
            <pc:sldMk cId="1151463068" sldId="2460"/>
            <ac:spMk id="4" creationId="{8C0D0D03-6DF1-3A1A-F0F3-1D8FE723E1B7}"/>
          </ac:spMkLst>
        </pc:spChg>
        <pc:spChg chg="del">
          <ac:chgData name="Patrick Boily" userId="4ace92db-0572-4382-889e-50f73e2bf144" providerId="ADAL" clId="{5DF6C56B-37B3-4BD5-B2C5-60BBBFD657A3}" dt="2022-11-22T04:00:15.335" v="299" actId="478"/>
          <ac:spMkLst>
            <pc:docMk/>
            <pc:sldMk cId="1151463068" sldId="2460"/>
            <ac:spMk id="9" creationId="{90110EFE-A4B8-A59E-7D90-F75D21F9C1DE}"/>
          </ac:spMkLst>
        </pc:spChg>
        <pc:spChg chg="del">
          <ac:chgData name="Patrick Boily" userId="4ace92db-0572-4382-889e-50f73e2bf144" providerId="ADAL" clId="{5DF6C56B-37B3-4BD5-B2C5-60BBBFD657A3}" dt="2022-11-22T04:00:15.335" v="299" actId="478"/>
          <ac:spMkLst>
            <pc:docMk/>
            <pc:sldMk cId="1151463068" sldId="2460"/>
            <ac:spMk id="10" creationId="{5DB97BB1-F5BD-F9E5-7793-279941BC5177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19.088" v="302"/>
        <pc:sldMkLst>
          <pc:docMk/>
          <pc:sldMk cId="1955657904" sldId="2461"/>
        </pc:sldMkLst>
        <pc:spChg chg="add mod">
          <ac:chgData name="Patrick Boily" userId="4ace92db-0572-4382-889e-50f73e2bf144" providerId="ADAL" clId="{5DF6C56B-37B3-4BD5-B2C5-60BBBFD657A3}" dt="2022-11-22T04:00:19.088" v="302"/>
          <ac:spMkLst>
            <pc:docMk/>
            <pc:sldMk cId="1955657904" sldId="2461"/>
            <ac:spMk id="4" creationId="{6A0086BE-03FA-B74B-A1EE-89B0D89DDD8B}"/>
          </ac:spMkLst>
        </pc:spChg>
        <pc:spChg chg="del">
          <ac:chgData name="Patrick Boily" userId="4ace92db-0572-4382-889e-50f73e2bf144" providerId="ADAL" clId="{5DF6C56B-37B3-4BD5-B2C5-60BBBFD657A3}" dt="2022-11-22T04:00:18.865" v="301" actId="478"/>
          <ac:spMkLst>
            <pc:docMk/>
            <pc:sldMk cId="1955657904" sldId="2461"/>
            <ac:spMk id="9" creationId="{791775F3-4449-B918-0E37-57B278B88EB9}"/>
          </ac:spMkLst>
        </pc:spChg>
        <pc:spChg chg="del">
          <ac:chgData name="Patrick Boily" userId="4ace92db-0572-4382-889e-50f73e2bf144" providerId="ADAL" clId="{5DF6C56B-37B3-4BD5-B2C5-60BBBFD657A3}" dt="2022-11-22T04:00:18.865" v="301" actId="478"/>
          <ac:spMkLst>
            <pc:docMk/>
            <pc:sldMk cId="1955657904" sldId="2461"/>
            <ac:spMk id="10" creationId="{F6C1B448-AD36-79F5-7097-6D1D98E78B77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23.135" v="304"/>
        <pc:sldMkLst>
          <pc:docMk/>
          <pc:sldMk cId="3065193236" sldId="2462"/>
        </pc:sldMkLst>
        <pc:spChg chg="add mod">
          <ac:chgData name="Patrick Boily" userId="4ace92db-0572-4382-889e-50f73e2bf144" providerId="ADAL" clId="{5DF6C56B-37B3-4BD5-B2C5-60BBBFD657A3}" dt="2022-11-22T04:00:23.135" v="304"/>
          <ac:spMkLst>
            <pc:docMk/>
            <pc:sldMk cId="3065193236" sldId="2462"/>
            <ac:spMk id="4" creationId="{446046F5-669E-CA5A-C938-DC74BDA829BB}"/>
          </ac:spMkLst>
        </pc:spChg>
        <pc:spChg chg="del">
          <ac:chgData name="Patrick Boily" userId="4ace92db-0572-4382-889e-50f73e2bf144" providerId="ADAL" clId="{5DF6C56B-37B3-4BD5-B2C5-60BBBFD657A3}" dt="2022-11-22T04:00:22.888" v="303" actId="478"/>
          <ac:spMkLst>
            <pc:docMk/>
            <pc:sldMk cId="3065193236" sldId="2462"/>
            <ac:spMk id="9" creationId="{C839A69D-D7B7-5F46-5C05-FC1D7239F65D}"/>
          </ac:spMkLst>
        </pc:spChg>
        <pc:spChg chg="del">
          <ac:chgData name="Patrick Boily" userId="4ace92db-0572-4382-889e-50f73e2bf144" providerId="ADAL" clId="{5DF6C56B-37B3-4BD5-B2C5-60BBBFD657A3}" dt="2022-11-22T04:00:22.888" v="303" actId="478"/>
          <ac:spMkLst>
            <pc:docMk/>
            <pc:sldMk cId="3065193236" sldId="2462"/>
            <ac:spMk id="10" creationId="{9E968F70-043C-C6B5-259F-D6D36E49ADE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37.606" v="312"/>
        <pc:sldMkLst>
          <pc:docMk/>
          <pc:sldMk cId="1643397995" sldId="2463"/>
        </pc:sldMkLst>
        <pc:spChg chg="add mod">
          <ac:chgData name="Patrick Boily" userId="4ace92db-0572-4382-889e-50f73e2bf144" providerId="ADAL" clId="{5DF6C56B-37B3-4BD5-B2C5-60BBBFD657A3}" dt="2022-11-22T04:00:37.606" v="312"/>
          <ac:spMkLst>
            <pc:docMk/>
            <pc:sldMk cId="1643397995" sldId="2463"/>
            <ac:spMk id="4" creationId="{5CCE2B28-2438-C164-8CBF-659F5F0C161B}"/>
          </ac:spMkLst>
        </pc:spChg>
        <pc:spChg chg="del">
          <ac:chgData name="Patrick Boily" userId="4ace92db-0572-4382-889e-50f73e2bf144" providerId="ADAL" clId="{5DF6C56B-37B3-4BD5-B2C5-60BBBFD657A3}" dt="2022-11-22T04:00:37.339" v="311" actId="478"/>
          <ac:spMkLst>
            <pc:docMk/>
            <pc:sldMk cId="1643397995" sldId="2463"/>
            <ac:spMk id="9" creationId="{4F72BD8F-AE45-72C0-5CE6-DCE60F7A1917}"/>
          </ac:spMkLst>
        </pc:spChg>
        <pc:spChg chg="del">
          <ac:chgData name="Patrick Boily" userId="4ace92db-0572-4382-889e-50f73e2bf144" providerId="ADAL" clId="{5DF6C56B-37B3-4BD5-B2C5-60BBBFD657A3}" dt="2022-11-22T04:00:37.339" v="311" actId="478"/>
          <ac:spMkLst>
            <pc:docMk/>
            <pc:sldMk cId="1643397995" sldId="2463"/>
            <ac:spMk id="10" creationId="{5CBB529A-587E-F88C-5122-FEBF4D864AA4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41.074" v="314"/>
        <pc:sldMkLst>
          <pc:docMk/>
          <pc:sldMk cId="857686112" sldId="2464"/>
        </pc:sldMkLst>
        <pc:spChg chg="add mod">
          <ac:chgData name="Patrick Boily" userId="4ace92db-0572-4382-889e-50f73e2bf144" providerId="ADAL" clId="{5DF6C56B-37B3-4BD5-B2C5-60BBBFD657A3}" dt="2022-11-22T04:00:41.074" v="314"/>
          <ac:spMkLst>
            <pc:docMk/>
            <pc:sldMk cId="857686112" sldId="2464"/>
            <ac:spMk id="4" creationId="{753623A7-C7EC-2ED9-DBE9-127FF1E0C37D}"/>
          </ac:spMkLst>
        </pc:spChg>
        <pc:spChg chg="del">
          <ac:chgData name="Patrick Boily" userId="4ace92db-0572-4382-889e-50f73e2bf144" providerId="ADAL" clId="{5DF6C56B-37B3-4BD5-B2C5-60BBBFD657A3}" dt="2022-11-22T04:00:40.839" v="313" actId="478"/>
          <ac:spMkLst>
            <pc:docMk/>
            <pc:sldMk cId="857686112" sldId="2464"/>
            <ac:spMk id="9" creationId="{E248A9A3-3856-4D2A-7FC8-66AC1F7C750B}"/>
          </ac:spMkLst>
        </pc:spChg>
        <pc:spChg chg="del">
          <ac:chgData name="Patrick Boily" userId="4ace92db-0572-4382-889e-50f73e2bf144" providerId="ADAL" clId="{5DF6C56B-37B3-4BD5-B2C5-60BBBFD657A3}" dt="2022-11-22T04:00:40.839" v="313" actId="478"/>
          <ac:spMkLst>
            <pc:docMk/>
            <pc:sldMk cId="857686112" sldId="2464"/>
            <ac:spMk id="10" creationId="{CCE5942C-AAB0-F9FB-C051-EF8AAD527AF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48.437" v="318"/>
        <pc:sldMkLst>
          <pc:docMk/>
          <pc:sldMk cId="1445500062" sldId="2465"/>
        </pc:sldMkLst>
        <pc:spChg chg="add mod">
          <ac:chgData name="Patrick Boily" userId="4ace92db-0572-4382-889e-50f73e2bf144" providerId="ADAL" clId="{5DF6C56B-37B3-4BD5-B2C5-60BBBFD657A3}" dt="2022-11-22T04:00:48.437" v="318"/>
          <ac:spMkLst>
            <pc:docMk/>
            <pc:sldMk cId="1445500062" sldId="2465"/>
            <ac:spMk id="8" creationId="{279DD675-5C15-8CF3-141C-5BADFD1B7DC2}"/>
          </ac:spMkLst>
        </pc:spChg>
        <pc:spChg chg="del">
          <ac:chgData name="Patrick Boily" userId="4ace92db-0572-4382-889e-50f73e2bf144" providerId="ADAL" clId="{5DF6C56B-37B3-4BD5-B2C5-60BBBFD657A3}" dt="2022-11-22T04:00:48.169" v="317" actId="478"/>
          <ac:spMkLst>
            <pc:docMk/>
            <pc:sldMk cId="1445500062" sldId="2465"/>
            <ac:spMk id="9" creationId="{3674DB95-AB0F-57A0-1603-CC38065B3AAD}"/>
          </ac:spMkLst>
        </pc:spChg>
        <pc:spChg chg="del">
          <ac:chgData name="Patrick Boily" userId="4ace92db-0572-4382-889e-50f73e2bf144" providerId="ADAL" clId="{5DF6C56B-37B3-4BD5-B2C5-60BBBFD657A3}" dt="2022-11-22T04:00:48.169" v="317" actId="478"/>
          <ac:spMkLst>
            <pc:docMk/>
            <pc:sldMk cId="1445500062" sldId="2465"/>
            <ac:spMk id="10" creationId="{B79933E5-35DD-9EA6-7339-BEE6C9C9B75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26.290" v="306"/>
        <pc:sldMkLst>
          <pc:docMk/>
          <pc:sldMk cId="2843192167" sldId="2467"/>
        </pc:sldMkLst>
        <pc:spChg chg="add mod">
          <ac:chgData name="Patrick Boily" userId="4ace92db-0572-4382-889e-50f73e2bf144" providerId="ADAL" clId="{5DF6C56B-37B3-4BD5-B2C5-60BBBFD657A3}" dt="2022-11-22T04:00:26.290" v="306"/>
          <ac:spMkLst>
            <pc:docMk/>
            <pc:sldMk cId="2843192167" sldId="2467"/>
            <ac:spMk id="4" creationId="{C2209617-1FE7-89A7-F002-5DAFCC68E0DA}"/>
          </ac:spMkLst>
        </pc:spChg>
        <pc:spChg chg="del">
          <ac:chgData name="Patrick Boily" userId="4ace92db-0572-4382-889e-50f73e2bf144" providerId="ADAL" clId="{5DF6C56B-37B3-4BD5-B2C5-60BBBFD657A3}" dt="2022-11-22T04:00:26.054" v="305" actId="478"/>
          <ac:spMkLst>
            <pc:docMk/>
            <pc:sldMk cId="2843192167" sldId="2467"/>
            <ac:spMk id="9" creationId="{25404D47-74BA-4E58-B30D-24373BEDDA9D}"/>
          </ac:spMkLst>
        </pc:spChg>
        <pc:spChg chg="del">
          <ac:chgData name="Patrick Boily" userId="4ace92db-0572-4382-889e-50f73e2bf144" providerId="ADAL" clId="{5DF6C56B-37B3-4BD5-B2C5-60BBBFD657A3}" dt="2022-11-22T04:00:26.054" v="305" actId="478"/>
          <ac:spMkLst>
            <pc:docMk/>
            <pc:sldMk cId="2843192167" sldId="2467"/>
            <ac:spMk id="10" creationId="{D6B7E2EF-EF70-BDD0-CE22-7E35160530DC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44.872" v="316"/>
        <pc:sldMkLst>
          <pc:docMk/>
          <pc:sldMk cId="3741643114" sldId="2468"/>
        </pc:sldMkLst>
        <pc:spChg chg="add mod">
          <ac:chgData name="Patrick Boily" userId="4ace92db-0572-4382-889e-50f73e2bf144" providerId="ADAL" clId="{5DF6C56B-37B3-4BD5-B2C5-60BBBFD657A3}" dt="2022-11-22T04:00:44.872" v="316"/>
          <ac:spMkLst>
            <pc:docMk/>
            <pc:sldMk cId="3741643114" sldId="2468"/>
            <ac:spMk id="4" creationId="{917BB224-077F-0C55-5087-1F839BA08865}"/>
          </ac:spMkLst>
        </pc:spChg>
        <pc:spChg chg="del">
          <ac:chgData name="Patrick Boily" userId="4ace92db-0572-4382-889e-50f73e2bf144" providerId="ADAL" clId="{5DF6C56B-37B3-4BD5-B2C5-60BBBFD657A3}" dt="2022-11-22T04:00:44.635" v="315" actId="478"/>
          <ac:spMkLst>
            <pc:docMk/>
            <pc:sldMk cId="3741643114" sldId="2468"/>
            <ac:spMk id="9" creationId="{28AAEB5C-BAB6-2157-942C-7FCC3809E4FA}"/>
          </ac:spMkLst>
        </pc:spChg>
        <pc:spChg chg="del">
          <ac:chgData name="Patrick Boily" userId="4ace92db-0572-4382-889e-50f73e2bf144" providerId="ADAL" clId="{5DF6C56B-37B3-4BD5-B2C5-60BBBFD657A3}" dt="2022-11-22T04:00:44.635" v="315" actId="478"/>
          <ac:spMkLst>
            <pc:docMk/>
            <pc:sldMk cId="3741643114" sldId="2468"/>
            <ac:spMk id="10" creationId="{DCCD8222-4D24-867B-2107-BF653FA6E3B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30.201" v="308"/>
        <pc:sldMkLst>
          <pc:docMk/>
          <pc:sldMk cId="302966626" sldId="2469"/>
        </pc:sldMkLst>
        <pc:spChg chg="add mod">
          <ac:chgData name="Patrick Boily" userId="4ace92db-0572-4382-889e-50f73e2bf144" providerId="ADAL" clId="{5DF6C56B-37B3-4BD5-B2C5-60BBBFD657A3}" dt="2022-11-22T04:00:30.201" v="308"/>
          <ac:spMkLst>
            <pc:docMk/>
            <pc:sldMk cId="302966626" sldId="2469"/>
            <ac:spMk id="4" creationId="{56C2C256-5BAB-82A7-8065-FB7818DA4852}"/>
          </ac:spMkLst>
        </pc:spChg>
        <pc:spChg chg="del">
          <ac:chgData name="Patrick Boily" userId="4ace92db-0572-4382-889e-50f73e2bf144" providerId="ADAL" clId="{5DF6C56B-37B3-4BD5-B2C5-60BBBFD657A3}" dt="2022-11-22T04:00:29.956" v="307" actId="478"/>
          <ac:spMkLst>
            <pc:docMk/>
            <pc:sldMk cId="302966626" sldId="2469"/>
            <ac:spMk id="9" creationId="{91D6FCFD-8DF2-79E2-48E0-3DEA625E38E6}"/>
          </ac:spMkLst>
        </pc:spChg>
        <pc:spChg chg="del">
          <ac:chgData name="Patrick Boily" userId="4ace92db-0572-4382-889e-50f73e2bf144" providerId="ADAL" clId="{5DF6C56B-37B3-4BD5-B2C5-60BBBFD657A3}" dt="2022-11-22T04:00:29.956" v="307" actId="478"/>
          <ac:spMkLst>
            <pc:docMk/>
            <pc:sldMk cId="302966626" sldId="2469"/>
            <ac:spMk id="10" creationId="{3BE2C206-953F-C171-71CD-7F454F71E3DD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51.997" v="320"/>
        <pc:sldMkLst>
          <pc:docMk/>
          <pc:sldMk cId="61482617" sldId="2470"/>
        </pc:sldMkLst>
        <pc:spChg chg="add mod">
          <ac:chgData name="Patrick Boily" userId="4ace92db-0572-4382-889e-50f73e2bf144" providerId="ADAL" clId="{5DF6C56B-37B3-4BD5-B2C5-60BBBFD657A3}" dt="2022-11-22T04:00:51.997" v="320"/>
          <ac:spMkLst>
            <pc:docMk/>
            <pc:sldMk cId="61482617" sldId="2470"/>
            <ac:spMk id="3" creationId="{76C74DAF-0B96-B9A6-43C3-D14FCD787840}"/>
          </ac:spMkLst>
        </pc:spChg>
        <pc:spChg chg="del">
          <ac:chgData name="Patrick Boily" userId="4ace92db-0572-4382-889e-50f73e2bf144" providerId="ADAL" clId="{5DF6C56B-37B3-4BD5-B2C5-60BBBFD657A3}" dt="2022-11-22T04:00:51.748" v="319" actId="478"/>
          <ac:spMkLst>
            <pc:docMk/>
            <pc:sldMk cId="61482617" sldId="2470"/>
            <ac:spMk id="11" creationId="{500D19A4-2359-E4BE-C71A-C808880C3EA5}"/>
          </ac:spMkLst>
        </pc:spChg>
        <pc:spChg chg="del">
          <ac:chgData name="Patrick Boily" userId="4ace92db-0572-4382-889e-50f73e2bf144" providerId="ADAL" clId="{5DF6C56B-37B3-4BD5-B2C5-60BBBFD657A3}" dt="2022-11-22T04:00:51.748" v="319" actId="478"/>
          <ac:spMkLst>
            <pc:docMk/>
            <pc:sldMk cId="61482617" sldId="2470"/>
            <ac:spMk id="12" creationId="{82F2DFA5-D114-4266-C316-65577D78757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55.339" v="322"/>
        <pc:sldMkLst>
          <pc:docMk/>
          <pc:sldMk cId="2092219914" sldId="2471"/>
        </pc:sldMkLst>
        <pc:spChg chg="add mod">
          <ac:chgData name="Patrick Boily" userId="4ace92db-0572-4382-889e-50f73e2bf144" providerId="ADAL" clId="{5DF6C56B-37B3-4BD5-B2C5-60BBBFD657A3}" dt="2022-11-22T04:00:55.339" v="322"/>
          <ac:spMkLst>
            <pc:docMk/>
            <pc:sldMk cId="2092219914" sldId="2471"/>
            <ac:spMk id="7" creationId="{33526447-4B2B-86D9-BE6B-4B4A1143EC17}"/>
          </ac:spMkLst>
        </pc:spChg>
        <pc:spChg chg="del">
          <ac:chgData name="Patrick Boily" userId="4ace92db-0572-4382-889e-50f73e2bf144" providerId="ADAL" clId="{5DF6C56B-37B3-4BD5-B2C5-60BBBFD657A3}" dt="2022-11-22T04:00:55.102" v="321" actId="478"/>
          <ac:spMkLst>
            <pc:docMk/>
            <pc:sldMk cId="2092219914" sldId="2471"/>
            <ac:spMk id="11" creationId="{066795A5-B95E-AFFF-3819-CB84A6E04CDF}"/>
          </ac:spMkLst>
        </pc:spChg>
        <pc:spChg chg="del">
          <ac:chgData name="Patrick Boily" userId="4ace92db-0572-4382-889e-50f73e2bf144" providerId="ADAL" clId="{5DF6C56B-37B3-4BD5-B2C5-60BBBFD657A3}" dt="2022-11-22T04:00:55.102" v="321" actId="478"/>
          <ac:spMkLst>
            <pc:docMk/>
            <pc:sldMk cId="2092219914" sldId="2471"/>
            <ac:spMk id="12" creationId="{5BF4AFC0-9D92-D555-C732-7BE185DD7248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21.516" v="336"/>
        <pc:sldMkLst>
          <pc:docMk/>
          <pc:sldMk cId="1428764511" sldId="2475"/>
        </pc:sldMkLst>
        <pc:spChg chg="add mod">
          <ac:chgData name="Patrick Boily" userId="4ace92db-0572-4382-889e-50f73e2bf144" providerId="ADAL" clId="{5DF6C56B-37B3-4BD5-B2C5-60BBBFD657A3}" dt="2022-11-22T04:01:21.516" v="336"/>
          <ac:spMkLst>
            <pc:docMk/>
            <pc:sldMk cId="1428764511" sldId="2475"/>
            <ac:spMk id="4" creationId="{17EBE1CC-BB6C-2E32-721A-1B73BB8B84C2}"/>
          </ac:spMkLst>
        </pc:spChg>
        <pc:spChg chg="del">
          <ac:chgData name="Patrick Boily" userId="4ace92db-0572-4382-889e-50f73e2bf144" providerId="ADAL" clId="{5DF6C56B-37B3-4BD5-B2C5-60BBBFD657A3}" dt="2022-11-22T04:01:21.261" v="335" actId="478"/>
          <ac:spMkLst>
            <pc:docMk/>
            <pc:sldMk cId="1428764511" sldId="2475"/>
            <ac:spMk id="9" creationId="{5DE062A0-8D31-50D4-44CD-733535935435}"/>
          </ac:spMkLst>
        </pc:spChg>
        <pc:spChg chg="del">
          <ac:chgData name="Patrick Boily" userId="4ace92db-0572-4382-889e-50f73e2bf144" providerId="ADAL" clId="{5DF6C56B-37B3-4BD5-B2C5-60BBBFD657A3}" dt="2022-11-22T04:01:21.261" v="335" actId="478"/>
          <ac:spMkLst>
            <pc:docMk/>
            <pc:sldMk cId="1428764511" sldId="2475"/>
            <ac:spMk id="10" creationId="{37920C4C-D34A-1FF4-3046-466CCF6A2382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2:00.628" v="356"/>
        <pc:sldMkLst>
          <pc:docMk/>
          <pc:sldMk cId="3984611202" sldId="2487"/>
        </pc:sldMkLst>
        <pc:spChg chg="add mod">
          <ac:chgData name="Patrick Boily" userId="4ace92db-0572-4382-889e-50f73e2bf144" providerId="ADAL" clId="{5DF6C56B-37B3-4BD5-B2C5-60BBBFD657A3}" dt="2022-11-22T04:02:00.628" v="356"/>
          <ac:spMkLst>
            <pc:docMk/>
            <pc:sldMk cId="3984611202" sldId="2487"/>
            <ac:spMk id="3" creationId="{C34B0CAB-0900-529A-7F41-5239C2D117C4}"/>
          </ac:spMkLst>
        </pc:spChg>
        <pc:spChg chg="del">
          <ac:chgData name="Patrick Boily" userId="4ace92db-0572-4382-889e-50f73e2bf144" providerId="ADAL" clId="{5DF6C56B-37B3-4BD5-B2C5-60BBBFD657A3}" dt="2022-11-22T04:02:00.346" v="355" actId="478"/>
          <ac:spMkLst>
            <pc:docMk/>
            <pc:sldMk cId="3984611202" sldId="2487"/>
            <ac:spMk id="11" creationId="{03536272-5A26-6F17-CC94-7D73DF022EC1}"/>
          </ac:spMkLst>
        </pc:spChg>
        <pc:spChg chg="del">
          <ac:chgData name="Patrick Boily" userId="4ace92db-0572-4382-889e-50f73e2bf144" providerId="ADAL" clId="{5DF6C56B-37B3-4BD5-B2C5-60BBBFD657A3}" dt="2022-11-22T04:02:00.346" v="355" actId="478"/>
          <ac:spMkLst>
            <pc:docMk/>
            <pc:sldMk cId="3984611202" sldId="2487"/>
            <ac:spMk id="12" creationId="{34870966-FF49-2CC0-4200-D0211DD0ECD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2:04.603" v="358"/>
        <pc:sldMkLst>
          <pc:docMk/>
          <pc:sldMk cId="2275041740" sldId="2488"/>
        </pc:sldMkLst>
        <pc:spChg chg="add mod">
          <ac:chgData name="Patrick Boily" userId="4ace92db-0572-4382-889e-50f73e2bf144" providerId="ADAL" clId="{5DF6C56B-37B3-4BD5-B2C5-60BBBFD657A3}" dt="2022-11-22T04:02:04.603" v="358"/>
          <ac:spMkLst>
            <pc:docMk/>
            <pc:sldMk cId="2275041740" sldId="2488"/>
            <ac:spMk id="7" creationId="{DBC69C56-B9A8-9CFA-CF39-7973B77C28DC}"/>
          </ac:spMkLst>
        </pc:spChg>
        <pc:spChg chg="del">
          <ac:chgData name="Patrick Boily" userId="4ace92db-0572-4382-889e-50f73e2bf144" providerId="ADAL" clId="{5DF6C56B-37B3-4BD5-B2C5-60BBBFD657A3}" dt="2022-11-22T04:02:04.256" v="357" actId="478"/>
          <ac:spMkLst>
            <pc:docMk/>
            <pc:sldMk cId="2275041740" sldId="2488"/>
            <ac:spMk id="11" creationId="{F58A6E10-E813-3085-2709-2B171C23E3A8}"/>
          </ac:spMkLst>
        </pc:spChg>
        <pc:spChg chg="del">
          <ac:chgData name="Patrick Boily" userId="4ace92db-0572-4382-889e-50f73e2bf144" providerId="ADAL" clId="{5DF6C56B-37B3-4BD5-B2C5-60BBBFD657A3}" dt="2022-11-22T04:02:04.256" v="357" actId="478"/>
          <ac:spMkLst>
            <pc:docMk/>
            <pc:sldMk cId="2275041740" sldId="2488"/>
            <ac:spMk id="12" creationId="{1E62E5F1-73C5-1F71-2139-0CBDD01D4A7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13.388" v="139"/>
        <pc:sldMkLst>
          <pc:docMk/>
          <pc:sldMk cId="3829279383" sldId="2490"/>
        </pc:sldMkLst>
        <pc:spChg chg="add mod">
          <ac:chgData name="Patrick Boily" userId="4ace92db-0572-4382-889e-50f73e2bf144" providerId="ADAL" clId="{5DF6C56B-37B3-4BD5-B2C5-60BBBFD657A3}" dt="2022-11-22T03:25:13.388" v="139"/>
          <ac:spMkLst>
            <pc:docMk/>
            <pc:sldMk cId="3829279383" sldId="2490"/>
            <ac:spMk id="4" creationId="{000BC54D-8F7A-808B-A465-405324C1B693}"/>
          </ac:spMkLst>
        </pc:spChg>
        <pc:spChg chg="del">
          <ac:chgData name="Patrick Boily" userId="4ace92db-0572-4382-889e-50f73e2bf144" providerId="ADAL" clId="{5DF6C56B-37B3-4BD5-B2C5-60BBBFD657A3}" dt="2022-11-22T03:25:13.105" v="138" actId="478"/>
          <ac:spMkLst>
            <pc:docMk/>
            <pc:sldMk cId="3829279383" sldId="2490"/>
            <ac:spMk id="9" creationId="{AD13F805-F531-8C60-A453-A265AC713CA1}"/>
          </ac:spMkLst>
        </pc:spChg>
        <pc:spChg chg="del">
          <ac:chgData name="Patrick Boily" userId="4ace92db-0572-4382-889e-50f73e2bf144" providerId="ADAL" clId="{5DF6C56B-37B3-4BD5-B2C5-60BBBFD657A3}" dt="2022-11-22T03:25:13.105" v="138" actId="478"/>
          <ac:spMkLst>
            <pc:docMk/>
            <pc:sldMk cId="3829279383" sldId="2490"/>
            <ac:spMk id="10" creationId="{B125FAC2-7039-0A4A-2C58-1D88E03384D2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17.873" v="141"/>
        <pc:sldMkLst>
          <pc:docMk/>
          <pc:sldMk cId="970366513" sldId="2491"/>
        </pc:sldMkLst>
        <pc:spChg chg="del">
          <ac:chgData name="Patrick Boily" userId="4ace92db-0572-4382-889e-50f73e2bf144" providerId="ADAL" clId="{5DF6C56B-37B3-4BD5-B2C5-60BBBFD657A3}" dt="2022-11-22T03:25:17.603" v="140" actId="478"/>
          <ac:spMkLst>
            <pc:docMk/>
            <pc:sldMk cId="970366513" sldId="2491"/>
            <ac:spMk id="9" creationId="{091C015B-0C62-F106-EB66-B8777F7C5D74}"/>
          </ac:spMkLst>
        </pc:spChg>
        <pc:spChg chg="del">
          <ac:chgData name="Patrick Boily" userId="4ace92db-0572-4382-889e-50f73e2bf144" providerId="ADAL" clId="{5DF6C56B-37B3-4BD5-B2C5-60BBBFD657A3}" dt="2022-11-22T03:25:17.603" v="140" actId="478"/>
          <ac:spMkLst>
            <pc:docMk/>
            <pc:sldMk cId="970366513" sldId="2491"/>
            <ac:spMk id="10" creationId="{7CB644E6-FBA2-D088-6260-654A0628E404}"/>
          </ac:spMkLst>
        </pc:spChg>
        <pc:spChg chg="add mod">
          <ac:chgData name="Patrick Boily" userId="4ace92db-0572-4382-889e-50f73e2bf144" providerId="ADAL" clId="{5DF6C56B-37B3-4BD5-B2C5-60BBBFD657A3}" dt="2022-11-22T03:25:17.873" v="141"/>
          <ac:spMkLst>
            <pc:docMk/>
            <pc:sldMk cId="970366513" sldId="2491"/>
            <ac:spMk id="12" creationId="{7416D927-F3AF-5DFB-4217-CF0DA9AA7142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21.282" v="143"/>
        <pc:sldMkLst>
          <pc:docMk/>
          <pc:sldMk cId="2497084234" sldId="2492"/>
        </pc:sldMkLst>
        <pc:spChg chg="add mod">
          <ac:chgData name="Patrick Boily" userId="4ace92db-0572-4382-889e-50f73e2bf144" providerId="ADAL" clId="{5DF6C56B-37B3-4BD5-B2C5-60BBBFD657A3}" dt="2022-11-22T03:25:21.282" v="143"/>
          <ac:spMkLst>
            <pc:docMk/>
            <pc:sldMk cId="2497084234" sldId="2492"/>
            <ac:spMk id="4" creationId="{2C581DAF-8B7F-C75A-1940-EFF85F03953A}"/>
          </ac:spMkLst>
        </pc:spChg>
        <pc:spChg chg="del">
          <ac:chgData name="Patrick Boily" userId="4ace92db-0572-4382-889e-50f73e2bf144" providerId="ADAL" clId="{5DF6C56B-37B3-4BD5-B2C5-60BBBFD657A3}" dt="2022-11-22T03:25:21.029" v="142" actId="478"/>
          <ac:spMkLst>
            <pc:docMk/>
            <pc:sldMk cId="2497084234" sldId="2492"/>
            <ac:spMk id="9" creationId="{61C9DD42-EA86-9299-5BD5-74A23CB6735B}"/>
          </ac:spMkLst>
        </pc:spChg>
        <pc:spChg chg="del">
          <ac:chgData name="Patrick Boily" userId="4ace92db-0572-4382-889e-50f73e2bf144" providerId="ADAL" clId="{5DF6C56B-37B3-4BD5-B2C5-60BBBFD657A3}" dt="2022-11-22T03:25:21.029" v="142" actId="478"/>
          <ac:spMkLst>
            <pc:docMk/>
            <pc:sldMk cId="2497084234" sldId="2492"/>
            <ac:spMk id="10" creationId="{B1AF50F4-6AD6-6163-9221-7540E10AA81C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39.534" v="151"/>
        <pc:sldMkLst>
          <pc:docMk/>
          <pc:sldMk cId="3312095429" sldId="2493"/>
        </pc:sldMkLst>
        <pc:spChg chg="add mod">
          <ac:chgData name="Patrick Boily" userId="4ace92db-0572-4382-889e-50f73e2bf144" providerId="ADAL" clId="{5DF6C56B-37B3-4BD5-B2C5-60BBBFD657A3}" dt="2022-11-22T03:25:39.534" v="151"/>
          <ac:spMkLst>
            <pc:docMk/>
            <pc:sldMk cId="3312095429" sldId="2493"/>
            <ac:spMk id="4" creationId="{DD13D237-C8C2-D792-B649-3331EB69E57F}"/>
          </ac:spMkLst>
        </pc:spChg>
        <pc:spChg chg="del">
          <ac:chgData name="Patrick Boily" userId="4ace92db-0572-4382-889e-50f73e2bf144" providerId="ADAL" clId="{5DF6C56B-37B3-4BD5-B2C5-60BBBFD657A3}" dt="2022-11-22T03:25:39.280" v="150" actId="478"/>
          <ac:spMkLst>
            <pc:docMk/>
            <pc:sldMk cId="3312095429" sldId="2493"/>
            <ac:spMk id="9" creationId="{F16CC22F-3B4A-2733-2FBB-CBF62AA37EC1}"/>
          </ac:spMkLst>
        </pc:spChg>
        <pc:spChg chg="del">
          <ac:chgData name="Patrick Boily" userId="4ace92db-0572-4382-889e-50f73e2bf144" providerId="ADAL" clId="{5DF6C56B-37B3-4BD5-B2C5-60BBBFD657A3}" dt="2022-11-22T03:25:39.280" v="150" actId="478"/>
          <ac:spMkLst>
            <pc:docMk/>
            <pc:sldMk cId="3312095429" sldId="2493"/>
            <ac:spMk id="10" creationId="{9D730388-312D-6577-9712-8C8EEBE8A74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31.720" v="147"/>
        <pc:sldMkLst>
          <pc:docMk/>
          <pc:sldMk cId="4228975315" sldId="2496"/>
        </pc:sldMkLst>
        <pc:spChg chg="add mod">
          <ac:chgData name="Patrick Boily" userId="4ace92db-0572-4382-889e-50f73e2bf144" providerId="ADAL" clId="{5DF6C56B-37B3-4BD5-B2C5-60BBBFD657A3}" dt="2022-11-22T03:25:31.720" v="147"/>
          <ac:spMkLst>
            <pc:docMk/>
            <pc:sldMk cId="4228975315" sldId="2496"/>
            <ac:spMk id="4" creationId="{3CA5CDE3-C19C-6D22-438C-E3174C130AA9}"/>
          </ac:spMkLst>
        </pc:spChg>
        <pc:spChg chg="del">
          <ac:chgData name="Patrick Boily" userId="4ace92db-0572-4382-889e-50f73e2bf144" providerId="ADAL" clId="{5DF6C56B-37B3-4BD5-B2C5-60BBBFD657A3}" dt="2022-11-22T03:25:31.468" v="146" actId="478"/>
          <ac:spMkLst>
            <pc:docMk/>
            <pc:sldMk cId="4228975315" sldId="2496"/>
            <ac:spMk id="9" creationId="{A2D5E71A-6A7D-8103-B893-653827236268}"/>
          </ac:spMkLst>
        </pc:spChg>
        <pc:spChg chg="del">
          <ac:chgData name="Patrick Boily" userId="4ace92db-0572-4382-889e-50f73e2bf144" providerId="ADAL" clId="{5DF6C56B-37B3-4BD5-B2C5-60BBBFD657A3}" dt="2022-11-22T03:25:31.468" v="146" actId="478"/>
          <ac:spMkLst>
            <pc:docMk/>
            <pc:sldMk cId="4228975315" sldId="2496"/>
            <ac:spMk id="10" creationId="{D47C507B-BE6C-8BA8-FAF0-255ED7F1CE2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35.943" v="149"/>
        <pc:sldMkLst>
          <pc:docMk/>
          <pc:sldMk cId="3308903664" sldId="2497"/>
        </pc:sldMkLst>
        <pc:spChg chg="add mod">
          <ac:chgData name="Patrick Boily" userId="4ace92db-0572-4382-889e-50f73e2bf144" providerId="ADAL" clId="{5DF6C56B-37B3-4BD5-B2C5-60BBBFD657A3}" dt="2022-11-22T03:25:35.943" v="149"/>
          <ac:spMkLst>
            <pc:docMk/>
            <pc:sldMk cId="3308903664" sldId="2497"/>
            <ac:spMk id="4" creationId="{047A0939-4E7D-1036-0018-32860699C424}"/>
          </ac:spMkLst>
        </pc:spChg>
        <pc:spChg chg="del">
          <ac:chgData name="Patrick Boily" userId="4ace92db-0572-4382-889e-50f73e2bf144" providerId="ADAL" clId="{5DF6C56B-37B3-4BD5-B2C5-60BBBFD657A3}" dt="2022-11-22T03:25:35.672" v="148" actId="478"/>
          <ac:spMkLst>
            <pc:docMk/>
            <pc:sldMk cId="3308903664" sldId="2497"/>
            <ac:spMk id="9" creationId="{B767228B-5F0D-D5CB-6825-B0CBFFBDCD65}"/>
          </ac:spMkLst>
        </pc:spChg>
        <pc:spChg chg="del">
          <ac:chgData name="Patrick Boily" userId="4ace92db-0572-4382-889e-50f73e2bf144" providerId="ADAL" clId="{5DF6C56B-37B3-4BD5-B2C5-60BBBFD657A3}" dt="2022-11-22T03:25:35.672" v="148" actId="478"/>
          <ac:spMkLst>
            <pc:docMk/>
            <pc:sldMk cId="3308903664" sldId="2497"/>
            <ac:spMk id="10" creationId="{3E785586-5A5A-DE64-653E-3DF94D497A2C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00.308" v="161"/>
        <pc:sldMkLst>
          <pc:docMk/>
          <pc:sldMk cId="1316986677" sldId="2498"/>
        </pc:sldMkLst>
        <pc:spChg chg="add del mod">
          <ac:chgData name="Patrick Boily" userId="4ace92db-0572-4382-889e-50f73e2bf144" providerId="ADAL" clId="{5DF6C56B-37B3-4BD5-B2C5-60BBBFD657A3}" dt="2022-11-22T03:26:00.040" v="160" actId="478"/>
          <ac:spMkLst>
            <pc:docMk/>
            <pc:sldMk cId="1316986677" sldId="2498"/>
            <ac:spMk id="4" creationId="{454925F6-E1A0-49B1-91C9-5C8195D3A1C8}"/>
          </ac:spMkLst>
        </pc:spChg>
        <pc:spChg chg="add mod">
          <ac:chgData name="Patrick Boily" userId="4ace92db-0572-4382-889e-50f73e2bf144" providerId="ADAL" clId="{5DF6C56B-37B3-4BD5-B2C5-60BBBFD657A3}" dt="2022-11-22T03:26:00.308" v="161"/>
          <ac:spMkLst>
            <pc:docMk/>
            <pc:sldMk cId="1316986677" sldId="2498"/>
            <ac:spMk id="6" creationId="{4E5E1B34-D52B-5A6F-186B-B29A5C86C018}"/>
          </ac:spMkLst>
        </pc:spChg>
        <pc:spChg chg="del">
          <ac:chgData name="Patrick Boily" userId="4ace92db-0572-4382-889e-50f73e2bf144" providerId="ADAL" clId="{5DF6C56B-37B3-4BD5-B2C5-60BBBFD657A3}" dt="2022-11-22T03:25:47.718" v="154" actId="478"/>
          <ac:spMkLst>
            <pc:docMk/>
            <pc:sldMk cId="1316986677" sldId="2498"/>
            <ac:spMk id="9" creationId="{83BB0AF2-25E1-6A00-7D13-BB286C83B4CB}"/>
          </ac:spMkLst>
        </pc:spChg>
        <pc:spChg chg="del">
          <ac:chgData name="Patrick Boily" userId="4ace92db-0572-4382-889e-50f73e2bf144" providerId="ADAL" clId="{5DF6C56B-37B3-4BD5-B2C5-60BBBFD657A3}" dt="2022-11-22T03:25:47.718" v="154" actId="478"/>
          <ac:spMkLst>
            <pc:docMk/>
            <pc:sldMk cId="1316986677" sldId="2498"/>
            <ac:spMk id="10" creationId="{0E320947-AC3C-24EE-9315-3B27F664C384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03.665" v="163"/>
        <pc:sldMkLst>
          <pc:docMk/>
          <pc:sldMk cId="2085009739" sldId="2499"/>
        </pc:sldMkLst>
        <pc:spChg chg="add del mod">
          <ac:chgData name="Patrick Boily" userId="4ace92db-0572-4382-889e-50f73e2bf144" providerId="ADAL" clId="{5DF6C56B-37B3-4BD5-B2C5-60BBBFD657A3}" dt="2022-11-22T03:26:03.426" v="162" actId="478"/>
          <ac:spMkLst>
            <pc:docMk/>
            <pc:sldMk cId="2085009739" sldId="2499"/>
            <ac:spMk id="4" creationId="{5B34DE15-96F9-37D5-ACF4-D9FAB1C373A2}"/>
          </ac:spMkLst>
        </pc:spChg>
        <pc:spChg chg="del">
          <ac:chgData name="Patrick Boily" userId="4ace92db-0572-4382-889e-50f73e2bf144" providerId="ADAL" clId="{5DF6C56B-37B3-4BD5-B2C5-60BBBFD657A3}" dt="2022-11-22T03:25:51.579" v="156" actId="478"/>
          <ac:spMkLst>
            <pc:docMk/>
            <pc:sldMk cId="2085009739" sldId="2499"/>
            <ac:spMk id="9" creationId="{C66D2181-CFD1-A984-ACC5-1EBC5517DC0B}"/>
          </ac:spMkLst>
        </pc:spChg>
        <pc:spChg chg="del">
          <ac:chgData name="Patrick Boily" userId="4ace92db-0572-4382-889e-50f73e2bf144" providerId="ADAL" clId="{5DF6C56B-37B3-4BD5-B2C5-60BBBFD657A3}" dt="2022-11-22T03:25:51.579" v="156" actId="478"/>
          <ac:spMkLst>
            <pc:docMk/>
            <pc:sldMk cId="2085009739" sldId="2499"/>
            <ac:spMk id="10" creationId="{8CA97F1F-D5A6-E054-9591-F8B37CDECBCE}"/>
          </ac:spMkLst>
        </pc:spChg>
        <pc:spChg chg="add mod">
          <ac:chgData name="Patrick Boily" userId="4ace92db-0572-4382-889e-50f73e2bf144" providerId="ADAL" clId="{5DF6C56B-37B3-4BD5-B2C5-60BBBFD657A3}" dt="2022-11-22T03:26:03.665" v="163"/>
          <ac:spMkLst>
            <pc:docMk/>
            <pc:sldMk cId="2085009739" sldId="2499"/>
            <ac:spMk id="12" creationId="{3EAA35F0-10A8-D287-F323-82B00FE2C6B5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11.411" v="167"/>
        <pc:sldMkLst>
          <pc:docMk/>
          <pc:sldMk cId="2438000874" sldId="2504"/>
        </pc:sldMkLst>
        <pc:spChg chg="add mod">
          <ac:chgData name="Patrick Boily" userId="4ace92db-0572-4382-889e-50f73e2bf144" providerId="ADAL" clId="{5DF6C56B-37B3-4BD5-B2C5-60BBBFD657A3}" dt="2022-11-22T03:26:11.411" v="167"/>
          <ac:spMkLst>
            <pc:docMk/>
            <pc:sldMk cId="2438000874" sldId="2504"/>
            <ac:spMk id="3" creationId="{4DFEDC46-F42D-050C-06B9-AC67F78ED77B}"/>
          </ac:spMkLst>
        </pc:spChg>
        <pc:spChg chg="del">
          <ac:chgData name="Patrick Boily" userId="4ace92db-0572-4382-889e-50f73e2bf144" providerId="ADAL" clId="{5DF6C56B-37B3-4BD5-B2C5-60BBBFD657A3}" dt="2022-11-22T03:26:11.189" v="166" actId="478"/>
          <ac:spMkLst>
            <pc:docMk/>
            <pc:sldMk cId="2438000874" sldId="2504"/>
            <ac:spMk id="11" creationId="{965B33BF-41A8-DF0A-00E8-7C524FC906B9}"/>
          </ac:spMkLst>
        </pc:spChg>
        <pc:spChg chg="del">
          <ac:chgData name="Patrick Boily" userId="4ace92db-0572-4382-889e-50f73e2bf144" providerId="ADAL" clId="{5DF6C56B-37B3-4BD5-B2C5-60BBBFD657A3}" dt="2022-11-22T03:26:11.189" v="166" actId="478"/>
          <ac:spMkLst>
            <pc:docMk/>
            <pc:sldMk cId="2438000874" sldId="2504"/>
            <ac:spMk id="12" creationId="{50604908-15A6-A263-B98D-C3CE7B85DD30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15.258" v="169"/>
        <pc:sldMkLst>
          <pc:docMk/>
          <pc:sldMk cId="4241332440" sldId="2505"/>
        </pc:sldMkLst>
        <pc:spChg chg="add mod">
          <ac:chgData name="Patrick Boily" userId="4ace92db-0572-4382-889e-50f73e2bf144" providerId="ADAL" clId="{5DF6C56B-37B3-4BD5-B2C5-60BBBFD657A3}" dt="2022-11-22T03:26:15.258" v="169"/>
          <ac:spMkLst>
            <pc:docMk/>
            <pc:sldMk cId="4241332440" sldId="2505"/>
            <ac:spMk id="7" creationId="{E1C964AB-545C-6E55-25B9-1AF9918CE7DB}"/>
          </ac:spMkLst>
        </pc:spChg>
        <pc:spChg chg="del">
          <ac:chgData name="Patrick Boily" userId="4ace92db-0572-4382-889e-50f73e2bf144" providerId="ADAL" clId="{5DF6C56B-37B3-4BD5-B2C5-60BBBFD657A3}" dt="2022-11-22T03:26:15.020" v="168" actId="478"/>
          <ac:spMkLst>
            <pc:docMk/>
            <pc:sldMk cId="4241332440" sldId="2505"/>
            <ac:spMk id="11" creationId="{E64D06F9-6604-866F-35B3-A9706A28C0C4}"/>
          </ac:spMkLst>
        </pc:spChg>
        <pc:spChg chg="del">
          <ac:chgData name="Patrick Boily" userId="4ace92db-0572-4382-889e-50f73e2bf144" providerId="ADAL" clId="{5DF6C56B-37B3-4BD5-B2C5-60BBBFD657A3}" dt="2022-11-22T03:26:15.020" v="168" actId="478"/>
          <ac:spMkLst>
            <pc:docMk/>
            <pc:sldMk cId="4241332440" sldId="2505"/>
            <ac:spMk id="12" creationId="{92588677-277C-102E-7782-798D16EB915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42.705" v="209"/>
        <pc:sldMkLst>
          <pc:docMk/>
          <pc:sldMk cId="364633606" sldId="2521"/>
        </pc:sldMkLst>
        <pc:spChg chg="add mod">
          <ac:chgData name="Patrick Boily" userId="4ace92db-0572-4382-889e-50f73e2bf144" providerId="ADAL" clId="{5DF6C56B-37B3-4BD5-B2C5-60BBBFD657A3}" dt="2022-11-22T03:27:42.705" v="209"/>
          <ac:spMkLst>
            <pc:docMk/>
            <pc:sldMk cId="364633606" sldId="2521"/>
            <ac:spMk id="3" creationId="{0594429E-AE3A-BEF4-54FF-74B35C1B0C42}"/>
          </ac:spMkLst>
        </pc:spChg>
        <pc:spChg chg="del">
          <ac:chgData name="Patrick Boily" userId="4ace92db-0572-4382-889e-50f73e2bf144" providerId="ADAL" clId="{5DF6C56B-37B3-4BD5-B2C5-60BBBFD657A3}" dt="2022-11-22T03:27:42.405" v="208" actId="478"/>
          <ac:spMkLst>
            <pc:docMk/>
            <pc:sldMk cId="364633606" sldId="2521"/>
            <ac:spMk id="11" creationId="{32457BCF-890F-FFBC-5629-A2DCB95F4835}"/>
          </ac:spMkLst>
        </pc:spChg>
        <pc:spChg chg="del">
          <ac:chgData name="Patrick Boily" userId="4ace92db-0572-4382-889e-50f73e2bf144" providerId="ADAL" clId="{5DF6C56B-37B3-4BD5-B2C5-60BBBFD657A3}" dt="2022-11-22T03:27:42.405" v="208" actId="478"/>
          <ac:spMkLst>
            <pc:docMk/>
            <pc:sldMk cId="364633606" sldId="2521"/>
            <ac:spMk id="12" creationId="{13D0A616-E139-D423-8CA0-4D9AFE941F07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46.299" v="211"/>
        <pc:sldMkLst>
          <pc:docMk/>
          <pc:sldMk cId="4237802697" sldId="2522"/>
        </pc:sldMkLst>
        <pc:spChg chg="add mod">
          <ac:chgData name="Patrick Boily" userId="4ace92db-0572-4382-889e-50f73e2bf144" providerId="ADAL" clId="{5DF6C56B-37B3-4BD5-B2C5-60BBBFD657A3}" dt="2022-11-22T03:27:46.299" v="211"/>
          <ac:spMkLst>
            <pc:docMk/>
            <pc:sldMk cId="4237802697" sldId="2522"/>
            <ac:spMk id="7" creationId="{31E2736F-EA01-5EB3-3450-4630028EF37C}"/>
          </ac:spMkLst>
        </pc:spChg>
        <pc:spChg chg="del">
          <ac:chgData name="Patrick Boily" userId="4ace92db-0572-4382-889e-50f73e2bf144" providerId="ADAL" clId="{5DF6C56B-37B3-4BD5-B2C5-60BBBFD657A3}" dt="2022-11-22T03:27:46.064" v="210" actId="478"/>
          <ac:spMkLst>
            <pc:docMk/>
            <pc:sldMk cId="4237802697" sldId="2522"/>
            <ac:spMk id="11" creationId="{C9851D6E-3A41-4F0E-477B-89A6054C9B6E}"/>
          </ac:spMkLst>
        </pc:spChg>
        <pc:spChg chg="del">
          <ac:chgData name="Patrick Boily" userId="4ace92db-0572-4382-889e-50f73e2bf144" providerId="ADAL" clId="{5DF6C56B-37B3-4BD5-B2C5-60BBBFD657A3}" dt="2022-11-22T03:27:46.064" v="210" actId="478"/>
          <ac:spMkLst>
            <pc:docMk/>
            <pc:sldMk cId="4237802697" sldId="2522"/>
            <ac:spMk id="12" creationId="{91199E8F-9275-C509-1128-F3414D1ABB82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9:14.506" v="243"/>
        <pc:sldMkLst>
          <pc:docMk/>
          <pc:sldMk cId="1894771501" sldId="2538"/>
        </pc:sldMkLst>
        <pc:spChg chg="add mod">
          <ac:chgData name="Patrick Boily" userId="4ace92db-0572-4382-889e-50f73e2bf144" providerId="ADAL" clId="{5DF6C56B-37B3-4BD5-B2C5-60BBBFD657A3}" dt="2022-11-22T03:29:14.506" v="243"/>
          <ac:spMkLst>
            <pc:docMk/>
            <pc:sldMk cId="1894771501" sldId="2538"/>
            <ac:spMk id="3" creationId="{CA99D8F4-8558-3D19-A25A-72E6FF66E676}"/>
          </ac:spMkLst>
        </pc:spChg>
        <pc:spChg chg="del">
          <ac:chgData name="Patrick Boily" userId="4ace92db-0572-4382-889e-50f73e2bf144" providerId="ADAL" clId="{5DF6C56B-37B3-4BD5-B2C5-60BBBFD657A3}" dt="2022-11-22T03:29:14.255" v="242" actId="478"/>
          <ac:spMkLst>
            <pc:docMk/>
            <pc:sldMk cId="1894771501" sldId="2538"/>
            <ac:spMk id="11" creationId="{C3C5003B-F3AA-BD95-2B36-568B4D963A68}"/>
          </ac:spMkLst>
        </pc:spChg>
        <pc:spChg chg="del">
          <ac:chgData name="Patrick Boily" userId="4ace92db-0572-4382-889e-50f73e2bf144" providerId="ADAL" clId="{5DF6C56B-37B3-4BD5-B2C5-60BBBFD657A3}" dt="2022-11-22T03:29:14.255" v="242" actId="478"/>
          <ac:spMkLst>
            <pc:docMk/>
            <pc:sldMk cId="1894771501" sldId="2538"/>
            <ac:spMk id="12" creationId="{98B20A46-7035-D479-3956-7FE7E9C1122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7:42.324" v="247"/>
        <pc:sldMkLst>
          <pc:docMk/>
          <pc:sldMk cId="2209271476" sldId="2539"/>
        </pc:sldMkLst>
        <pc:spChg chg="add del mod">
          <ac:chgData name="Patrick Boily" userId="4ace92db-0572-4382-889e-50f73e2bf144" providerId="ADAL" clId="{5DF6C56B-37B3-4BD5-B2C5-60BBBFD657A3}" dt="2022-11-22T03:57:42.324" v="247"/>
          <ac:spMkLst>
            <pc:docMk/>
            <pc:sldMk cId="2209271476" sldId="2539"/>
            <ac:spMk id="7" creationId="{D4947679-B40D-C25B-FD31-3E517FEEDADC}"/>
          </ac:spMkLst>
        </pc:spChg>
        <pc:spChg chg="del">
          <ac:chgData name="Patrick Boily" userId="4ace92db-0572-4382-889e-50f73e2bf144" providerId="ADAL" clId="{5DF6C56B-37B3-4BD5-B2C5-60BBBFD657A3}" dt="2022-11-22T03:29:18.016" v="244" actId="478"/>
          <ac:spMkLst>
            <pc:docMk/>
            <pc:sldMk cId="2209271476" sldId="2539"/>
            <ac:spMk id="11" creationId="{C253D536-CC35-FB54-6C1F-3BC02A867FC4}"/>
          </ac:spMkLst>
        </pc:spChg>
        <pc:spChg chg="del">
          <ac:chgData name="Patrick Boily" userId="4ace92db-0572-4382-889e-50f73e2bf144" providerId="ADAL" clId="{5DF6C56B-37B3-4BD5-B2C5-60BBBFD657A3}" dt="2022-11-22T03:29:18.016" v="244" actId="478"/>
          <ac:spMkLst>
            <pc:docMk/>
            <pc:sldMk cId="2209271476" sldId="2539"/>
            <ac:spMk id="12" creationId="{196F4714-F13A-9E80-AE51-FDEFB13788AC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2:39.069" v="43"/>
        <pc:sldMkLst>
          <pc:docMk/>
          <pc:sldMk cId="3346926481" sldId="2555"/>
        </pc:sldMkLst>
        <pc:spChg chg="add mod">
          <ac:chgData name="Patrick Boily" userId="4ace92db-0572-4382-889e-50f73e2bf144" providerId="ADAL" clId="{5DF6C56B-37B3-4BD5-B2C5-60BBBFD657A3}" dt="2022-11-22T02:52:39.069" v="43"/>
          <ac:spMkLst>
            <pc:docMk/>
            <pc:sldMk cId="3346926481" sldId="2555"/>
            <ac:spMk id="11" creationId="{BEBA4ECC-28AB-B749-D5BA-54E76B361E62}"/>
          </ac:spMkLst>
        </pc:spChg>
        <pc:grpChg chg="del">
          <ac:chgData name="Patrick Boily" userId="4ace92db-0572-4382-889e-50f73e2bf144" providerId="ADAL" clId="{5DF6C56B-37B3-4BD5-B2C5-60BBBFD657A3}" dt="2022-11-22T02:52:38.835" v="42" actId="478"/>
          <ac:grpSpMkLst>
            <pc:docMk/>
            <pc:sldMk cId="3346926481" sldId="2555"/>
            <ac:grpSpMk id="3" creationId="{98A93C7A-9C5E-EC40-7A12-BB83CFFC3FB8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2:42.635" v="45"/>
        <pc:sldMkLst>
          <pc:docMk/>
          <pc:sldMk cId="1923519662" sldId="2556"/>
        </pc:sldMkLst>
        <pc:spChg chg="add mod">
          <ac:chgData name="Patrick Boily" userId="4ace92db-0572-4382-889e-50f73e2bf144" providerId="ADAL" clId="{5DF6C56B-37B3-4BD5-B2C5-60BBBFD657A3}" dt="2022-11-22T02:52:42.635" v="45"/>
          <ac:spMkLst>
            <pc:docMk/>
            <pc:sldMk cId="1923519662" sldId="2556"/>
            <ac:spMk id="11" creationId="{16835B2E-0ACC-4316-D7AC-BC282C463D36}"/>
          </ac:spMkLst>
        </pc:spChg>
        <pc:grpChg chg="del">
          <ac:chgData name="Patrick Boily" userId="4ace92db-0572-4382-889e-50f73e2bf144" providerId="ADAL" clId="{5DF6C56B-37B3-4BD5-B2C5-60BBBFD657A3}" dt="2022-11-22T02:52:42.382" v="44" actId="478"/>
          <ac:grpSpMkLst>
            <pc:docMk/>
            <pc:sldMk cId="1923519662" sldId="2556"/>
            <ac:grpSpMk id="7" creationId="{8C28A302-A297-8089-B5B4-9AF984DA2B1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04.496" v="54"/>
        <pc:sldMkLst>
          <pc:docMk/>
          <pc:sldMk cId="3895868126" sldId="2557"/>
        </pc:sldMkLst>
        <pc:spChg chg="add del mod">
          <ac:chgData name="Patrick Boily" userId="4ace92db-0572-4382-889e-50f73e2bf144" providerId="ADAL" clId="{5DF6C56B-37B3-4BD5-B2C5-60BBBFD657A3}" dt="2022-11-22T02:53:04.234" v="53" actId="478"/>
          <ac:spMkLst>
            <pc:docMk/>
            <pc:sldMk cId="3895868126" sldId="2557"/>
            <ac:spMk id="4" creationId="{F2F4205D-2C1D-0FF9-B2C1-E3C09F6DD71C}"/>
          </ac:spMkLst>
        </pc:spChg>
        <pc:spChg chg="add mod">
          <ac:chgData name="Patrick Boily" userId="4ace92db-0572-4382-889e-50f73e2bf144" providerId="ADAL" clId="{5DF6C56B-37B3-4BD5-B2C5-60BBBFD657A3}" dt="2022-11-22T02:53:04.496" v="54"/>
          <ac:spMkLst>
            <pc:docMk/>
            <pc:sldMk cId="3895868126" sldId="2557"/>
            <ac:spMk id="10" creationId="{C0EAA98D-F76B-3CEB-BA9C-5E1642294DBD}"/>
          </ac:spMkLst>
        </pc:spChg>
        <pc:grpChg chg="del">
          <ac:chgData name="Patrick Boily" userId="4ace92db-0572-4382-889e-50f73e2bf144" providerId="ADAL" clId="{5DF6C56B-37B3-4BD5-B2C5-60BBBFD657A3}" dt="2022-11-22T02:52:55.736" v="50" actId="478"/>
          <ac:grpSpMkLst>
            <pc:docMk/>
            <pc:sldMk cId="3895868126" sldId="2557"/>
            <ac:grpSpMk id="6" creationId="{42B7FFA0-209F-7BAD-182E-74725F0649C0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23.938" v="62"/>
        <pc:sldMkLst>
          <pc:docMk/>
          <pc:sldMk cId="2308934752" sldId="2559"/>
        </pc:sldMkLst>
        <pc:spChg chg="add mod">
          <ac:chgData name="Patrick Boily" userId="4ace92db-0572-4382-889e-50f73e2bf144" providerId="ADAL" clId="{5DF6C56B-37B3-4BD5-B2C5-60BBBFD657A3}" dt="2022-11-22T02:53:23.938" v="62"/>
          <ac:spMkLst>
            <pc:docMk/>
            <pc:sldMk cId="2308934752" sldId="2559"/>
            <ac:spMk id="4" creationId="{28C91C1D-818B-69F1-CF1B-45A5E79BF985}"/>
          </ac:spMkLst>
        </pc:spChg>
        <pc:grpChg chg="del">
          <ac:chgData name="Patrick Boily" userId="4ace92db-0572-4382-889e-50f73e2bf144" providerId="ADAL" clId="{5DF6C56B-37B3-4BD5-B2C5-60BBBFD657A3}" dt="2022-11-22T02:53:23.678" v="61" actId="478"/>
          <ac:grpSpMkLst>
            <pc:docMk/>
            <pc:sldMk cId="2308934752" sldId="2559"/>
            <ac:grpSpMk id="6" creationId="{854B7954-1103-A3E6-B40D-3C8C5C32D91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27.753" v="64"/>
        <pc:sldMkLst>
          <pc:docMk/>
          <pc:sldMk cId="1183463136" sldId="2560"/>
        </pc:sldMkLst>
        <pc:spChg chg="add mod">
          <ac:chgData name="Patrick Boily" userId="4ace92db-0572-4382-889e-50f73e2bf144" providerId="ADAL" clId="{5DF6C56B-37B3-4BD5-B2C5-60BBBFD657A3}" dt="2022-11-22T02:53:27.753" v="64"/>
          <ac:spMkLst>
            <pc:docMk/>
            <pc:sldMk cId="1183463136" sldId="2560"/>
            <ac:spMk id="4" creationId="{F3B882CC-A1F2-5614-92AF-01755F123767}"/>
          </ac:spMkLst>
        </pc:spChg>
        <pc:grpChg chg="del">
          <ac:chgData name="Patrick Boily" userId="4ace92db-0572-4382-889e-50f73e2bf144" providerId="ADAL" clId="{5DF6C56B-37B3-4BD5-B2C5-60BBBFD657A3}" dt="2022-11-22T02:53:27.515" v="63" actId="478"/>
          <ac:grpSpMkLst>
            <pc:docMk/>
            <pc:sldMk cId="1183463136" sldId="2560"/>
            <ac:grpSpMk id="6" creationId="{1669A46B-1D8B-1E18-DD53-0D300C88D9E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01.469" v="76"/>
        <pc:sldMkLst>
          <pc:docMk/>
          <pc:sldMk cId="909272105" sldId="2561"/>
        </pc:sldMkLst>
        <pc:spChg chg="add mod">
          <ac:chgData name="Patrick Boily" userId="4ace92db-0572-4382-889e-50f73e2bf144" providerId="ADAL" clId="{5DF6C56B-37B3-4BD5-B2C5-60BBBFD657A3}" dt="2022-11-22T02:54:01.469" v="76"/>
          <ac:spMkLst>
            <pc:docMk/>
            <pc:sldMk cId="909272105" sldId="2561"/>
            <ac:spMk id="4" creationId="{00C4D62E-03A0-5235-0D7D-E592D56070C4}"/>
          </ac:spMkLst>
        </pc:spChg>
        <pc:grpChg chg="del">
          <ac:chgData name="Patrick Boily" userId="4ace92db-0572-4382-889e-50f73e2bf144" providerId="ADAL" clId="{5DF6C56B-37B3-4BD5-B2C5-60BBBFD657A3}" dt="2022-11-22T02:54:01.218" v="75" actId="478"/>
          <ac:grpSpMkLst>
            <pc:docMk/>
            <pc:sldMk cId="909272105" sldId="2561"/>
            <ac:grpSpMk id="6" creationId="{406BDB26-A1B1-B16B-EA30-F8E30A5C20C5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16.495" v="83"/>
        <pc:sldMkLst>
          <pc:docMk/>
          <pc:sldMk cId="573312460" sldId="2572"/>
        </pc:sldMkLst>
        <pc:spChg chg="add mod">
          <ac:chgData name="Patrick Boily" userId="4ace92db-0572-4382-889e-50f73e2bf144" providerId="ADAL" clId="{5DF6C56B-37B3-4BD5-B2C5-60BBBFD657A3}" dt="2022-11-22T02:54:16.495" v="83"/>
          <ac:spMkLst>
            <pc:docMk/>
            <pc:sldMk cId="573312460" sldId="2572"/>
            <ac:spMk id="11" creationId="{130AF304-65CD-071C-72B2-9DD5D1708911}"/>
          </ac:spMkLst>
        </pc:spChg>
        <pc:grpChg chg="del">
          <ac:chgData name="Patrick Boily" userId="4ace92db-0572-4382-889e-50f73e2bf144" providerId="ADAL" clId="{5DF6C56B-37B3-4BD5-B2C5-60BBBFD657A3}" dt="2022-11-22T02:54:16.258" v="82" actId="478"/>
          <ac:grpSpMkLst>
            <pc:docMk/>
            <pc:sldMk cId="573312460" sldId="2572"/>
            <ac:grpSpMk id="3" creationId="{0F79B7E8-A917-ABBD-A62A-65EAEAC9FA89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20.029" v="85"/>
        <pc:sldMkLst>
          <pc:docMk/>
          <pc:sldMk cId="2960955337" sldId="2573"/>
        </pc:sldMkLst>
        <pc:spChg chg="add mod">
          <ac:chgData name="Patrick Boily" userId="4ace92db-0572-4382-889e-50f73e2bf144" providerId="ADAL" clId="{5DF6C56B-37B3-4BD5-B2C5-60BBBFD657A3}" dt="2022-11-22T02:54:20.029" v="85"/>
          <ac:spMkLst>
            <pc:docMk/>
            <pc:sldMk cId="2960955337" sldId="2573"/>
            <ac:spMk id="11" creationId="{C5F866A9-F2CC-222E-A17A-4DD3C20C9B96}"/>
          </ac:spMkLst>
        </pc:spChg>
        <pc:grpChg chg="del">
          <ac:chgData name="Patrick Boily" userId="4ace92db-0572-4382-889e-50f73e2bf144" providerId="ADAL" clId="{5DF6C56B-37B3-4BD5-B2C5-60BBBFD657A3}" dt="2022-11-22T02:54:19.790" v="84" actId="478"/>
          <ac:grpSpMkLst>
            <pc:docMk/>
            <pc:sldMk cId="2960955337" sldId="2573"/>
            <ac:grpSpMk id="7" creationId="{2E333A34-D71A-3063-CC59-4CAA78FE0B8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35.623" v="121"/>
        <pc:sldMkLst>
          <pc:docMk/>
          <pc:sldMk cId="1504253151" sldId="2589"/>
        </pc:sldMkLst>
        <pc:spChg chg="add mod">
          <ac:chgData name="Patrick Boily" userId="4ace92db-0572-4382-889e-50f73e2bf144" providerId="ADAL" clId="{5DF6C56B-37B3-4BD5-B2C5-60BBBFD657A3}" dt="2022-11-22T02:55:35.623" v="121"/>
          <ac:spMkLst>
            <pc:docMk/>
            <pc:sldMk cId="1504253151" sldId="2589"/>
            <ac:spMk id="11" creationId="{72A8E612-40AF-D258-F894-781D77ADE521}"/>
          </ac:spMkLst>
        </pc:spChg>
        <pc:grpChg chg="del">
          <ac:chgData name="Patrick Boily" userId="4ace92db-0572-4382-889e-50f73e2bf144" providerId="ADAL" clId="{5DF6C56B-37B3-4BD5-B2C5-60BBBFD657A3}" dt="2022-11-22T02:55:35.371" v="120" actId="478"/>
          <ac:grpSpMkLst>
            <pc:docMk/>
            <pc:sldMk cId="1504253151" sldId="2589"/>
            <ac:grpSpMk id="3" creationId="{EB313CD0-54BC-5FE9-63EB-D66548A8804E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5:39.712" v="123"/>
        <pc:sldMkLst>
          <pc:docMk/>
          <pc:sldMk cId="261143584" sldId="2590"/>
        </pc:sldMkLst>
        <pc:spChg chg="add mod">
          <ac:chgData name="Patrick Boily" userId="4ace92db-0572-4382-889e-50f73e2bf144" providerId="ADAL" clId="{5DF6C56B-37B3-4BD5-B2C5-60BBBFD657A3}" dt="2022-11-22T02:55:39.712" v="123"/>
          <ac:spMkLst>
            <pc:docMk/>
            <pc:sldMk cId="261143584" sldId="2590"/>
            <ac:spMk id="11" creationId="{32B2B023-CE37-0C1B-368A-6DE38BB65470}"/>
          </ac:spMkLst>
        </pc:spChg>
        <pc:grpChg chg="del">
          <ac:chgData name="Patrick Boily" userId="4ace92db-0572-4382-889e-50f73e2bf144" providerId="ADAL" clId="{5DF6C56B-37B3-4BD5-B2C5-60BBBFD657A3}" dt="2022-11-22T02:55:39.333" v="122" actId="478"/>
          <ac:grpSpMkLst>
            <pc:docMk/>
            <pc:sldMk cId="261143584" sldId="2590"/>
            <ac:grpSpMk id="7" creationId="{CFEF32B5-7E50-F4C9-98C1-7FD8F724789D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3:25:05.602" v="135"/>
        <pc:sldMkLst>
          <pc:docMk/>
          <pc:sldMk cId="3030173999" sldId="2606"/>
        </pc:sldMkLst>
        <pc:spChg chg="add mod">
          <ac:chgData name="Patrick Boily" userId="4ace92db-0572-4382-889e-50f73e2bf144" providerId="ADAL" clId="{5DF6C56B-37B3-4BD5-B2C5-60BBBFD657A3}" dt="2022-11-22T03:25:05.602" v="135"/>
          <ac:spMkLst>
            <pc:docMk/>
            <pc:sldMk cId="3030173999" sldId="2606"/>
            <ac:spMk id="4" creationId="{59EF5DD5-6347-18C4-19C7-058D29890D76}"/>
          </ac:spMkLst>
        </pc:spChg>
        <pc:spChg chg="del">
          <ac:chgData name="Patrick Boily" userId="4ace92db-0572-4382-889e-50f73e2bf144" providerId="ADAL" clId="{5DF6C56B-37B3-4BD5-B2C5-60BBBFD657A3}" dt="2022-11-22T03:25:05.363" v="134" actId="478"/>
          <ac:spMkLst>
            <pc:docMk/>
            <pc:sldMk cId="3030173999" sldId="2606"/>
            <ac:spMk id="9" creationId="{EFAC4446-3DD0-4B47-7E35-C6A482AA549C}"/>
          </ac:spMkLst>
        </pc:spChg>
        <pc:spChg chg="del">
          <ac:chgData name="Patrick Boily" userId="4ace92db-0572-4382-889e-50f73e2bf144" providerId="ADAL" clId="{5DF6C56B-37B3-4BD5-B2C5-60BBBFD657A3}" dt="2022-11-22T03:25:05.363" v="134" actId="478"/>
          <ac:spMkLst>
            <pc:docMk/>
            <pc:sldMk cId="3030173999" sldId="2606"/>
            <ac:spMk id="10" creationId="{39E10C6A-62D8-6D28-C8DF-EAB56EB5C8E2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09.781" v="137"/>
        <pc:sldMkLst>
          <pc:docMk/>
          <pc:sldMk cId="2994550380" sldId="2607"/>
        </pc:sldMkLst>
        <pc:spChg chg="add mod">
          <ac:chgData name="Patrick Boily" userId="4ace92db-0572-4382-889e-50f73e2bf144" providerId="ADAL" clId="{5DF6C56B-37B3-4BD5-B2C5-60BBBFD657A3}" dt="2022-11-22T03:25:09.781" v="137"/>
          <ac:spMkLst>
            <pc:docMk/>
            <pc:sldMk cId="2994550380" sldId="2607"/>
            <ac:spMk id="4" creationId="{9B1BD271-0E52-EF4F-1220-C3916D49E099}"/>
          </ac:spMkLst>
        </pc:spChg>
        <pc:spChg chg="del">
          <ac:chgData name="Patrick Boily" userId="4ace92db-0572-4382-889e-50f73e2bf144" providerId="ADAL" clId="{5DF6C56B-37B3-4BD5-B2C5-60BBBFD657A3}" dt="2022-11-22T03:25:09.543" v="136" actId="478"/>
          <ac:spMkLst>
            <pc:docMk/>
            <pc:sldMk cId="2994550380" sldId="2607"/>
            <ac:spMk id="9" creationId="{2A4A3D27-6C21-3B8D-7CC3-EF5B3B8C19D4}"/>
          </ac:spMkLst>
        </pc:spChg>
        <pc:spChg chg="del">
          <ac:chgData name="Patrick Boily" userId="4ace92db-0572-4382-889e-50f73e2bf144" providerId="ADAL" clId="{5DF6C56B-37B3-4BD5-B2C5-60BBBFD657A3}" dt="2022-11-22T03:25:09.543" v="136" actId="478"/>
          <ac:spMkLst>
            <pc:docMk/>
            <pc:sldMk cId="2994550380" sldId="2607"/>
            <ac:spMk id="10" creationId="{D7924186-4005-7C31-A2FB-6C49C02A58C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35.816" v="280"/>
        <pc:sldMkLst>
          <pc:docMk/>
          <pc:sldMk cId="1128457909" sldId="2629"/>
        </pc:sldMkLst>
        <pc:spChg chg="add mod">
          <ac:chgData name="Patrick Boily" userId="4ace92db-0572-4382-889e-50f73e2bf144" providerId="ADAL" clId="{5DF6C56B-37B3-4BD5-B2C5-60BBBFD657A3}" dt="2022-11-22T03:59:35.816" v="280"/>
          <ac:spMkLst>
            <pc:docMk/>
            <pc:sldMk cId="1128457909" sldId="2629"/>
            <ac:spMk id="4" creationId="{BE189F20-EA14-D5E1-B6F7-DCD9F5D4F3B4}"/>
          </ac:spMkLst>
        </pc:spChg>
        <pc:spChg chg="del">
          <ac:chgData name="Patrick Boily" userId="4ace92db-0572-4382-889e-50f73e2bf144" providerId="ADAL" clId="{5DF6C56B-37B3-4BD5-B2C5-60BBBFD657A3}" dt="2022-11-22T03:59:35.579" v="279" actId="478"/>
          <ac:spMkLst>
            <pc:docMk/>
            <pc:sldMk cId="1128457909" sldId="2629"/>
            <ac:spMk id="9" creationId="{74E67737-3CD8-FE3F-1079-64D6B962F943}"/>
          </ac:spMkLst>
        </pc:spChg>
        <pc:spChg chg="del">
          <ac:chgData name="Patrick Boily" userId="4ace92db-0572-4382-889e-50f73e2bf144" providerId="ADAL" clId="{5DF6C56B-37B3-4BD5-B2C5-60BBBFD657A3}" dt="2022-11-22T03:59:35.579" v="279" actId="478"/>
          <ac:spMkLst>
            <pc:docMk/>
            <pc:sldMk cId="1128457909" sldId="2629"/>
            <ac:spMk id="10" creationId="{C5CBF64F-E035-2194-37EF-3FB12B506BC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59:40.310" v="282"/>
        <pc:sldMkLst>
          <pc:docMk/>
          <pc:sldMk cId="2699917332" sldId="2630"/>
        </pc:sldMkLst>
        <pc:spChg chg="add mod">
          <ac:chgData name="Patrick Boily" userId="4ace92db-0572-4382-889e-50f73e2bf144" providerId="ADAL" clId="{5DF6C56B-37B3-4BD5-B2C5-60BBBFD657A3}" dt="2022-11-22T03:59:40.310" v="282"/>
          <ac:spMkLst>
            <pc:docMk/>
            <pc:sldMk cId="2699917332" sldId="2630"/>
            <ac:spMk id="4" creationId="{BE614AAE-F26B-0045-9623-22B2763E9544}"/>
          </ac:spMkLst>
        </pc:spChg>
        <pc:spChg chg="del">
          <ac:chgData name="Patrick Boily" userId="4ace92db-0572-4382-889e-50f73e2bf144" providerId="ADAL" clId="{5DF6C56B-37B3-4BD5-B2C5-60BBBFD657A3}" dt="2022-11-22T03:59:40.067" v="281" actId="478"/>
          <ac:spMkLst>
            <pc:docMk/>
            <pc:sldMk cId="2699917332" sldId="2630"/>
            <ac:spMk id="9" creationId="{74E67737-3CD8-FE3F-1079-64D6B962F943}"/>
          </ac:spMkLst>
        </pc:spChg>
        <pc:spChg chg="del">
          <ac:chgData name="Patrick Boily" userId="4ace92db-0572-4382-889e-50f73e2bf144" providerId="ADAL" clId="{5DF6C56B-37B3-4BD5-B2C5-60BBBFD657A3}" dt="2022-11-22T03:59:40.067" v="281" actId="478"/>
          <ac:spMkLst>
            <pc:docMk/>
            <pc:sldMk cId="2699917332" sldId="2630"/>
            <ac:spMk id="10" creationId="{C5CBF64F-E035-2194-37EF-3FB12B506BCA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0:33.758" v="310"/>
        <pc:sldMkLst>
          <pc:docMk/>
          <pc:sldMk cId="744637958" sldId="2631"/>
        </pc:sldMkLst>
        <pc:spChg chg="del">
          <ac:chgData name="Patrick Boily" userId="4ace92db-0572-4382-889e-50f73e2bf144" providerId="ADAL" clId="{5DF6C56B-37B3-4BD5-B2C5-60BBBFD657A3}" dt="2022-11-22T04:00:33.522" v="309" actId="478"/>
          <ac:spMkLst>
            <pc:docMk/>
            <pc:sldMk cId="744637958" sldId="2631"/>
            <ac:spMk id="2" creationId="{6B7D1630-E4B0-173E-0BB6-1E4268341F5D}"/>
          </ac:spMkLst>
        </pc:spChg>
        <pc:spChg chg="del">
          <ac:chgData name="Patrick Boily" userId="4ace92db-0572-4382-889e-50f73e2bf144" providerId="ADAL" clId="{5DF6C56B-37B3-4BD5-B2C5-60BBBFD657A3}" dt="2022-11-22T04:00:33.522" v="309" actId="478"/>
          <ac:spMkLst>
            <pc:docMk/>
            <pc:sldMk cId="744637958" sldId="2631"/>
            <ac:spMk id="4" creationId="{C8210FC5-D992-B512-DE50-B8030F100E56}"/>
          </ac:spMkLst>
        </pc:spChg>
        <pc:spChg chg="add mod">
          <ac:chgData name="Patrick Boily" userId="4ace92db-0572-4382-889e-50f73e2bf144" providerId="ADAL" clId="{5DF6C56B-37B3-4BD5-B2C5-60BBBFD657A3}" dt="2022-11-22T04:00:33.758" v="310"/>
          <ac:spMkLst>
            <pc:docMk/>
            <pc:sldMk cId="744637958" sldId="2631"/>
            <ac:spMk id="7" creationId="{6FB0B437-97A1-B6A9-C8DA-19021CBD0FB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4:01:02.666" v="326"/>
        <pc:sldMkLst>
          <pc:docMk/>
          <pc:sldMk cId="1351227415" sldId="2634"/>
        </pc:sldMkLst>
        <pc:spChg chg="add mod">
          <ac:chgData name="Patrick Boily" userId="4ace92db-0572-4382-889e-50f73e2bf144" providerId="ADAL" clId="{5DF6C56B-37B3-4BD5-B2C5-60BBBFD657A3}" dt="2022-11-22T04:01:02.666" v="326"/>
          <ac:spMkLst>
            <pc:docMk/>
            <pc:sldMk cId="1351227415" sldId="2634"/>
            <ac:spMk id="4" creationId="{42258D54-A47F-66EA-D919-16160D8E0EA8}"/>
          </ac:spMkLst>
        </pc:spChg>
        <pc:spChg chg="del">
          <ac:chgData name="Patrick Boily" userId="4ace92db-0572-4382-889e-50f73e2bf144" providerId="ADAL" clId="{5DF6C56B-37B3-4BD5-B2C5-60BBBFD657A3}" dt="2022-11-22T04:01:02.421" v="325" actId="478"/>
          <ac:spMkLst>
            <pc:docMk/>
            <pc:sldMk cId="1351227415" sldId="2634"/>
            <ac:spMk id="31" creationId="{565E289B-1364-B71B-DD7D-B3241653AEDF}"/>
          </ac:spMkLst>
        </pc:spChg>
        <pc:spChg chg="del">
          <ac:chgData name="Patrick Boily" userId="4ace92db-0572-4382-889e-50f73e2bf144" providerId="ADAL" clId="{5DF6C56B-37B3-4BD5-B2C5-60BBBFD657A3}" dt="2022-11-22T04:01:02.421" v="325" actId="478"/>
          <ac:spMkLst>
            <pc:docMk/>
            <pc:sldMk cId="1351227415" sldId="2634"/>
            <ac:spMk id="32" creationId="{716B9BAD-080B-1B60-3EFD-9C778675AB0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43.558" v="153"/>
        <pc:sldMkLst>
          <pc:docMk/>
          <pc:sldMk cId="3692320438" sldId="2637"/>
        </pc:sldMkLst>
        <pc:spChg chg="add mod">
          <ac:chgData name="Patrick Boily" userId="4ace92db-0572-4382-889e-50f73e2bf144" providerId="ADAL" clId="{5DF6C56B-37B3-4BD5-B2C5-60BBBFD657A3}" dt="2022-11-22T03:25:43.558" v="153"/>
          <ac:spMkLst>
            <pc:docMk/>
            <pc:sldMk cId="3692320438" sldId="2637"/>
            <ac:spMk id="4" creationId="{F7C0B0BB-4D16-38A0-AC60-7BB4D6988CC5}"/>
          </ac:spMkLst>
        </pc:spChg>
        <pc:spChg chg="del">
          <ac:chgData name="Patrick Boily" userId="4ace92db-0572-4382-889e-50f73e2bf144" providerId="ADAL" clId="{5DF6C56B-37B3-4BD5-B2C5-60BBBFD657A3}" dt="2022-11-22T03:25:43.354" v="152" actId="478"/>
          <ac:spMkLst>
            <pc:docMk/>
            <pc:sldMk cId="3692320438" sldId="2637"/>
            <ac:spMk id="9" creationId="{F16CC22F-3B4A-2733-2FBB-CBF62AA37EC1}"/>
          </ac:spMkLst>
        </pc:spChg>
        <pc:spChg chg="del">
          <ac:chgData name="Patrick Boily" userId="4ace92db-0572-4382-889e-50f73e2bf144" providerId="ADAL" clId="{5DF6C56B-37B3-4BD5-B2C5-60BBBFD657A3}" dt="2022-11-22T03:25:43.354" v="152" actId="478"/>
          <ac:spMkLst>
            <pc:docMk/>
            <pc:sldMk cId="3692320438" sldId="2637"/>
            <ac:spMk id="10" creationId="{9D730388-312D-6577-9712-8C8EEBE8A74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07.388" v="165"/>
        <pc:sldMkLst>
          <pc:docMk/>
          <pc:sldMk cId="2036333902" sldId="2638"/>
        </pc:sldMkLst>
        <pc:spChg chg="add del mod">
          <ac:chgData name="Patrick Boily" userId="4ace92db-0572-4382-889e-50f73e2bf144" providerId="ADAL" clId="{5DF6C56B-37B3-4BD5-B2C5-60BBBFD657A3}" dt="2022-11-22T03:26:07.181" v="164" actId="478"/>
          <ac:spMkLst>
            <pc:docMk/>
            <pc:sldMk cId="2036333902" sldId="2638"/>
            <ac:spMk id="4" creationId="{679F113B-8A2A-3EB3-DB7D-7CDA4F56BEBB}"/>
          </ac:spMkLst>
        </pc:spChg>
        <pc:spChg chg="add mod">
          <ac:chgData name="Patrick Boily" userId="4ace92db-0572-4382-889e-50f73e2bf144" providerId="ADAL" clId="{5DF6C56B-37B3-4BD5-B2C5-60BBBFD657A3}" dt="2022-11-22T03:26:07.388" v="165"/>
          <ac:spMkLst>
            <pc:docMk/>
            <pc:sldMk cId="2036333902" sldId="2638"/>
            <ac:spMk id="7" creationId="{96E3E8BD-7345-E1EB-DE27-40457F43D1BA}"/>
          </ac:spMkLst>
        </pc:spChg>
        <pc:spChg chg="del">
          <ac:chgData name="Patrick Boily" userId="4ace92db-0572-4382-889e-50f73e2bf144" providerId="ADAL" clId="{5DF6C56B-37B3-4BD5-B2C5-60BBBFD657A3}" dt="2022-11-22T03:25:55" v="158" actId="478"/>
          <ac:spMkLst>
            <pc:docMk/>
            <pc:sldMk cId="2036333902" sldId="2638"/>
            <ac:spMk id="9" creationId="{C66D2181-CFD1-A984-ACC5-1EBC5517DC0B}"/>
          </ac:spMkLst>
        </pc:spChg>
        <pc:spChg chg="del">
          <ac:chgData name="Patrick Boily" userId="4ace92db-0572-4382-889e-50f73e2bf144" providerId="ADAL" clId="{5DF6C56B-37B3-4BD5-B2C5-60BBBFD657A3}" dt="2022-11-22T03:25:55" v="158" actId="478"/>
          <ac:spMkLst>
            <pc:docMk/>
            <pc:sldMk cId="2036333902" sldId="2638"/>
            <ac:spMk id="10" creationId="{8CA97F1F-D5A6-E054-9591-F8B37CDECBC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09.329" v="195"/>
        <pc:sldMkLst>
          <pc:docMk/>
          <pc:sldMk cId="2703508595" sldId="2639"/>
        </pc:sldMkLst>
        <pc:spChg chg="del">
          <ac:chgData name="Patrick Boily" userId="4ace92db-0572-4382-889e-50f73e2bf144" providerId="ADAL" clId="{5DF6C56B-37B3-4BD5-B2C5-60BBBFD657A3}" dt="2022-11-22T03:27:09.122" v="194" actId="478"/>
          <ac:spMkLst>
            <pc:docMk/>
            <pc:sldMk cId="2703508595" sldId="2639"/>
            <ac:spMk id="2" creationId="{E17669E9-F025-7A92-B8EB-921AC8A078B0}"/>
          </ac:spMkLst>
        </pc:spChg>
        <pc:spChg chg="del">
          <ac:chgData name="Patrick Boily" userId="4ace92db-0572-4382-889e-50f73e2bf144" providerId="ADAL" clId="{5DF6C56B-37B3-4BD5-B2C5-60BBBFD657A3}" dt="2022-11-22T03:27:09.122" v="194" actId="478"/>
          <ac:spMkLst>
            <pc:docMk/>
            <pc:sldMk cId="2703508595" sldId="2639"/>
            <ac:spMk id="3" creationId="{BF0D1945-F87B-AF03-9D27-D2133DE862C3}"/>
          </ac:spMkLst>
        </pc:spChg>
        <pc:spChg chg="add mod">
          <ac:chgData name="Patrick Boily" userId="4ace92db-0572-4382-889e-50f73e2bf144" providerId="ADAL" clId="{5DF6C56B-37B3-4BD5-B2C5-60BBBFD657A3}" dt="2022-11-22T03:27:09.329" v="195"/>
          <ac:spMkLst>
            <pc:docMk/>
            <pc:sldMk cId="2703508595" sldId="2639"/>
            <ac:spMk id="5" creationId="{962D4978-0C4C-F57E-728F-22FF7638A1B9}"/>
          </ac:spMkLst>
        </pc:spChg>
        <pc:spChg chg="del">
          <ac:chgData name="Patrick Boily" userId="4ace92db-0572-4382-889e-50f73e2bf144" providerId="ADAL" clId="{5DF6C56B-37B3-4BD5-B2C5-60BBBFD657A3}" dt="2022-11-22T03:27:05.893" v="193" actId="478"/>
          <ac:spMkLst>
            <pc:docMk/>
            <pc:sldMk cId="2703508595" sldId="2639"/>
            <ac:spMk id="10" creationId="{2E948A96-CB2C-C246-B112-605219879E19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5:25.637" v="145"/>
        <pc:sldMkLst>
          <pc:docMk/>
          <pc:sldMk cId="1387401383" sldId="2640"/>
        </pc:sldMkLst>
        <pc:spChg chg="del">
          <ac:chgData name="Patrick Boily" userId="4ace92db-0572-4382-889e-50f73e2bf144" providerId="ADAL" clId="{5DF6C56B-37B3-4BD5-B2C5-60BBBFD657A3}" dt="2022-11-22T03:25:25.369" v="144" actId="478"/>
          <ac:spMkLst>
            <pc:docMk/>
            <pc:sldMk cId="1387401383" sldId="2640"/>
            <ac:spMk id="4" creationId="{F84E6B01-6A4D-E8A6-6567-EE370E8FFDA0}"/>
          </ac:spMkLst>
        </pc:spChg>
        <pc:spChg chg="del">
          <ac:chgData name="Patrick Boily" userId="4ace92db-0572-4382-889e-50f73e2bf144" providerId="ADAL" clId="{5DF6C56B-37B3-4BD5-B2C5-60BBBFD657A3}" dt="2022-11-22T03:25:25.369" v="144" actId="478"/>
          <ac:spMkLst>
            <pc:docMk/>
            <pc:sldMk cId="1387401383" sldId="2640"/>
            <ac:spMk id="5" creationId="{D336890E-C1F0-F481-D883-BB38D1E4A816}"/>
          </ac:spMkLst>
        </pc:spChg>
        <pc:spChg chg="add mod">
          <ac:chgData name="Patrick Boily" userId="4ace92db-0572-4382-889e-50f73e2bf144" providerId="ADAL" clId="{5DF6C56B-37B3-4BD5-B2C5-60BBBFD657A3}" dt="2022-11-22T03:25:25.637" v="145"/>
          <ac:spMkLst>
            <pc:docMk/>
            <pc:sldMk cId="1387401383" sldId="2640"/>
            <ac:spMk id="6" creationId="{BA637E45-315E-CC37-C0C0-DAC9AA774A62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29.215" v="175"/>
        <pc:sldMkLst>
          <pc:docMk/>
          <pc:sldMk cId="993905570" sldId="2641"/>
        </pc:sldMkLst>
        <pc:spChg chg="add mod">
          <ac:chgData name="Patrick Boily" userId="4ace92db-0572-4382-889e-50f73e2bf144" providerId="ADAL" clId="{5DF6C56B-37B3-4BD5-B2C5-60BBBFD657A3}" dt="2022-11-22T03:26:29.215" v="175"/>
          <ac:spMkLst>
            <pc:docMk/>
            <pc:sldMk cId="993905570" sldId="2641"/>
            <ac:spMk id="4" creationId="{DD090B5A-7880-8E33-6D2E-5B3982517DFF}"/>
          </ac:spMkLst>
        </pc:spChg>
        <pc:spChg chg="del">
          <ac:chgData name="Patrick Boily" userId="4ace92db-0572-4382-889e-50f73e2bf144" providerId="ADAL" clId="{5DF6C56B-37B3-4BD5-B2C5-60BBBFD657A3}" dt="2022-11-22T03:26:28.979" v="174" actId="478"/>
          <ac:spMkLst>
            <pc:docMk/>
            <pc:sldMk cId="993905570" sldId="2641"/>
            <ac:spMk id="6" creationId="{AA246FA5-4767-7056-1A08-5091633B17DB}"/>
          </ac:spMkLst>
        </pc:spChg>
        <pc:spChg chg="del">
          <ac:chgData name="Patrick Boily" userId="4ace92db-0572-4382-889e-50f73e2bf144" providerId="ADAL" clId="{5DF6C56B-37B3-4BD5-B2C5-60BBBFD657A3}" dt="2022-11-22T03:26:28.979" v="174" actId="478"/>
          <ac:spMkLst>
            <pc:docMk/>
            <pc:sldMk cId="993905570" sldId="2641"/>
            <ac:spMk id="7" creationId="{74EB88FA-D319-CC82-6C2C-7D418678904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40.594" v="181"/>
        <pc:sldMkLst>
          <pc:docMk/>
          <pc:sldMk cId="3807191893" sldId="2642"/>
        </pc:sldMkLst>
        <pc:spChg chg="del">
          <ac:chgData name="Patrick Boily" userId="4ace92db-0572-4382-889e-50f73e2bf144" providerId="ADAL" clId="{5DF6C56B-37B3-4BD5-B2C5-60BBBFD657A3}" dt="2022-11-22T03:26:40.340" v="180" actId="478"/>
          <ac:spMkLst>
            <pc:docMk/>
            <pc:sldMk cId="3807191893" sldId="2642"/>
            <ac:spMk id="4" creationId="{56B25D3A-2BEB-83D2-5C5A-AF0CC2C4B140}"/>
          </ac:spMkLst>
        </pc:spChg>
        <pc:spChg chg="del">
          <ac:chgData name="Patrick Boily" userId="4ace92db-0572-4382-889e-50f73e2bf144" providerId="ADAL" clId="{5DF6C56B-37B3-4BD5-B2C5-60BBBFD657A3}" dt="2022-11-22T03:26:40.340" v="180" actId="478"/>
          <ac:spMkLst>
            <pc:docMk/>
            <pc:sldMk cId="3807191893" sldId="2642"/>
            <ac:spMk id="5" creationId="{71F8BBC6-BCD7-0751-AE2B-1D7C13B52F8B}"/>
          </ac:spMkLst>
        </pc:spChg>
        <pc:spChg chg="add mod">
          <ac:chgData name="Patrick Boily" userId="4ace92db-0572-4382-889e-50f73e2bf144" providerId="ADAL" clId="{5DF6C56B-37B3-4BD5-B2C5-60BBBFD657A3}" dt="2022-11-22T03:26:40.594" v="181"/>
          <ac:spMkLst>
            <pc:docMk/>
            <pc:sldMk cId="3807191893" sldId="2642"/>
            <ac:spMk id="6" creationId="{1015200B-3723-B8AC-5D50-5E85BF40E813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44.022" v="183"/>
        <pc:sldMkLst>
          <pc:docMk/>
          <pc:sldMk cId="1860335709" sldId="2643"/>
        </pc:sldMkLst>
        <pc:spChg chg="add mod">
          <ac:chgData name="Patrick Boily" userId="4ace92db-0572-4382-889e-50f73e2bf144" providerId="ADAL" clId="{5DF6C56B-37B3-4BD5-B2C5-60BBBFD657A3}" dt="2022-11-22T03:26:44.022" v="183"/>
          <ac:spMkLst>
            <pc:docMk/>
            <pc:sldMk cId="1860335709" sldId="2643"/>
            <ac:spMk id="4" creationId="{E33E0A8C-9693-CCB7-7D80-4F4FCB7777C1}"/>
          </ac:spMkLst>
        </pc:spChg>
        <pc:spChg chg="del">
          <ac:chgData name="Patrick Boily" userId="4ace92db-0572-4382-889e-50f73e2bf144" providerId="ADAL" clId="{5DF6C56B-37B3-4BD5-B2C5-60BBBFD657A3}" dt="2022-11-22T03:26:43.800" v="182" actId="478"/>
          <ac:spMkLst>
            <pc:docMk/>
            <pc:sldMk cId="1860335709" sldId="2643"/>
            <ac:spMk id="6" creationId="{D92714DA-B390-256D-28FF-76187F62174A}"/>
          </ac:spMkLst>
        </pc:spChg>
        <pc:spChg chg="del">
          <ac:chgData name="Patrick Boily" userId="4ace92db-0572-4382-889e-50f73e2bf144" providerId="ADAL" clId="{5DF6C56B-37B3-4BD5-B2C5-60BBBFD657A3}" dt="2022-11-22T03:26:43.800" v="182" actId="478"/>
          <ac:spMkLst>
            <pc:docMk/>
            <pc:sldMk cId="1860335709" sldId="2643"/>
            <ac:spMk id="7" creationId="{061C3867-E934-7D07-E648-49CD6580410F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57.830" v="217"/>
        <pc:sldMkLst>
          <pc:docMk/>
          <pc:sldMk cId="2364194629" sldId="2645"/>
        </pc:sldMkLst>
        <pc:spChg chg="add mod">
          <ac:chgData name="Patrick Boily" userId="4ace92db-0572-4382-889e-50f73e2bf144" providerId="ADAL" clId="{5DF6C56B-37B3-4BD5-B2C5-60BBBFD657A3}" dt="2022-11-22T03:27:57.830" v="217"/>
          <ac:spMkLst>
            <pc:docMk/>
            <pc:sldMk cId="2364194629" sldId="2645"/>
            <ac:spMk id="4" creationId="{04CCDAF3-F209-501E-67FF-FAE59618E5C0}"/>
          </ac:spMkLst>
        </pc:spChg>
        <pc:spChg chg="del">
          <ac:chgData name="Patrick Boily" userId="4ace92db-0572-4382-889e-50f73e2bf144" providerId="ADAL" clId="{5DF6C56B-37B3-4BD5-B2C5-60BBBFD657A3}" dt="2022-11-22T03:27:57.601" v="216" actId="478"/>
          <ac:spMkLst>
            <pc:docMk/>
            <pc:sldMk cId="2364194629" sldId="2645"/>
            <ac:spMk id="8" creationId="{0D99DDA4-D60A-862E-50B8-24ED8846BEBE}"/>
          </ac:spMkLst>
        </pc:spChg>
        <pc:spChg chg="del">
          <ac:chgData name="Patrick Boily" userId="4ace92db-0572-4382-889e-50f73e2bf144" providerId="ADAL" clId="{5DF6C56B-37B3-4BD5-B2C5-60BBBFD657A3}" dt="2022-11-22T03:27:57.601" v="216" actId="478"/>
          <ac:spMkLst>
            <pc:docMk/>
            <pc:sldMk cId="2364194629" sldId="2645"/>
            <ac:spMk id="9" creationId="{FCC943A5-E1C2-90B7-1319-CCE13DB428D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7:54.239" v="215"/>
        <pc:sldMkLst>
          <pc:docMk/>
          <pc:sldMk cId="1039894337" sldId="2648"/>
        </pc:sldMkLst>
        <pc:spChg chg="add mod">
          <ac:chgData name="Patrick Boily" userId="4ace92db-0572-4382-889e-50f73e2bf144" providerId="ADAL" clId="{5DF6C56B-37B3-4BD5-B2C5-60BBBFD657A3}" dt="2022-11-22T03:27:54.239" v="215"/>
          <ac:spMkLst>
            <pc:docMk/>
            <pc:sldMk cId="1039894337" sldId="2648"/>
            <ac:spMk id="4" creationId="{BE934AFC-A2CB-956E-2101-B0D7F92591D5}"/>
          </ac:spMkLst>
        </pc:spChg>
        <pc:spChg chg="del">
          <ac:chgData name="Patrick Boily" userId="4ace92db-0572-4382-889e-50f73e2bf144" providerId="ADAL" clId="{5DF6C56B-37B3-4BD5-B2C5-60BBBFD657A3}" dt="2022-11-22T03:27:54.002" v="214" actId="478"/>
          <ac:spMkLst>
            <pc:docMk/>
            <pc:sldMk cId="1039894337" sldId="2648"/>
            <ac:spMk id="8" creationId="{0D99DDA4-D60A-862E-50B8-24ED8846BEBE}"/>
          </ac:spMkLst>
        </pc:spChg>
        <pc:spChg chg="del">
          <ac:chgData name="Patrick Boily" userId="4ace92db-0572-4382-889e-50f73e2bf144" providerId="ADAL" clId="{5DF6C56B-37B3-4BD5-B2C5-60BBBFD657A3}" dt="2022-11-22T03:27:54.002" v="214" actId="478"/>
          <ac:spMkLst>
            <pc:docMk/>
            <pc:sldMk cId="1039894337" sldId="2648"/>
            <ac:spMk id="9" creationId="{FCC943A5-E1C2-90B7-1319-CCE13DB428D1}"/>
          </ac:spMkLst>
        </pc:spChg>
      </pc:sldChg>
      <pc:sldChg chg="addSp modSp">
        <pc:chgData name="Patrick Boily" userId="4ace92db-0572-4382-889e-50f73e2bf144" providerId="ADAL" clId="{5DF6C56B-37B3-4BD5-B2C5-60BBBFD657A3}" dt="2022-11-22T03:28:41.490" v="230"/>
        <pc:sldMkLst>
          <pc:docMk/>
          <pc:sldMk cId="3424550012" sldId="2649"/>
        </pc:sldMkLst>
        <pc:spChg chg="add mod">
          <ac:chgData name="Patrick Boily" userId="4ace92db-0572-4382-889e-50f73e2bf144" providerId="ADAL" clId="{5DF6C56B-37B3-4BD5-B2C5-60BBBFD657A3}" dt="2022-11-22T03:28:41.490" v="230"/>
          <ac:spMkLst>
            <pc:docMk/>
            <pc:sldMk cId="3424550012" sldId="2649"/>
            <ac:spMk id="4" creationId="{94683187-713B-53DB-A6D4-231BED1B2781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8:37.217" v="229"/>
        <pc:sldMkLst>
          <pc:docMk/>
          <pc:sldMk cId="4259338097" sldId="2650"/>
        </pc:sldMkLst>
        <pc:spChg chg="add mod">
          <ac:chgData name="Patrick Boily" userId="4ace92db-0572-4382-889e-50f73e2bf144" providerId="ADAL" clId="{5DF6C56B-37B3-4BD5-B2C5-60BBBFD657A3}" dt="2022-11-22T03:28:37.217" v="229"/>
          <ac:spMkLst>
            <pc:docMk/>
            <pc:sldMk cId="4259338097" sldId="2650"/>
            <ac:spMk id="4" creationId="{B6D387A8-0C87-A063-956C-89EB64F36B80}"/>
          </ac:spMkLst>
        </pc:spChg>
        <pc:spChg chg="del">
          <ac:chgData name="Patrick Boily" userId="4ace92db-0572-4382-889e-50f73e2bf144" providerId="ADAL" clId="{5DF6C56B-37B3-4BD5-B2C5-60BBBFD657A3}" dt="2022-11-22T03:28:34.865" v="228" actId="478"/>
          <ac:spMkLst>
            <pc:docMk/>
            <pc:sldMk cId="4259338097" sldId="2650"/>
            <ac:spMk id="6" creationId="{D5BFC863-04AD-1148-6688-498424E261CB}"/>
          </ac:spMkLst>
        </pc:spChg>
        <pc:spChg chg="del">
          <ac:chgData name="Patrick Boily" userId="4ace92db-0572-4382-889e-50f73e2bf144" providerId="ADAL" clId="{5DF6C56B-37B3-4BD5-B2C5-60BBBFD657A3}" dt="2022-11-22T03:28:34.865" v="228" actId="478"/>
          <ac:spMkLst>
            <pc:docMk/>
            <pc:sldMk cId="4259338097" sldId="2650"/>
            <ac:spMk id="7" creationId="{6AC52AFE-7DF8-3CF2-FDD0-887F399A054D}"/>
          </ac:spMkLst>
        </pc:spChg>
      </pc:sldChg>
      <pc:sldChg chg="addSp modSp">
        <pc:chgData name="Patrick Boily" userId="4ace92db-0572-4382-889e-50f73e2bf144" providerId="ADAL" clId="{5DF6C56B-37B3-4BD5-B2C5-60BBBFD657A3}" dt="2022-11-22T03:28:54.218" v="235"/>
        <pc:sldMkLst>
          <pc:docMk/>
          <pc:sldMk cId="2542676412" sldId="2651"/>
        </pc:sldMkLst>
        <pc:spChg chg="add mod">
          <ac:chgData name="Patrick Boily" userId="4ace92db-0572-4382-889e-50f73e2bf144" providerId="ADAL" clId="{5DF6C56B-37B3-4BD5-B2C5-60BBBFD657A3}" dt="2022-11-22T03:28:54.218" v="235"/>
          <ac:spMkLst>
            <pc:docMk/>
            <pc:sldMk cId="2542676412" sldId="2651"/>
            <ac:spMk id="4" creationId="{4ECB8DAF-658F-058E-0E9F-8754FD28B93B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9:04.624" v="239"/>
        <pc:sldMkLst>
          <pc:docMk/>
          <pc:sldMk cId="719293496" sldId="2652"/>
        </pc:sldMkLst>
        <pc:spChg chg="add mod">
          <ac:chgData name="Patrick Boily" userId="4ace92db-0572-4382-889e-50f73e2bf144" providerId="ADAL" clId="{5DF6C56B-37B3-4BD5-B2C5-60BBBFD657A3}" dt="2022-11-22T03:29:04.624" v="239"/>
          <ac:spMkLst>
            <pc:docMk/>
            <pc:sldMk cId="719293496" sldId="2652"/>
            <ac:spMk id="3" creationId="{22CEF630-8A1D-AAF2-7904-F1B9D0F83362}"/>
          </ac:spMkLst>
        </pc:spChg>
        <pc:spChg chg="del">
          <ac:chgData name="Patrick Boily" userId="4ace92db-0572-4382-889e-50f73e2bf144" providerId="ADAL" clId="{5DF6C56B-37B3-4BD5-B2C5-60BBBFD657A3}" dt="2022-11-22T03:29:04.388" v="238" actId="478"/>
          <ac:spMkLst>
            <pc:docMk/>
            <pc:sldMk cId="719293496" sldId="2652"/>
            <ac:spMk id="5" creationId="{EB8EEBD8-99E6-C2AB-C631-6D8F3E0E4340}"/>
          </ac:spMkLst>
        </pc:spChg>
        <pc:spChg chg="del">
          <ac:chgData name="Patrick Boily" userId="4ace92db-0572-4382-889e-50f73e2bf144" providerId="ADAL" clId="{5DF6C56B-37B3-4BD5-B2C5-60BBBFD657A3}" dt="2022-11-22T03:29:04.388" v="238" actId="478"/>
          <ac:spMkLst>
            <pc:docMk/>
            <pc:sldMk cId="719293496" sldId="2652"/>
            <ac:spMk id="6" creationId="{CC516319-7309-20A8-64EC-2BDCBFB0430E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1:28.524" v="19"/>
        <pc:sldMkLst>
          <pc:docMk/>
          <pc:sldMk cId="2220356908" sldId="2653"/>
        </pc:sldMkLst>
        <pc:spChg chg="add mod">
          <ac:chgData name="Patrick Boily" userId="4ace92db-0572-4382-889e-50f73e2bf144" providerId="ADAL" clId="{5DF6C56B-37B3-4BD5-B2C5-60BBBFD657A3}" dt="2022-11-22T02:51:28.524" v="19"/>
          <ac:spMkLst>
            <pc:docMk/>
            <pc:sldMk cId="2220356908" sldId="2653"/>
            <ac:spMk id="7" creationId="{16402E45-2532-0349-0F83-55B86B931F06}"/>
          </ac:spMkLst>
        </pc:spChg>
        <pc:grpChg chg="del">
          <ac:chgData name="Patrick Boily" userId="4ace92db-0572-4382-889e-50f73e2bf144" providerId="ADAL" clId="{5DF6C56B-37B3-4BD5-B2C5-60BBBFD657A3}" dt="2022-11-22T02:51:28.276" v="18" actId="478"/>
          <ac:grpSpMkLst>
            <pc:docMk/>
            <pc:sldMk cId="2220356908" sldId="2653"/>
            <ac:grpSpMk id="9" creationId="{EF637354-E7DD-A5D6-62DE-E672358B06E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1:17.127" v="15"/>
        <pc:sldMkLst>
          <pc:docMk/>
          <pc:sldMk cId="651161112" sldId="2654"/>
        </pc:sldMkLst>
        <pc:spChg chg="add mod">
          <ac:chgData name="Patrick Boily" userId="4ace92db-0572-4382-889e-50f73e2bf144" providerId="ADAL" clId="{5DF6C56B-37B3-4BD5-B2C5-60BBBFD657A3}" dt="2022-11-22T02:51:17.127" v="15"/>
          <ac:spMkLst>
            <pc:docMk/>
            <pc:sldMk cId="651161112" sldId="2654"/>
            <ac:spMk id="4" creationId="{4259D10C-DCFA-44ED-9111-99BFCCACF925}"/>
          </ac:spMkLst>
        </pc:spChg>
        <pc:grpChg chg="del">
          <ac:chgData name="Patrick Boily" userId="4ace92db-0572-4382-889e-50f73e2bf144" providerId="ADAL" clId="{5DF6C56B-37B3-4BD5-B2C5-60BBBFD657A3}" dt="2022-11-22T02:51:16.890" v="14" actId="478"/>
          <ac:grpSpMkLst>
            <pc:docMk/>
            <pc:sldMk cId="651161112" sldId="2654"/>
            <ac:grpSpMk id="6" creationId="{F0B3CD9D-A845-F1D0-0C95-9E3618B6439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54.004" v="101"/>
        <pc:sldMkLst>
          <pc:docMk/>
          <pc:sldMk cId="2188272312" sldId="2656"/>
        </pc:sldMkLst>
        <pc:spChg chg="add mod">
          <ac:chgData name="Patrick Boily" userId="4ace92db-0572-4382-889e-50f73e2bf144" providerId="ADAL" clId="{5DF6C56B-37B3-4BD5-B2C5-60BBBFD657A3}" dt="2022-11-22T02:54:54.004" v="101"/>
          <ac:spMkLst>
            <pc:docMk/>
            <pc:sldMk cId="2188272312" sldId="2656"/>
            <ac:spMk id="4" creationId="{29EE1715-C1E8-0CDB-A2C6-D67DD5B54832}"/>
          </ac:spMkLst>
        </pc:spChg>
        <pc:grpChg chg="del">
          <ac:chgData name="Patrick Boily" userId="4ace92db-0572-4382-889e-50f73e2bf144" providerId="ADAL" clId="{5DF6C56B-37B3-4BD5-B2C5-60BBBFD657A3}" dt="2022-11-22T02:54:53.755" v="100" actId="478"/>
          <ac:grpSpMkLst>
            <pc:docMk/>
            <pc:sldMk cId="2188272312" sldId="2656"/>
            <ac:grpSpMk id="6" creationId="{71AE6883-8B4A-1DC6-A0F3-103787862FCD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20.221" v="60"/>
        <pc:sldMkLst>
          <pc:docMk/>
          <pc:sldMk cId="1176561026" sldId="2657"/>
        </pc:sldMkLst>
        <pc:spChg chg="add mod">
          <ac:chgData name="Patrick Boily" userId="4ace92db-0572-4382-889e-50f73e2bf144" providerId="ADAL" clId="{5DF6C56B-37B3-4BD5-B2C5-60BBBFD657A3}" dt="2022-11-22T02:53:20.221" v="60"/>
          <ac:spMkLst>
            <pc:docMk/>
            <pc:sldMk cId="1176561026" sldId="2657"/>
            <ac:spMk id="17" creationId="{DD8C36B9-4A63-94B5-9D91-B74DA29116A4}"/>
          </ac:spMkLst>
        </pc:spChg>
        <pc:grpChg chg="del">
          <ac:chgData name="Patrick Boily" userId="4ace92db-0572-4382-889e-50f73e2bf144" providerId="ADAL" clId="{5DF6C56B-37B3-4BD5-B2C5-60BBBFD657A3}" dt="2022-11-22T02:53:19.977" v="59" actId="478"/>
          <ac:grpSpMkLst>
            <pc:docMk/>
            <pc:sldMk cId="1176561026" sldId="2657"/>
            <ac:grpSpMk id="8" creationId="{4A87855B-D898-D117-AC34-2436933312DB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52.353" v="72"/>
        <pc:sldMkLst>
          <pc:docMk/>
          <pc:sldMk cId="455506049" sldId="2659"/>
        </pc:sldMkLst>
        <pc:spChg chg="add mod">
          <ac:chgData name="Patrick Boily" userId="4ace92db-0572-4382-889e-50f73e2bf144" providerId="ADAL" clId="{5DF6C56B-37B3-4BD5-B2C5-60BBBFD657A3}" dt="2022-11-22T02:53:52.353" v="72"/>
          <ac:spMkLst>
            <pc:docMk/>
            <pc:sldMk cId="455506049" sldId="2659"/>
            <ac:spMk id="19" creationId="{15D0C2EB-345C-9BC1-375C-DEA7F59B0111}"/>
          </ac:spMkLst>
        </pc:spChg>
        <pc:grpChg chg="del">
          <ac:chgData name="Patrick Boily" userId="4ace92db-0572-4382-889e-50f73e2bf144" providerId="ADAL" clId="{5DF6C56B-37B3-4BD5-B2C5-60BBBFD657A3}" dt="2022-11-22T02:53:52.054" v="71" actId="478"/>
          <ac:grpSpMkLst>
            <pc:docMk/>
            <pc:sldMk cId="455506049" sldId="2659"/>
            <ac:grpSpMk id="12" creationId="{26D5BAD7-9485-38A3-091C-7F5ACFA31E89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56.638" v="74"/>
        <pc:sldMkLst>
          <pc:docMk/>
          <pc:sldMk cId="2355770500" sldId="2660"/>
        </pc:sldMkLst>
        <pc:spChg chg="add mod">
          <ac:chgData name="Patrick Boily" userId="4ace92db-0572-4382-889e-50f73e2bf144" providerId="ADAL" clId="{5DF6C56B-37B3-4BD5-B2C5-60BBBFD657A3}" dt="2022-11-22T02:53:56.638" v="74"/>
          <ac:spMkLst>
            <pc:docMk/>
            <pc:sldMk cId="2355770500" sldId="2660"/>
            <ac:spMk id="4" creationId="{2DDC6488-815F-2C5A-8EB7-0F885EF17C50}"/>
          </ac:spMkLst>
        </pc:spChg>
        <pc:grpChg chg="del">
          <ac:chgData name="Patrick Boily" userId="4ace92db-0572-4382-889e-50f73e2bf144" providerId="ADAL" clId="{5DF6C56B-37B3-4BD5-B2C5-60BBBFD657A3}" dt="2022-11-22T02:53:56.438" v="73" actId="478"/>
          <ac:grpSpMkLst>
            <pc:docMk/>
            <pc:sldMk cId="2355770500" sldId="2660"/>
            <ac:grpSpMk id="12" creationId="{EF83000C-66A1-8326-B551-6E5218EA596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3:08.802" v="56"/>
        <pc:sldMkLst>
          <pc:docMk/>
          <pc:sldMk cId="4059084942" sldId="2662"/>
        </pc:sldMkLst>
        <pc:spChg chg="add mod">
          <ac:chgData name="Patrick Boily" userId="4ace92db-0572-4382-889e-50f73e2bf144" providerId="ADAL" clId="{5DF6C56B-37B3-4BD5-B2C5-60BBBFD657A3}" dt="2022-11-22T02:53:08.802" v="56"/>
          <ac:spMkLst>
            <pc:docMk/>
            <pc:sldMk cId="4059084942" sldId="2662"/>
            <ac:spMk id="4" creationId="{4C9CE089-9394-00A8-0CE0-2F135D8AC475}"/>
          </ac:spMkLst>
        </pc:spChg>
        <pc:grpChg chg="del">
          <ac:chgData name="Patrick Boily" userId="4ace92db-0572-4382-889e-50f73e2bf144" providerId="ADAL" clId="{5DF6C56B-37B3-4BD5-B2C5-60BBBFD657A3}" dt="2022-11-22T02:53:08.603" v="55" actId="478"/>
          <ac:grpSpMkLst>
            <pc:docMk/>
            <pc:sldMk cId="4059084942" sldId="2662"/>
            <ac:grpSpMk id="6" creationId="{42B7FFA0-209F-7BAD-182E-74725F0649C0}"/>
          </ac:grpSpMkLst>
        </pc:grpChg>
      </pc:sldChg>
      <pc:sldChg chg="addSp modSp">
        <pc:chgData name="Patrick Boily" userId="4ace92db-0572-4382-889e-50f73e2bf144" providerId="ADAL" clId="{5DF6C56B-37B3-4BD5-B2C5-60BBBFD657A3}" dt="2022-11-22T02:52:59.710" v="52"/>
        <pc:sldMkLst>
          <pc:docMk/>
          <pc:sldMk cId="2233804811" sldId="2663"/>
        </pc:sldMkLst>
        <pc:spChg chg="add mod">
          <ac:chgData name="Patrick Boily" userId="4ace92db-0572-4382-889e-50f73e2bf144" providerId="ADAL" clId="{5DF6C56B-37B3-4BD5-B2C5-60BBBFD657A3}" dt="2022-11-22T02:52:59.710" v="52"/>
          <ac:spMkLst>
            <pc:docMk/>
            <pc:sldMk cId="2233804811" sldId="2663"/>
            <ac:spMk id="4" creationId="{65DAFE0D-630B-D1A6-C842-312D399E2C18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2:53:16.531" v="58"/>
        <pc:sldMkLst>
          <pc:docMk/>
          <pc:sldMk cId="1353769176" sldId="2664"/>
        </pc:sldMkLst>
        <pc:spChg chg="add mod">
          <ac:chgData name="Patrick Boily" userId="4ace92db-0572-4382-889e-50f73e2bf144" providerId="ADAL" clId="{5DF6C56B-37B3-4BD5-B2C5-60BBBFD657A3}" dt="2022-11-22T02:53:16.531" v="58"/>
          <ac:spMkLst>
            <pc:docMk/>
            <pc:sldMk cId="1353769176" sldId="2664"/>
            <ac:spMk id="4" creationId="{728668F4-5153-0E45-15E8-5E19F39B33B8}"/>
          </ac:spMkLst>
        </pc:spChg>
        <pc:grpChg chg="del">
          <ac:chgData name="Patrick Boily" userId="4ace92db-0572-4382-889e-50f73e2bf144" providerId="ADAL" clId="{5DF6C56B-37B3-4BD5-B2C5-60BBBFD657A3}" dt="2022-11-22T02:53:16.249" v="57" actId="478"/>
          <ac:grpSpMkLst>
            <pc:docMk/>
            <pc:sldMk cId="1353769176" sldId="2664"/>
            <ac:grpSpMk id="6" creationId="{854B7954-1103-A3E6-B40D-3C8C5C32D912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05.828" v="78"/>
        <pc:sldMkLst>
          <pc:docMk/>
          <pc:sldMk cId="4081160422" sldId="2665"/>
        </pc:sldMkLst>
        <pc:spChg chg="add mod">
          <ac:chgData name="Patrick Boily" userId="4ace92db-0572-4382-889e-50f73e2bf144" providerId="ADAL" clId="{5DF6C56B-37B3-4BD5-B2C5-60BBBFD657A3}" dt="2022-11-22T02:54:05.828" v="78"/>
          <ac:spMkLst>
            <pc:docMk/>
            <pc:sldMk cId="4081160422" sldId="2665"/>
            <ac:spMk id="4" creationId="{3E6E3E0F-305C-AE78-8422-6D1BD1645E18}"/>
          </ac:spMkLst>
        </pc:spChg>
        <pc:grpChg chg="del">
          <ac:chgData name="Patrick Boily" userId="4ace92db-0572-4382-889e-50f73e2bf144" providerId="ADAL" clId="{5DF6C56B-37B3-4BD5-B2C5-60BBBFD657A3}" dt="2022-11-22T02:54:05.595" v="77" actId="478"/>
          <ac:grpSpMkLst>
            <pc:docMk/>
            <pc:sldMk cId="4081160422" sldId="2665"/>
            <ac:grpSpMk id="6" creationId="{473548BD-143F-EF95-6BEA-3653A7699FE3}"/>
          </ac:grpSpMkLst>
        </pc:grpChg>
      </pc:sldChg>
      <pc:sldChg chg="addSp delSp modSp mod">
        <pc:chgData name="Patrick Boily" userId="4ace92db-0572-4382-889e-50f73e2bf144" providerId="ADAL" clId="{5DF6C56B-37B3-4BD5-B2C5-60BBBFD657A3}" dt="2022-11-22T02:54:12.910" v="81"/>
        <pc:sldMkLst>
          <pc:docMk/>
          <pc:sldMk cId="2837434714" sldId="2666"/>
        </pc:sldMkLst>
        <pc:spChg chg="add mod">
          <ac:chgData name="Patrick Boily" userId="4ace92db-0572-4382-889e-50f73e2bf144" providerId="ADAL" clId="{5DF6C56B-37B3-4BD5-B2C5-60BBBFD657A3}" dt="2022-11-22T02:54:12.910" v="81"/>
          <ac:spMkLst>
            <pc:docMk/>
            <pc:sldMk cId="2837434714" sldId="2666"/>
            <ac:spMk id="10" creationId="{9E36691D-3580-1388-80A3-CE9B894BCD71}"/>
          </ac:spMkLst>
        </pc:spChg>
        <pc:grpChg chg="del">
          <ac:chgData name="Patrick Boily" userId="4ace92db-0572-4382-889e-50f73e2bf144" providerId="ADAL" clId="{5DF6C56B-37B3-4BD5-B2C5-60BBBFD657A3}" dt="2022-11-22T02:54:12.673" v="80" actId="478"/>
          <ac:grpSpMkLst>
            <pc:docMk/>
            <pc:sldMk cId="2837434714" sldId="2666"/>
            <ac:grpSpMk id="6" creationId="{473548BD-143F-EF95-6BEA-3653A7699FE3}"/>
          </ac:grpSpMkLst>
        </pc:grpChg>
      </pc:sldChg>
      <pc:sldChg chg="addSp modSp">
        <pc:chgData name="Patrick Boily" userId="4ace92db-0572-4382-889e-50f73e2bf144" providerId="ADAL" clId="{5DF6C56B-37B3-4BD5-B2C5-60BBBFD657A3}" dt="2022-11-22T02:54:08.874" v="79"/>
        <pc:sldMkLst>
          <pc:docMk/>
          <pc:sldMk cId="3219145410" sldId="2667"/>
        </pc:sldMkLst>
        <pc:spChg chg="add mod">
          <ac:chgData name="Patrick Boily" userId="4ace92db-0572-4382-889e-50f73e2bf144" providerId="ADAL" clId="{5DF6C56B-37B3-4BD5-B2C5-60BBBFD657A3}" dt="2022-11-22T02:54:08.874" v="79"/>
          <ac:spMkLst>
            <pc:docMk/>
            <pc:sldMk cId="3219145410" sldId="2667"/>
            <ac:spMk id="4" creationId="{CFD31533-3EA0-3D56-DFDB-D863A26838F6}"/>
          </ac:spMkLst>
        </pc:spChg>
      </pc:sldChg>
      <pc:sldChg chg="addSp delSp modSp mod">
        <pc:chgData name="Patrick Boily" userId="4ace92db-0572-4382-889e-50f73e2bf144" providerId="ADAL" clId="{5DF6C56B-37B3-4BD5-B2C5-60BBBFD657A3}" dt="2022-11-22T03:26:33.478" v="177"/>
        <pc:sldMkLst>
          <pc:docMk/>
          <pc:sldMk cId="2101176092" sldId="2669"/>
        </pc:sldMkLst>
        <pc:spChg chg="add mod">
          <ac:chgData name="Patrick Boily" userId="4ace92db-0572-4382-889e-50f73e2bf144" providerId="ADAL" clId="{5DF6C56B-37B3-4BD5-B2C5-60BBBFD657A3}" dt="2022-11-22T03:26:33.478" v="177"/>
          <ac:spMkLst>
            <pc:docMk/>
            <pc:sldMk cId="2101176092" sldId="2669"/>
            <ac:spMk id="4" creationId="{C55FE78C-8BA7-D357-9781-4D48B2E833F4}"/>
          </ac:spMkLst>
        </pc:spChg>
        <pc:spChg chg="del">
          <ac:chgData name="Patrick Boily" userId="4ace92db-0572-4382-889e-50f73e2bf144" providerId="ADAL" clId="{5DF6C56B-37B3-4BD5-B2C5-60BBBFD657A3}" dt="2022-11-22T03:26:33.223" v="176" actId="478"/>
          <ac:spMkLst>
            <pc:docMk/>
            <pc:sldMk cId="2101176092" sldId="2669"/>
            <ac:spMk id="6" creationId="{AA246FA5-4767-7056-1A08-5091633B17DB}"/>
          </ac:spMkLst>
        </pc:spChg>
        <pc:spChg chg="del">
          <ac:chgData name="Patrick Boily" userId="4ace92db-0572-4382-889e-50f73e2bf144" providerId="ADAL" clId="{5DF6C56B-37B3-4BD5-B2C5-60BBBFD657A3}" dt="2022-11-22T03:26:33.223" v="176" actId="478"/>
          <ac:spMkLst>
            <pc:docMk/>
            <pc:sldMk cId="2101176092" sldId="2669"/>
            <ac:spMk id="7" creationId="{74EB88FA-D319-CC82-6C2C-7D418678904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03B643-9782-491E-A125-ADA666C8874A}" type="doc">
      <dgm:prSet loTypeId="urn:microsoft.com/office/officeart/2005/8/layout/radial1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CA"/>
        </a:p>
      </dgm:t>
    </dgm:pt>
    <dgm:pt modelId="{1573D20B-96AB-4A61-B067-523D3C9DB62B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Gouvernance</a:t>
          </a:r>
          <a:r>
            <a:rPr lang="en-CA" sz="900" dirty="0">
              <a:latin typeface="Dagny OT" panose="020B0504020201020104" pitchFamily="34" charset="0"/>
            </a:rPr>
            <a:t> des </a:t>
          </a:r>
          <a:r>
            <a:rPr lang="en-CA" sz="900" dirty="0" err="1">
              <a:latin typeface="Dagny OT" panose="020B0504020201020104" pitchFamily="34" charset="0"/>
            </a:rPr>
            <a:t>données</a:t>
          </a:r>
          <a:endParaRPr lang="en-CA" sz="900" dirty="0">
            <a:latin typeface="Dagny OT" panose="020B0504020201020104" pitchFamily="34" charset="0"/>
          </a:endParaRPr>
        </a:p>
      </dgm:t>
    </dgm:pt>
    <dgm:pt modelId="{020A04F1-44EF-4552-B12A-FDB43ADEF3E8}" type="parTrans" cxnId="{93711587-8DFB-45D5-9BAA-39753DBBACD2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9A234309-354D-4AC8-851A-CDCC91DB01A0}" type="sibTrans" cxnId="{93711587-8DFB-45D5-9BAA-39753DBBACD2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D88351A1-C788-4490-9287-7E746AC9966E}">
      <dgm:prSet phldrT="[Text]" custT="1"/>
      <dgm:spPr/>
      <dgm:t>
        <a:bodyPr/>
        <a:lstStyle/>
        <a:p>
          <a:r>
            <a:rPr lang="en-CA" sz="900" dirty="0">
              <a:latin typeface="Dagny OT" panose="020B0504020201020104" pitchFamily="34" charset="0"/>
            </a:rPr>
            <a:t>Architecture</a:t>
          </a:r>
        </a:p>
      </dgm:t>
    </dgm:pt>
    <dgm:pt modelId="{20D690A5-0823-4201-B37F-7AB8E2B664D6}" type="parTrans" cxnId="{E69BAED5-4A5F-49A1-969F-E47BB9438631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C53AAF7A-0524-40AF-B8F7-F6AB3AB0B191}" type="sibTrans" cxnId="{E69BAED5-4A5F-49A1-969F-E47BB9438631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F3DB7BEA-4465-4CC6-B84E-D8BBC1BB5612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Modélisation</a:t>
          </a:r>
          <a:r>
            <a:rPr lang="en-CA" sz="900" dirty="0">
              <a:latin typeface="Dagny OT" panose="020B0504020201020104" pitchFamily="34" charset="0"/>
            </a:rPr>
            <a:t> &amp; Design</a:t>
          </a:r>
        </a:p>
      </dgm:t>
    </dgm:pt>
    <dgm:pt modelId="{A2005EAC-BFE8-4012-B9E2-3E9F56608C73}" type="parTrans" cxnId="{286B0A6D-3447-422C-B17E-7D648E644E44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C219E07A-5694-43F5-B4C7-D1E7C1B59F5B}" type="sibTrans" cxnId="{286B0A6D-3447-422C-B17E-7D648E644E44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6CDF7C01-49B1-4033-9FA0-4836CAD3931C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Sécurité</a:t>
          </a:r>
          <a:endParaRPr lang="en-CA" sz="900" dirty="0">
            <a:latin typeface="Dagny OT" panose="020B0504020201020104" pitchFamily="34" charset="0"/>
          </a:endParaRPr>
        </a:p>
      </dgm:t>
    </dgm:pt>
    <dgm:pt modelId="{9F8F17F4-AD7E-4006-8AAE-7B4D03F715B8}" type="parTrans" cxnId="{F96BD110-A84B-4C3D-9B53-016737E122E7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20F9E690-A344-45A0-ABD7-83841AEB64F6}" type="sibTrans" cxnId="{F96BD110-A84B-4C3D-9B53-016737E122E7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A53F0D38-031F-488A-B966-8EA812D9537A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Intégration</a:t>
          </a:r>
          <a:r>
            <a:rPr lang="en-CA" sz="900" dirty="0">
              <a:latin typeface="Dagny OT" panose="020B0504020201020104" pitchFamily="34" charset="0"/>
            </a:rPr>
            <a:t> &amp; Inter-</a:t>
          </a:r>
          <a:r>
            <a:rPr lang="en-CA" sz="900" dirty="0" err="1">
              <a:latin typeface="Dagny OT" panose="020B0504020201020104" pitchFamily="34" charset="0"/>
            </a:rPr>
            <a:t>opérabilité</a:t>
          </a:r>
          <a:endParaRPr lang="en-CA" sz="900" dirty="0">
            <a:latin typeface="Dagny OT" panose="020B0504020201020104" pitchFamily="34" charset="0"/>
          </a:endParaRPr>
        </a:p>
      </dgm:t>
    </dgm:pt>
    <dgm:pt modelId="{A8100B55-A048-40EC-A0FA-FCFB5AC90D52}" type="parTrans" cxnId="{21A898F8-54EE-4DFB-8B37-06D2ED8FF8A6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30E7DC6C-1BC8-4C47-9ACE-DC451941DF6D}" type="sibTrans" cxnId="{21A898F8-54EE-4DFB-8B37-06D2ED8FF8A6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D5A75F76-6BA4-407E-9E37-E03B59C6BDDB}">
      <dgm:prSet phldrT="[Text]" custT="1"/>
      <dgm:spPr/>
      <dgm:t>
        <a:bodyPr/>
        <a:lstStyle/>
        <a:p>
          <a:r>
            <a:rPr lang="en-CA" sz="900" dirty="0">
              <a:latin typeface="Dagny OT" panose="020B0504020201020104" pitchFamily="34" charset="0"/>
            </a:rPr>
            <a:t>Gestions des documents</a:t>
          </a:r>
        </a:p>
      </dgm:t>
    </dgm:pt>
    <dgm:pt modelId="{D35D8F5D-A16E-4B1A-BCBE-2019786F1346}" type="parTrans" cxnId="{F8D4E9C3-ED01-4385-B5B9-6406F288C8B8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E768F8F7-5EFD-47D1-BE31-F1A51F981996}" type="sibTrans" cxnId="{F8D4E9C3-ED01-4385-B5B9-6406F288C8B8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F8778CF0-3719-4214-9125-A4FB4B4C1BDE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Données</a:t>
          </a:r>
          <a:r>
            <a:rPr lang="en-CA" sz="900" dirty="0">
              <a:latin typeface="Dagny OT" panose="020B0504020201020104" pitchFamily="34" charset="0"/>
            </a:rPr>
            <a:t> de </a:t>
          </a:r>
          <a:r>
            <a:rPr lang="en-CA" sz="900" dirty="0" err="1">
              <a:latin typeface="Dagny OT" panose="020B0504020201020104" pitchFamily="34" charset="0"/>
            </a:rPr>
            <a:t>référence</a:t>
          </a:r>
          <a:endParaRPr lang="en-CA" sz="900" dirty="0">
            <a:latin typeface="Dagny OT" panose="020B0504020201020104" pitchFamily="34" charset="0"/>
          </a:endParaRPr>
        </a:p>
      </dgm:t>
    </dgm:pt>
    <dgm:pt modelId="{7F330247-EF31-4434-828B-3CB630F14CB1}" type="parTrans" cxnId="{A842FCDC-00DE-4101-9860-6F151CB26316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1EAF9A1F-B020-434B-86D8-49372A3BCE00}" type="sibTrans" cxnId="{A842FCDC-00DE-4101-9860-6F151CB26316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6546B060-D9DF-4B4D-9950-40E7552CF892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Entreposage</a:t>
          </a:r>
          <a:r>
            <a:rPr lang="en-CA" sz="900" dirty="0">
              <a:latin typeface="Dagny OT" panose="020B0504020201020104" pitchFamily="34" charset="0"/>
            </a:rPr>
            <a:t> et BI</a:t>
          </a:r>
        </a:p>
      </dgm:t>
    </dgm:pt>
    <dgm:pt modelId="{5646112B-10F5-43A9-8FE1-93E5C97971D0}" type="parTrans" cxnId="{BE7639E7-9910-4954-BB63-FCD80D6F7BA6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DAB4E04B-7450-4699-9D3D-45B80AC3F1D0}" type="sibTrans" cxnId="{BE7639E7-9910-4954-BB63-FCD80D6F7BA6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9A1FF2E9-7E5B-4F3F-AD89-138DE23D6578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Méta-données</a:t>
          </a:r>
          <a:endParaRPr lang="en-CA" sz="900" dirty="0">
            <a:latin typeface="Dagny OT" panose="020B0504020201020104" pitchFamily="34" charset="0"/>
          </a:endParaRPr>
        </a:p>
      </dgm:t>
    </dgm:pt>
    <dgm:pt modelId="{65C44036-1E74-4CED-AF97-CC988725961F}" type="parTrans" cxnId="{902A188C-5DF7-4CD1-A8FB-B45BC7F3DAEE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0177FDF8-7DAA-472A-9F3E-64E0C2C8CDE1}" type="sibTrans" cxnId="{902A188C-5DF7-4CD1-A8FB-B45BC7F3DAEE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281518D9-EB03-4D74-ADA6-C76979CD868D}">
      <dgm:prSet phldrT="[Text]" custT="1"/>
      <dgm:spPr/>
      <dgm:t>
        <a:bodyPr/>
        <a:lstStyle/>
        <a:p>
          <a:r>
            <a:rPr lang="en-CA" sz="900" dirty="0" err="1">
              <a:latin typeface="Dagny OT" panose="020B0504020201020104" pitchFamily="34" charset="0"/>
            </a:rPr>
            <a:t>Qualité</a:t>
          </a:r>
          <a:endParaRPr lang="en-CA" sz="900" dirty="0">
            <a:latin typeface="Dagny OT" panose="020B0504020201020104" pitchFamily="34" charset="0"/>
          </a:endParaRPr>
        </a:p>
      </dgm:t>
    </dgm:pt>
    <dgm:pt modelId="{E1A3A1A4-A6D5-447D-9C61-C8B2CD6A0613}" type="parTrans" cxnId="{F8E158F4-FA5B-48D3-9461-43612911500B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6147F92F-2A33-4744-BB5B-EAF490E72033}" type="sibTrans" cxnId="{F8E158F4-FA5B-48D3-9461-43612911500B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AA53F761-7CD0-4A65-93A0-2D2607558338}">
      <dgm:prSet phldrT="[Text]" custT="1"/>
      <dgm:spPr/>
      <dgm:t>
        <a:bodyPr/>
        <a:lstStyle/>
        <a:p>
          <a:r>
            <a:rPr lang="en-CA" sz="900" dirty="0">
              <a:latin typeface="Dagny OT" panose="020B0504020201020104" pitchFamily="34" charset="0"/>
            </a:rPr>
            <a:t>Stockage &amp; </a:t>
          </a:r>
          <a:r>
            <a:rPr lang="en-CA" sz="900" dirty="0" err="1">
              <a:latin typeface="Dagny OT" panose="020B0504020201020104" pitchFamily="34" charset="0"/>
            </a:rPr>
            <a:t>Opérations</a:t>
          </a:r>
          <a:endParaRPr lang="en-CA" sz="900" dirty="0">
            <a:latin typeface="Dagny OT" panose="020B0504020201020104" pitchFamily="34" charset="0"/>
          </a:endParaRPr>
        </a:p>
      </dgm:t>
    </dgm:pt>
    <dgm:pt modelId="{8A618883-161F-4293-ACF2-8D2716A7B348}" type="sibTrans" cxnId="{532041C6-EB20-4EAE-8507-94961A2433B6}">
      <dgm:prSet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876EA1A1-AA62-4867-A5E9-04185573D453}" type="parTrans" cxnId="{532041C6-EB20-4EAE-8507-94961A2433B6}">
      <dgm:prSet custT="1"/>
      <dgm:spPr/>
      <dgm:t>
        <a:bodyPr/>
        <a:lstStyle/>
        <a:p>
          <a:endParaRPr lang="en-CA" sz="900">
            <a:latin typeface="Dagny OT" panose="020B0504020201020104" pitchFamily="34" charset="0"/>
          </a:endParaRPr>
        </a:p>
      </dgm:t>
    </dgm:pt>
    <dgm:pt modelId="{0BA66B70-0B80-437C-AFF2-E604D1F9CDCB}" type="pres">
      <dgm:prSet presAssocID="{7903B643-9782-491E-A125-ADA666C8874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C162AA-ABF9-4B92-B089-33A417F2B3B2}" type="pres">
      <dgm:prSet presAssocID="{1573D20B-96AB-4A61-B067-523D3C9DB62B}" presName="centerShape" presStyleLbl="node0" presStyleIdx="0" presStyleCnt="1"/>
      <dgm:spPr/>
    </dgm:pt>
    <dgm:pt modelId="{062A064B-3920-42C8-908A-4FD2F3AFFEE7}" type="pres">
      <dgm:prSet presAssocID="{20D690A5-0823-4201-B37F-7AB8E2B664D6}" presName="Name9" presStyleLbl="parChTrans1D2" presStyleIdx="0" presStyleCnt="10"/>
      <dgm:spPr/>
    </dgm:pt>
    <dgm:pt modelId="{8F405AC9-AE04-44DF-B675-C8B4F33F7447}" type="pres">
      <dgm:prSet presAssocID="{20D690A5-0823-4201-B37F-7AB8E2B664D6}" presName="connTx" presStyleLbl="parChTrans1D2" presStyleIdx="0" presStyleCnt="10"/>
      <dgm:spPr/>
    </dgm:pt>
    <dgm:pt modelId="{50D4B5E2-0610-4B80-BD64-7992D881639E}" type="pres">
      <dgm:prSet presAssocID="{D88351A1-C788-4490-9287-7E746AC9966E}" presName="node" presStyleLbl="node1" presStyleIdx="0" presStyleCnt="10">
        <dgm:presLayoutVars>
          <dgm:bulletEnabled val="1"/>
        </dgm:presLayoutVars>
      </dgm:prSet>
      <dgm:spPr/>
    </dgm:pt>
    <dgm:pt modelId="{1E8F3605-B8F0-48A4-B1A1-EC47AC3F4911}" type="pres">
      <dgm:prSet presAssocID="{A2005EAC-BFE8-4012-B9E2-3E9F56608C73}" presName="Name9" presStyleLbl="parChTrans1D2" presStyleIdx="1" presStyleCnt="10"/>
      <dgm:spPr/>
    </dgm:pt>
    <dgm:pt modelId="{B785BC51-7976-4A27-876C-260A983E1958}" type="pres">
      <dgm:prSet presAssocID="{A2005EAC-BFE8-4012-B9E2-3E9F56608C73}" presName="connTx" presStyleLbl="parChTrans1D2" presStyleIdx="1" presStyleCnt="10"/>
      <dgm:spPr/>
    </dgm:pt>
    <dgm:pt modelId="{AFF81FF8-37B9-4EBD-8803-72176A6CF7DE}" type="pres">
      <dgm:prSet presAssocID="{F3DB7BEA-4465-4CC6-B84E-D8BBC1BB5612}" presName="node" presStyleLbl="node1" presStyleIdx="1" presStyleCnt="10">
        <dgm:presLayoutVars>
          <dgm:bulletEnabled val="1"/>
        </dgm:presLayoutVars>
      </dgm:prSet>
      <dgm:spPr/>
    </dgm:pt>
    <dgm:pt modelId="{2FD1B26B-ACAB-4A53-95A7-EC53CDDB8CF6}" type="pres">
      <dgm:prSet presAssocID="{876EA1A1-AA62-4867-A5E9-04185573D453}" presName="Name9" presStyleLbl="parChTrans1D2" presStyleIdx="2" presStyleCnt="10"/>
      <dgm:spPr/>
    </dgm:pt>
    <dgm:pt modelId="{62713D94-8EF1-46F1-AF66-277DEA1ED8A8}" type="pres">
      <dgm:prSet presAssocID="{876EA1A1-AA62-4867-A5E9-04185573D453}" presName="connTx" presStyleLbl="parChTrans1D2" presStyleIdx="2" presStyleCnt="10"/>
      <dgm:spPr/>
    </dgm:pt>
    <dgm:pt modelId="{647A86D8-7575-4C8C-B8BF-16EA71C6ADF4}" type="pres">
      <dgm:prSet presAssocID="{AA53F761-7CD0-4A65-93A0-2D2607558338}" presName="node" presStyleLbl="node1" presStyleIdx="2" presStyleCnt="10">
        <dgm:presLayoutVars>
          <dgm:bulletEnabled val="1"/>
        </dgm:presLayoutVars>
      </dgm:prSet>
      <dgm:spPr/>
    </dgm:pt>
    <dgm:pt modelId="{7AE38A5A-0D2C-4E27-91FA-A0DD1132E5C9}" type="pres">
      <dgm:prSet presAssocID="{9F8F17F4-AD7E-4006-8AAE-7B4D03F715B8}" presName="Name9" presStyleLbl="parChTrans1D2" presStyleIdx="3" presStyleCnt="10"/>
      <dgm:spPr/>
    </dgm:pt>
    <dgm:pt modelId="{14DCF54E-2443-49AB-A2E1-7E32082A9AE7}" type="pres">
      <dgm:prSet presAssocID="{9F8F17F4-AD7E-4006-8AAE-7B4D03F715B8}" presName="connTx" presStyleLbl="parChTrans1D2" presStyleIdx="3" presStyleCnt="10"/>
      <dgm:spPr/>
    </dgm:pt>
    <dgm:pt modelId="{48F50BFA-B52C-4EE2-8E96-70BBCE9B5B17}" type="pres">
      <dgm:prSet presAssocID="{6CDF7C01-49B1-4033-9FA0-4836CAD3931C}" presName="node" presStyleLbl="node1" presStyleIdx="3" presStyleCnt="10">
        <dgm:presLayoutVars>
          <dgm:bulletEnabled val="1"/>
        </dgm:presLayoutVars>
      </dgm:prSet>
      <dgm:spPr/>
    </dgm:pt>
    <dgm:pt modelId="{1EE5121B-5AC0-4775-BA00-CE1CA4F36A19}" type="pres">
      <dgm:prSet presAssocID="{A8100B55-A048-40EC-A0FA-FCFB5AC90D52}" presName="Name9" presStyleLbl="parChTrans1D2" presStyleIdx="4" presStyleCnt="10"/>
      <dgm:spPr/>
    </dgm:pt>
    <dgm:pt modelId="{4FD439CD-5C33-4D93-A240-79FA7C8CB503}" type="pres">
      <dgm:prSet presAssocID="{A8100B55-A048-40EC-A0FA-FCFB5AC90D52}" presName="connTx" presStyleLbl="parChTrans1D2" presStyleIdx="4" presStyleCnt="10"/>
      <dgm:spPr/>
    </dgm:pt>
    <dgm:pt modelId="{FB4B96A1-7354-4F75-BDE3-861BE47E606E}" type="pres">
      <dgm:prSet presAssocID="{A53F0D38-031F-488A-B966-8EA812D9537A}" presName="node" presStyleLbl="node1" presStyleIdx="4" presStyleCnt="10">
        <dgm:presLayoutVars>
          <dgm:bulletEnabled val="1"/>
        </dgm:presLayoutVars>
      </dgm:prSet>
      <dgm:spPr/>
    </dgm:pt>
    <dgm:pt modelId="{21A8D3D4-1528-4CDE-B5D9-4B983C565692}" type="pres">
      <dgm:prSet presAssocID="{D35D8F5D-A16E-4B1A-BCBE-2019786F1346}" presName="Name9" presStyleLbl="parChTrans1D2" presStyleIdx="5" presStyleCnt="10"/>
      <dgm:spPr/>
    </dgm:pt>
    <dgm:pt modelId="{333E8D4A-E451-48CB-A5B7-7CA972BD54FE}" type="pres">
      <dgm:prSet presAssocID="{D35D8F5D-A16E-4B1A-BCBE-2019786F1346}" presName="connTx" presStyleLbl="parChTrans1D2" presStyleIdx="5" presStyleCnt="10"/>
      <dgm:spPr/>
    </dgm:pt>
    <dgm:pt modelId="{674DF1F3-BF0C-43D6-8FB5-5D647D52F0DA}" type="pres">
      <dgm:prSet presAssocID="{D5A75F76-6BA4-407E-9E37-E03B59C6BDDB}" presName="node" presStyleLbl="node1" presStyleIdx="5" presStyleCnt="10">
        <dgm:presLayoutVars>
          <dgm:bulletEnabled val="1"/>
        </dgm:presLayoutVars>
      </dgm:prSet>
      <dgm:spPr/>
    </dgm:pt>
    <dgm:pt modelId="{C89F092F-5A51-41BB-A10E-7B341B948B0E}" type="pres">
      <dgm:prSet presAssocID="{7F330247-EF31-4434-828B-3CB630F14CB1}" presName="Name9" presStyleLbl="parChTrans1D2" presStyleIdx="6" presStyleCnt="10"/>
      <dgm:spPr/>
    </dgm:pt>
    <dgm:pt modelId="{93579363-D6AC-4D6E-8E40-5C0D55F6E5AD}" type="pres">
      <dgm:prSet presAssocID="{7F330247-EF31-4434-828B-3CB630F14CB1}" presName="connTx" presStyleLbl="parChTrans1D2" presStyleIdx="6" presStyleCnt="10"/>
      <dgm:spPr/>
    </dgm:pt>
    <dgm:pt modelId="{F7EEF95B-25D2-4610-91B3-063E9606964B}" type="pres">
      <dgm:prSet presAssocID="{F8778CF0-3719-4214-9125-A4FB4B4C1BDE}" presName="node" presStyleLbl="node1" presStyleIdx="6" presStyleCnt="10">
        <dgm:presLayoutVars>
          <dgm:bulletEnabled val="1"/>
        </dgm:presLayoutVars>
      </dgm:prSet>
      <dgm:spPr/>
    </dgm:pt>
    <dgm:pt modelId="{76FF3A89-9035-4BD1-9521-E162724FD6AD}" type="pres">
      <dgm:prSet presAssocID="{5646112B-10F5-43A9-8FE1-93E5C97971D0}" presName="Name9" presStyleLbl="parChTrans1D2" presStyleIdx="7" presStyleCnt="10"/>
      <dgm:spPr/>
    </dgm:pt>
    <dgm:pt modelId="{D732E3AC-B55D-4F7F-B8DE-8BB1CAC1B1EC}" type="pres">
      <dgm:prSet presAssocID="{5646112B-10F5-43A9-8FE1-93E5C97971D0}" presName="connTx" presStyleLbl="parChTrans1D2" presStyleIdx="7" presStyleCnt="10"/>
      <dgm:spPr/>
    </dgm:pt>
    <dgm:pt modelId="{79AB5127-BDF1-4485-8983-ABFE2F292DE4}" type="pres">
      <dgm:prSet presAssocID="{6546B060-D9DF-4B4D-9950-40E7552CF892}" presName="node" presStyleLbl="node1" presStyleIdx="7" presStyleCnt="10">
        <dgm:presLayoutVars>
          <dgm:bulletEnabled val="1"/>
        </dgm:presLayoutVars>
      </dgm:prSet>
      <dgm:spPr/>
    </dgm:pt>
    <dgm:pt modelId="{541E514C-245C-45B6-A7D4-8D3DC9A17B03}" type="pres">
      <dgm:prSet presAssocID="{65C44036-1E74-4CED-AF97-CC988725961F}" presName="Name9" presStyleLbl="parChTrans1D2" presStyleIdx="8" presStyleCnt="10"/>
      <dgm:spPr/>
    </dgm:pt>
    <dgm:pt modelId="{BF92258B-6707-4FD8-8250-60DAB566EF93}" type="pres">
      <dgm:prSet presAssocID="{65C44036-1E74-4CED-AF97-CC988725961F}" presName="connTx" presStyleLbl="parChTrans1D2" presStyleIdx="8" presStyleCnt="10"/>
      <dgm:spPr/>
    </dgm:pt>
    <dgm:pt modelId="{D7D21AAA-DE9F-4A1F-9672-810DECFB9C79}" type="pres">
      <dgm:prSet presAssocID="{9A1FF2E9-7E5B-4F3F-AD89-138DE23D6578}" presName="node" presStyleLbl="node1" presStyleIdx="8" presStyleCnt="10">
        <dgm:presLayoutVars>
          <dgm:bulletEnabled val="1"/>
        </dgm:presLayoutVars>
      </dgm:prSet>
      <dgm:spPr/>
    </dgm:pt>
    <dgm:pt modelId="{42B69DEC-5E84-4EBD-9CDF-6F9813C77E05}" type="pres">
      <dgm:prSet presAssocID="{E1A3A1A4-A6D5-447D-9C61-C8B2CD6A0613}" presName="Name9" presStyleLbl="parChTrans1D2" presStyleIdx="9" presStyleCnt="10"/>
      <dgm:spPr/>
    </dgm:pt>
    <dgm:pt modelId="{B8EC58C8-A3C7-48DF-852F-66F39F3B0BFD}" type="pres">
      <dgm:prSet presAssocID="{E1A3A1A4-A6D5-447D-9C61-C8B2CD6A0613}" presName="connTx" presStyleLbl="parChTrans1D2" presStyleIdx="9" presStyleCnt="10"/>
      <dgm:spPr/>
    </dgm:pt>
    <dgm:pt modelId="{5FE87780-03CA-424F-9959-0DBB0238410B}" type="pres">
      <dgm:prSet presAssocID="{281518D9-EB03-4D74-ADA6-C76979CD868D}" presName="node" presStyleLbl="node1" presStyleIdx="9" presStyleCnt="10">
        <dgm:presLayoutVars>
          <dgm:bulletEnabled val="1"/>
        </dgm:presLayoutVars>
      </dgm:prSet>
      <dgm:spPr/>
    </dgm:pt>
  </dgm:ptLst>
  <dgm:cxnLst>
    <dgm:cxn modelId="{F96BD110-A84B-4C3D-9B53-016737E122E7}" srcId="{1573D20B-96AB-4A61-B067-523D3C9DB62B}" destId="{6CDF7C01-49B1-4033-9FA0-4836CAD3931C}" srcOrd="3" destOrd="0" parTransId="{9F8F17F4-AD7E-4006-8AAE-7B4D03F715B8}" sibTransId="{20F9E690-A344-45A0-ABD7-83841AEB64F6}"/>
    <dgm:cxn modelId="{75689515-91E9-493C-8869-2F0C0818DAD2}" type="presOf" srcId="{A8100B55-A048-40EC-A0FA-FCFB5AC90D52}" destId="{4FD439CD-5C33-4D93-A240-79FA7C8CB503}" srcOrd="1" destOrd="0" presId="urn:microsoft.com/office/officeart/2005/8/layout/radial1"/>
    <dgm:cxn modelId="{4909861B-7F18-489D-8E41-214192539A2D}" type="presOf" srcId="{65C44036-1E74-4CED-AF97-CC988725961F}" destId="{BF92258B-6707-4FD8-8250-60DAB566EF93}" srcOrd="1" destOrd="0" presId="urn:microsoft.com/office/officeart/2005/8/layout/radial1"/>
    <dgm:cxn modelId="{1C66DD1E-2970-4334-8B21-845AA1227776}" type="presOf" srcId="{A2005EAC-BFE8-4012-B9E2-3E9F56608C73}" destId="{1E8F3605-B8F0-48A4-B1A1-EC47AC3F4911}" srcOrd="0" destOrd="0" presId="urn:microsoft.com/office/officeart/2005/8/layout/radial1"/>
    <dgm:cxn modelId="{3EC4F922-4A1C-4FD8-B8BA-DD296106505A}" type="presOf" srcId="{876EA1A1-AA62-4867-A5E9-04185573D453}" destId="{62713D94-8EF1-46F1-AF66-277DEA1ED8A8}" srcOrd="1" destOrd="0" presId="urn:microsoft.com/office/officeart/2005/8/layout/radial1"/>
    <dgm:cxn modelId="{FD47BE26-8186-4340-9DF3-BF504AB642A1}" type="presOf" srcId="{20D690A5-0823-4201-B37F-7AB8E2B664D6}" destId="{062A064B-3920-42C8-908A-4FD2F3AFFEE7}" srcOrd="0" destOrd="0" presId="urn:microsoft.com/office/officeart/2005/8/layout/radial1"/>
    <dgm:cxn modelId="{31C04B2C-E04F-4199-AB63-8A2023B4C35E}" type="presOf" srcId="{7F330247-EF31-4434-828B-3CB630F14CB1}" destId="{93579363-D6AC-4D6E-8E40-5C0D55F6E5AD}" srcOrd="1" destOrd="0" presId="urn:microsoft.com/office/officeart/2005/8/layout/radial1"/>
    <dgm:cxn modelId="{D8A1ED2C-EA2A-4CB2-9062-952A843F1CAB}" type="presOf" srcId="{5646112B-10F5-43A9-8FE1-93E5C97971D0}" destId="{76FF3A89-9035-4BD1-9521-E162724FD6AD}" srcOrd="0" destOrd="0" presId="urn:microsoft.com/office/officeart/2005/8/layout/radial1"/>
    <dgm:cxn modelId="{15BD6B2F-767F-48DC-B649-365882A386D4}" type="presOf" srcId="{7903B643-9782-491E-A125-ADA666C8874A}" destId="{0BA66B70-0B80-437C-AFF2-E604D1F9CDCB}" srcOrd="0" destOrd="0" presId="urn:microsoft.com/office/officeart/2005/8/layout/radial1"/>
    <dgm:cxn modelId="{DC18C832-EC19-4F34-A404-710D42B65673}" type="presOf" srcId="{D35D8F5D-A16E-4B1A-BCBE-2019786F1346}" destId="{333E8D4A-E451-48CB-A5B7-7CA972BD54FE}" srcOrd="1" destOrd="0" presId="urn:microsoft.com/office/officeart/2005/8/layout/radial1"/>
    <dgm:cxn modelId="{53C4D333-DC48-4774-8033-C9CF2115E630}" type="presOf" srcId="{AA53F761-7CD0-4A65-93A0-2D2607558338}" destId="{647A86D8-7575-4C8C-B8BF-16EA71C6ADF4}" srcOrd="0" destOrd="0" presId="urn:microsoft.com/office/officeart/2005/8/layout/radial1"/>
    <dgm:cxn modelId="{E9B5DA36-F474-4171-8AB5-006393E3FC7F}" type="presOf" srcId="{A53F0D38-031F-488A-B966-8EA812D9537A}" destId="{FB4B96A1-7354-4F75-BDE3-861BE47E606E}" srcOrd="0" destOrd="0" presId="urn:microsoft.com/office/officeart/2005/8/layout/radial1"/>
    <dgm:cxn modelId="{61C8C13E-8EBF-43F2-8A4A-FE5514226C68}" type="presOf" srcId="{E1A3A1A4-A6D5-447D-9C61-C8B2CD6A0613}" destId="{B8EC58C8-A3C7-48DF-852F-66F39F3B0BFD}" srcOrd="1" destOrd="0" presId="urn:microsoft.com/office/officeart/2005/8/layout/radial1"/>
    <dgm:cxn modelId="{9F7ECF3F-3D38-4FF1-B12C-2DBB1CFD7614}" type="presOf" srcId="{D35D8F5D-A16E-4B1A-BCBE-2019786F1346}" destId="{21A8D3D4-1528-4CDE-B5D9-4B983C565692}" srcOrd="0" destOrd="0" presId="urn:microsoft.com/office/officeart/2005/8/layout/radial1"/>
    <dgm:cxn modelId="{3060E860-0756-49E7-A59E-A200E77AE525}" type="presOf" srcId="{D88351A1-C788-4490-9287-7E746AC9966E}" destId="{50D4B5E2-0610-4B80-BD64-7992D881639E}" srcOrd="0" destOrd="0" presId="urn:microsoft.com/office/officeart/2005/8/layout/radial1"/>
    <dgm:cxn modelId="{22926341-7241-4F4C-8493-5584DA582D4E}" type="presOf" srcId="{9A1FF2E9-7E5B-4F3F-AD89-138DE23D6578}" destId="{D7D21AAA-DE9F-4A1F-9672-810DECFB9C79}" srcOrd="0" destOrd="0" presId="urn:microsoft.com/office/officeart/2005/8/layout/radial1"/>
    <dgm:cxn modelId="{567D2B47-ADEE-4063-883A-9A1731B2BB65}" type="presOf" srcId="{1573D20B-96AB-4A61-B067-523D3C9DB62B}" destId="{31C162AA-ABF9-4B92-B089-33A417F2B3B2}" srcOrd="0" destOrd="0" presId="urn:microsoft.com/office/officeart/2005/8/layout/radial1"/>
    <dgm:cxn modelId="{4F41A86C-77FA-4FF4-9B29-341615E336F6}" type="presOf" srcId="{7F330247-EF31-4434-828B-3CB630F14CB1}" destId="{C89F092F-5A51-41BB-A10E-7B341B948B0E}" srcOrd="0" destOrd="0" presId="urn:microsoft.com/office/officeart/2005/8/layout/radial1"/>
    <dgm:cxn modelId="{4CF0EF4C-A78B-47A4-AA32-D2961F611980}" type="presOf" srcId="{9F8F17F4-AD7E-4006-8AAE-7B4D03F715B8}" destId="{14DCF54E-2443-49AB-A2E1-7E32082A9AE7}" srcOrd="1" destOrd="0" presId="urn:microsoft.com/office/officeart/2005/8/layout/radial1"/>
    <dgm:cxn modelId="{286B0A6D-3447-422C-B17E-7D648E644E44}" srcId="{1573D20B-96AB-4A61-B067-523D3C9DB62B}" destId="{F3DB7BEA-4465-4CC6-B84E-D8BBC1BB5612}" srcOrd="1" destOrd="0" parTransId="{A2005EAC-BFE8-4012-B9E2-3E9F56608C73}" sibTransId="{C219E07A-5694-43F5-B4C7-D1E7C1B59F5B}"/>
    <dgm:cxn modelId="{54432671-E8CB-4BB5-A7C2-6116A4C16531}" type="presOf" srcId="{20D690A5-0823-4201-B37F-7AB8E2B664D6}" destId="{8F405AC9-AE04-44DF-B675-C8B4F33F7447}" srcOrd="1" destOrd="0" presId="urn:microsoft.com/office/officeart/2005/8/layout/radial1"/>
    <dgm:cxn modelId="{94EC5B53-A568-443B-AF5B-6B5FC94AB6E6}" type="presOf" srcId="{A2005EAC-BFE8-4012-B9E2-3E9F56608C73}" destId="{B785BC51-7976-4A27-876C-260A983E1958}" srcOrd="1" destOrd="0" presId="urn:microsoft.com/office/officeart/2005/8/layout/radial1"/>
    <dgm:cxn modelId="{5F7FD673-205E-4476-8F79-0D4F5AAF1573}" type="presOf" srcId="{6546B060-D9DF-4B4D-9950-40E7552CF892}" destId="{79AB5127-BDF1-4485-8983-ABFE2F292DE4}" srcOrd="0" destOrd="0" presId="urn:microsoft.com/office/officeart/2005/8/layout/radial1"/>
    <dgm:cxn modelId="{55E5117D-F0A1-48CB-AF8D-14F44A798DED}" type="presOf" srcId="{F3DB7BEA-4465-4CC6-B84E-D8BBC1BB5612}" destId="{AFF81FF8-37B9-4EBD-8803-72176A6CF7DE}" srcOrd="0" destOrd="0" presId="urn:microsoft.com/office/officeart/2005/8/layout/radial1"/>
    <dgm:cxn modelId="{93711587-8DFB-45D5-9BAA-39753DBBACD2}" srcId="{7903B643-9782-491E-A125-ADA666C8874A}" destId="{1573D20B-96AB-4A61-B067-523D3C9DB62B}" srcOrd="0" destOrd="0" parTransId="{020A04F1-44EF-4552-B12A-FDB43ADEF3E8}" sibTransId="{9A234309-354D-4AC8-851A-CDCC91DB01A0}"/>
    <dgm:cxn modelId="{C0C0A98B-254C-4ED6-A673-90CB1E9C9ED8}" type="presOf" srcId="{D5A75F76-6BA4-407E-9E37-E03B59C6BDDB}" destId="{674DF1F3-BF0C-43D6-8FB5-5D647D52F0DA}" srcOrd="0" destOrd="0" presId="urn:microsoft.com/office/officeart/2005/8/layout/radial1"/>
    <dgm:cxn modelId="{902A188C-5DF7-4CD1-A8FB-B45BC7F3DAEE}" srcId="{1573D20B-96AB-4A61-B067-523D3C9DB62B}" destId="{9A1FF2E9-7E5B-4F3F-AD89-138DE23D6578}" srcOrd="8" destOrd="0" parTransId="{65C44036-1E74-4CED-AF97-CC988725961F}" sibTransId="{0177FDF8-7DAA-472A-9F3E-64E0C2C8CDE1}"/>
    <dgm:cxn modelId="{8F76C88F-E9BD-4293-87F0-02092B8C5A09}" type="presOf" srcId="{A8100B55-A048-40EC-A0FA-FCFB5AC90D52}" destId="{1EE5121B-5AC0-4775-BA00-CE1CA4F36A19}" srcOrd="0" destOrd="0" presId="urn:microsoft.com/office/officeart/2005/8/layout/radial1"/>
    <dgm:cxn modelId="{F604EC94-650F-44AA-A2AD-CD4C992E2188}" type="presOf" srcId="{F8778CF0-3719-4214-9125-A4FB4B4C1BDE}" destId="{F7EEF95B-25D2-4610-91B3-063E9606964B}" srcOrd="0" destOrd="0" presId="urn:microsoft.com/office/officeart/2005/8/layout/radial1"/>
    <dgm:cxn modelId="{C5A86C95-B632-4FE3-97AA-E41A562FF93C}" type="presOf" srcId="{65C44036-1E74-4CED-AF97-CC988725961F}" destId="{541E514C-245C-45B6-A7D4-8D3DC9A17B03}" srcOrd="0" destOrd="0" presId="urn:microsoft.com/office/officeart/2005/8/layout/radial1"/>
    <dgm:cxn modelId="{A8696F9C-7874-420E-BAC8-7B44A7AC78D7}" type="presOf" srcId="{E1A3A1A4-A6D5-447D-9C61-C8B2CD6A0613}" destId="{42B69DEC-5E84-4EBD-9CDF-6F9813C77E05}" srcOrd="0" destOrd="0" presId="urn:microsoft.com/office/officeart/2005/8/layout/radial1"/>
    <dgm:cxn modelId="{30A3F5A2-C10D-4C2D-8154-05897D87F4AA}" type="presOf" srcId="{9F8F17F4-AD7E-4006-8AAE-7B4D03F715B8}" destId="{7AE38A5A-0D2C-4E27-91FA-A0DD1132E5C9}" srcOrd="0" destOrd="0" presId="urn:microsoft.com/office/officeart/2005/8/layout/radial1"/>
    <dgm:cxn modelId="{C8929EA7-55A9-4077-9C91-8AD16727FFEE}" type="presOf" srcId="{5646112B-10F5-43A9-8FE1-93E5C97971D0}" destId="{D732E3AC-B55D-4F7F-B8DE-8BB1CAC1B1EC}" srcOrd="1" destOrd="0" presId="urn:microsoft.com/office/officeart/2005/8/layout/radial1"/>
    <dgm:cxn modelId="{130FD6AA-B226-4136-AFE6-6FD4515CD4D0}" type="presOf" srcId="{281518D9-EB03-4D74-ADA6-C76979CD868D}" destId="{5FE87780-03CA-424F-9959-0DBB0238410B}" srcOrd="0" destOrd="0" presId="urn:microsoft.com/office/officeart/2005/8/layout/radial1"/>
    <dgm:cxn modelId="{F8D4E9C3-ED01-4385-B5B9-6406F288C8B8}" srcId="{1573D20B-96AB-4A61-B067-523D3C9DB62B}" destId="{D5A75F76-6BA4-407E-9E37-E03B59C6BDDB}" srcOrd="5" destOrd="0" parTransId="{D35D8F5D-A16E-4B1A-BCBE-2019786F1346}" sibTransId="{E768F8F7-5EFD-47D1-BE31-F1A51F981996}"/>
    <dgm:cxn modelId="{2FE0FAC3-813C-4C60-A5F9-2364BE85BEC8}" type="presOf" srcId="{876EA1A1-AA62-4867-A5E9-04185573D453}" destId="{2FD1B26B-ACAB-4A53-95A7-EC53CDDB8CF6}" srcOrd="0" destOrd="0" presId="urn:microsoft.com/office/officeart/2005/8/layout/radial1"/>
    <dgm:cxn modelId="{532041C6-EB20-4EAE-8507-94961A2433B6}" srcId="{1573D20B-96AB-4A61-B067-523D3C9DB62B}" destId="{AA53F761-7CD0-4A65-93A0-2D2607558338}" srcOrd="2" destOrd="0" parTransId="{876EA1A1-AA62-4867-A5E9-04185573D453}" sibTransId="{8A618883-161F-4293-ACF2-8D2716A7B348}"/>
    <dgm:cxn modelId="{E69BAED5-4A5F-49A1-969F-E47BB9438631}" srcId="{1573D20B-96AB-4A61-B067-523D3C9DB62B}" destId="{D88351A1-C788-4490-9287-7E746AC9966E}" srcOrd="0" destOrd="0" parTransId="{20D690A5-0823-4201-B37F-7AB8E2B664D6}" sibTransId="{C53AAF7A-0524-40AF-B8F7-F6AB3AB0B191}"/>
    <dgm:cxn modelId="{A842FCDC-00DE-4101-9860-6F151CB26316}" srcId="{1573D20B-96AB-4A61-B067-523D3C9DB62B}" destId="{F8778CF0-3719-4214-9125-A4FB4B4C1BDE}" srcOrd="6" destOrd="0" parTransId="{7F330247-EF31-4434-828B-3CB630F14CB1}" sibTransId="{1EAF9A1F-B020-434B-86D8-49372A3BCE00}"/>
    <dgm:cxn modelId="{BE7639E7-9910-4954-BB63-FCD80D6F7BA6}" srcId="{1573D20B-96AB-4A61-B067-523D3C9DB62B}" destId="{6546B060-D9DF-4B4D-9950-40E7552CF892}" srcOrd="7" destOrd="0" parTransId="{5646112B-10F5-43A9-8FE1-93E5C97971D0}" sibTransId="{DAB4E04B-7450-4699-9D3D-45B80AC3F1D0}"/>
    <dgm:cxn modelId="{143822E8-163B-49C6-A7AC-338A2B5CE28B}" type="presOf" srcId="{6CDF7C01-49B1-4033-9FA0-4836CAD3931C}" destId="{48F50BFA-B52C-4EE2-8E96-70BBCE9B5B17}" srcOrd="0" destOrd="0" presId="urn:microsoft.com/office/officeart/2005/8/layout/radial1"/>
    <dgm:cxn modelId="{F8E158F4-FA5B-48D3-9461-43612911500B}" srcId="{1573D20B-96AB-4A61-B067-523D3C9DB62B}" destId="{281518D9-EB03-4D74-ADA6-C76979CD868D}" srcOrd="9" destOrd="0" parTransId="{E1A3A1A4-A6D5-447D-9C61-C8B2CD6A0613}" sibTransId="{6147F92F-2A33-4744-BB5B-EAF490E72033}"/>
    <dgm:cxn modelId="{21A898F8-54EE-4DFB-8B37-06D2ED8FF8A6}" srcId="{1573D20B-96AB-4A61-B067-523D3C9DB62B}" destId="{A53F0D38-031F-488A-B966-8EA812D9537A}" srcOrd="4" destOrd="0" parTransId="{A8100B55-A048-40EC-A0FA-FCFB5AC90D52}" sibTransId="{30E7DC6C-1BC8-4C47-9ACE-DC451941DF6D}"/>
    <dgm:cxn modelId="{25E560B4-6FF7-4ADD-9685-9D5E006562B4}" type="presParOf" srcId="{0BA66B70-0B80-437C-AFF2-E604D1F9CDCB}" destId="{31C162AA-ABF9-4B92-B089-33A417F2B3B2}" srcOrd="0" destOrd="0" presId="urn:microsoft.com/office/officeart/2005/8/layout/radial1"/>
    <dgm:cxn modelId="{8810ABB0-A352-439E-8363-5CDD5D38BEC6}" type="presParOf" srcId="{0BA66B70-0B80-437C-AFF2-E604D1F9CDCB}" destId="{062A064B-3920-42C8-908A-4FD2F3AFFEE7}" srcOrd="1" destOrd="0" presId="urn:microsoft.com/office/officeart/2005/8/layout/radial1"/>
    <dgm:cxn modelId="{399F1A00-AADB-411E-B09C-A463569FD9A9}" type="presParOf" srcId="{062A064B-3920-42C8-908A-4FD2F3AFFEE7}" destId="{8F405AC9-AE04-44DF-B675-C8B4F33F7447}" srcOrd="0" destOrd="0" presId="urn:microsoft.com/office/officeart/2005/8/layout/radial1"/>
    <dgm:cxn modelId="{BF401D30-EC14-4041-B5DF-184E0D0A002E}" type="presParOf" srcId="{0BA66B70-0B80-437C-AFF2-E604D1F9CDCB}" destId="{50D4B5E2-0610-4B80-BD64-7992D881639E}" srcOrd="2" destOrd="0" presId="urn:microsoft.com/office/officeart/2005/8/layout/radial1"/>
    <dgm:cxn modelId="{8F01464F-E440-4D6C-AEC7-C9310FC7CA46}" type="presParOf" srcId="{0BA66B70-0B80-437C-AFF2-E604D1F9CDCB}" destId="{1E8F3605-B8F0-48A4-B1A1-EC47AC3F4911}" srcOrd="3" destOrd="0" presId="urn:microsoft.com/office/officeart/2005/8/layout/radial1"/>
    <dgm:cxn modelId="{D867FEBB-8EB3-4CCF-A4F6-FA3937DA97BF}" type="presParOf" srcId="{1E8F3605-B8F0-48A4-B1A1-EC47AC3F4911}" destId="{B785BC51-7976-4A27-876C-260A983E1958}" srcOrd="0" destOrd="0" presId="urn:microsoft.com/office/officeart/2005/8/layout/radial1"/>
    <dgm:cxn modelId="{CC79F73A-54BD-41E8-BDC3-09B30767FF7D}" type="presParOf" srcId="{0BA66B70-0B80-437C-AFF2-E604D1F9CDCB}" destId="{AFF81FF8-37B9-4EBD-8803-72176A6CF7DE}" srcOrd="4" destOrd="0" presId="urn:microsoft.com/office/officeart/2005/8/layout/radial1"/>
    <dgm:cxn modelId="{10272D96-1CFF-4E2C-B759-063F24DA5D79}" type="presParOf" srcId="{0BA66B70-0B80-437C-AFF2-E604D1F9CDCB}" destId="{2FD1B26B-ACAB-4A53-95A7-EC53CDDB8CF6}" srcOrd="5" destOrd="0" presId="urn:microsoft.com/office/officeart/2005/8/layout/radial1"/>
    <dgm:cxn modelId="{9C03C583-F5D6-42D2-923C-269827754588}" type="presParOf" srcId="{2FD1B26B-ACAB-4A53-95A7-EC53CDDB8CF6}" destId="{62713D94-8EF1-46F1-AF66-277DEA1ED8A8}" srcOrd="0" destOrd="0" presId="urn:microsoft.com/office/officeart/2005/8/layout/radial1"/>
    <dgm:cxn modelId="{35F3D2A2-6A8F-433A-9BCF-CB29B22360F8}" type="presParOf" srcId="{0BA66B70-0B80-437C-AFF2-E604D1F9CDCB}" destId="{647A86D8-7575-4C8C-B8BF-16EA71C6ADF4}" srcOrd="6" destOrd="0" presId="urn:microsoft.com/office/officeart/2005/8/layout/radial1"/>
    <dgm:cxn modelId="{3329265D-2796-4EE3-B5D0-656D3F4DBAF2}" type="presParOf" srcId="{0BA66B70-0B80-437C-AFF2-E604D1F9CDCB}" destId="{7AE38A5A-0D2C-4E27-91FA-A0DD1132E5C9}" srcOrd="7" destOrd="0" presId="urn:microsoft.com/office/officeart/2005/8/layout/radial1"/>
    <dgm:cxn modelId="{0F907DF3-2395-421C-A5F2-FB51D2C534D0}" type="presParOf" srcId="{7AE38A5A-0D2C-4E27-91FA-A0DD1132E5C9}" destId="{14DCF54E-2443-49AB-A2E1-7E32082A9AE7}" srcOrd="0" destOrd="0" presId="urn:microsoft.com/office/officeart/2005/8/layout/radial1"/>
    <dgm:cxn modelId="{943D0249-2A58-4F1D-B894-CCE4B995B6BF}" type="presParOf" srcId="{0BA66B70-0B80-437C-AFF2-E604D1F9CDCB}" destId="{48F50BFA-B52C-4EE2-8E96-70BBCE9B5B17}" srcOrd="8" destOrd="0" presId="urn:microsoft.com/office/officeart/2005/8/layout/radial1"/>
    <dgm:cxn modelId="{2C27704B-0E16-4801-A26B-48026797576A}" type="presParOf" srcId="{0BA66B70-0B80-437C-AFF2-E604D1F9CDCB}" destId="{1EE5121B-5AC0-4775-BA00-CE1CA4F36A19}" srcOrd="9" destOrd="0" presId="urn:microsoft.com/office/officeart/2005/8/layout/radial1"/>
    <dgm:cxn modelId="{2BFEE224-FFE9-47CE-8C16-26B59A29C6B4}" type="presParOf" srcId="{1EE5121B-5AC0-4775-BA00-CE1CA4F36A19}" destId="{4FD439CD-5C33-4D93-A240-79FA7C8CB503}" srcOrd="0" destOrd="0" presId="urn:microsoft.com/office/officeart/2005/8/layout/radial1"/>
    <dgm:cxn modelId="{3387C108-D56C-46F6-95D9-712835DDB425}" type="presParOf" srcId="{0BA66B70-0B80-437C-AFF2-E604D1F9CDCB}" destId="{FB4B96A1-7354-4F75-BDE3-861BE47E606E}" srcOrd="10" destOrd="0" presId="urn:microsoft.com/office/officeart/2005/8/layout/radial1"/>
    <dgm:cxn modelId="{7B6B3A82-20D0-4AC4-8D2B-12CA047B4DA7}" type="presParOf" srcId="{0BA66B70-0B80-437C-AFF2-E604D1F9CDCB}" destId="{21A8D3D4-1528-4CDE-B5D9-4B983C565692}" srcOrd="11" destOrd="0" presId="urn:microsoft.com/office/officeart/2005/8/layout/radial1"/>
    <dgm:cxn modelId="{96B7D755-AD71-4659-810E-B9E7B9420817}" type="presParOf" srcId="{21A8D3D4-1528-4CDE-B5D9-4B983C565692}" destId="{333E8D4A-E451-48CB-A5B7-7CA972BD54FE}" srcOrd="0" destOrd="0" presId="urn:microsoft.com/office/officeart/2005/8/layout/radial1"/>
    <dgm:cxn modelId="{6EEADB49-FDB7-4104-A443-CCD579B9C94B}" type="presParOf" srcId="{0BA66B70-0B80-437C-AFF2-E604D1F9CDCB}" destId="{674DF1F3-BF0C-43D6-8FB5-5D647D52F0DA}" srcOrd="12" destOrd="0" presId="urn:microsoft.com/office/officeart/2005/8/layout/radial1"/>
    <dgm:cxn modelId="{D869FAAD-3A39-426D-A927-04AEADEE2F64}" type="presParOf" srcId="{0BA66B70-0B80-437C-AFF2-E604D1F9CDCB}" destId="{C89F092F-5A51-41BB-A10E-7B341B948B0E}" srcOrd="13" destOrd="0" presId="urn:microsoft.com/office/officeart/2005/8/layout/radial1"/>
    <dgm:cxn modelId="{032ED571-F028-4435-B4A3-1E9CDDF91796}" type="presParOf" srcId="{C89F092F-5A51-41BB-A10E-7B341B948B0E}" destId="{93579363-D6AC-4D6E-8E40-5C0D55F6E5AD}" srcOrd="0" destOrd="0" presId="urn:microsoft.com/office/officeart/2005/8/layout/radial1"/>
    <dgm:cxn modelId="{FEB5F0EB-4453-49E2-A1A0-FDD7266CFDE3}" type="presParOf" srcId="{0BA66B70-0B80-437C-AFF2-E604D1F9CDCB}" destId="{F7EEF95B-25D2-4610-91B3-063E9606964B}" srcOrd="14" destOrd="0" presId="urn:microsoft.com/office/officeart/2005/8/layout/radial1"/>
    <dgm:cxn modelId="{0978CAB0-B75E-4845-9449-16385248D046}" type="presParOf" srcId="{0BA66B70-0B80-437C-AFF2-E604D1F9CDCB}" destId="{76FF3A89-9035-4BD1-9521-E162724FD6AD}" srcOrd="15" destOrd="0" presId="urn:microsoft.com/office/officeart/2005/8/layout/radial1"/>
    <dgm:cxn modelId="{03119316-C8A4-479E-B024-E75BDE71AF49}" type="presParOf" srcId="{76FF3A89-9035-4BD1-9521-E162724FD6AD}" destId="{D732E3AC-B55D-4F7F-B8DE-8BB1CAC1B1EC}" srcOrd="0" destOrd="0" presId="urn:microsoft.com/office/officeart/2005/8/layout/radial1"/>
    <dgm:cxn modelId="{59DC4CA7-64BD-44C0-B3C5-82E6F99D41F1}" type="presParOf" srcId="{0BA66B70-0B80-437C-AFF2-E604D1F9CDCB}" destId="{79AB5127-BDF1-4485-8983-ABFE2F292DE4}" srcOrd="16" destOrd="0" presId="urn:microsoft.com/office/officeart/2005/8/layout/radial1"/>
    <dgm:cxn modelId="{09F8DF15-6CE8-43B9-88D4-468096CE9F29}" type="presParOf" srcId="{0BA66B70-0B80-437C-AFF2-E604D1F9CDCB}" destId="{541E514C-245C-45B6-A7D4-8D3DC9A17B03}" srcOrd="17" destOrd="0" presId="urn:microsoft.com/office/officeart/2005/8/layout/radial1"/>
    <dgm:cxn modelId="{A2AF3175-BFF8-4D3D-904A-AD7B4BF41C6D}" type="presParOf" srcId="{541E514C-245C-45B6-A7D4-8D3DC9A17B03}" destId="{BF92258B-6707-4FD8-8250-60DAB566EF93}" srcOrd="0" destOrd="0" presId="urn:microsoft.com/office/officeart/2005/8/layout/radial1"/>
    <dgm:cxn modelId="{09EEEDEB-01BF-4189-855C-7079A4AFC4EB}" type="presParOf" srcId="{0BA66B70-0B80-437C-AFF2-E604D1F9CDCB}" destId="{D7D21AAA-DE9F-4A1F-9672-810DECFB9C79}" srcOrd="18" destOrd="0" presId="urn:microsoft.com/office/officeart/2005/8/layout/radial1"/>
    <dgm:cxn modelId="{03514AE1-BE99-471E-A8F9-F68DA2E23B7F}" type="presParOf" srcId="{0BA66B70-0B80-437C-AFF2-E604D1F9CDCB}" destId="{42B69DEC-5E84-4EBD-9CDF-6F9813C77E05}" srcOrd="19" destOrd="0" presId="urn:microsoft.com/office/officeart/2005/8/layout/radial1"/>
    <dgm:cxn modelId="{3B1BFD54-15BB-4CBD-8F16-8B52AC1AA5D2}" type="presParOf" srcId="{42B69DEC-5E84-4EBD-9CDF-6F9813C77E05}" destId="{B8EC58C8-A3C7-48DF-852F-66F39F3B0BFD}" srcOrd="0" destOrd="0" presId="urn:microsoft.com/office/officeart/2005/8/layout/radial1"/>
    <dgm:cxn modelId="{3B62CFD3-C9DF-4183-AC9B-537AEEA25EE5}" type="presParOf" srcId="{0BA66B70-0B80-437C-AFF2-E604D1F9CDCB}" destId="{5FE87780-03CA-424F-9959-0DBB0238410B}" srcOrd="2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162AA-ABF9-4B92-B089-33A417F2B3B2}">
      <dsp:nvSpPr>
        <dsp:cNvPr id="0" name=""/>
        <dsp:cNvSpPr/>
      </dsp:nvSpPr>
      <dsp:spPr>
        <a:xfrm>
          <a:off x="2610287" y="2214861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Gouvernance</a:t>
          </a:r>
          <a:r>
            <a:rPr lang="en-CA" sz="900" kern="1200" dirty="0">
              <a:latin typeface="Dagny OT" panose="020B0504020201020104" pitchFamily="34" charset="0"/>
            </a:rPr>
            <a:t> des </a:t>
          </a:r>
          <a:r>
            <a:rPr lang="en-CA" sz="900" kern="1200" dirty="0" err="1">
              <a:latin typeface="Dagny OT" panose="020B0504020201020104" pitchFamily="34" charset="0"/>
            </a:rPr>
            <a:t>données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2764091" y="2368665"/>
        <a:ext cx="742630" cy="742630"/>
      </dsp:txXfrm>
    </dsp:sp>
    <dsp:sp modelId="{062A064B-3920-42C8-908A-4FD2F3AFFEE7}">
      <dsp:nvSpPr>
        <dsp:cNvPr id="0" name=""/>
        <dsp:cNvSpPr/>
      </dsp:nvSpPr>
      <dsp:spPr>
        <a:xfrm rot="16200000">
          <a:off x="2555052" y="1619433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>
        <a:off x="3106389" y="1605488"/>
        <a:ext cx="58035" cy="58035"/>
      </dsp:txXfrm>
    </dsp:sp>
    <dsp:sp modelId="{50D4B5E2-0610-4B80-BD64-7992D881639E}">
      <dsp:nvSpPr>
        <dsp:cNvPr id="0" name=""/>
        <dsp:cNvSpPr/>
      </dsp:nvSpPr>
      <dsp:spPr>
        <a:xfrm>
          <a:off x="2610287" y="3913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>
              <a:latin typeface="Dagny OT" panose="020B0504020201020104" pitchFamily="34" charset="0"/>
            </a:rPr>
            <a:t>Architecture</a:t>
          </a:r>
        </a:p>
      </dsp:txBody>
      <dsp:txXfrm>
        <a:off x="2764091" y="157717"/>
        <a:ext cx="742630" cy="742630"/>
      </dsp:txXfrm>
    </dsp:sp>
    <dsp:sp modelId="{1E8F3605-B8F0-48A4-B1A1-EC47AC3F4911}">
      <dsp:nvSpPr>
        <dsp:cNvPr id="0" name=""/>
        <dsp:cNvSpPr/>
      </dsp:nvSpPr>
      <dsp:spPr>
        <a:xfrm rot="18360000">
          <a:off x="3204833" y="1830560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>
        <a:off x="3756170" y="1816615"/>
        <a:ext cx="58035" cy="58035"/>
      </dsp:txXfrm>
    </dsp:sp>
    <dsp:sp modelId="{AFF81FF8-37B9-4EBD-8803-72176A6CF7DE}">
      <dsp:nvSpPr>
        <dsp:cNvPr id="0" name=""/>
        <dsp:cNvSpPr/>
      </dsp:nvSpPr>
      <dsp:spPr>
        <a:xfrm>
          <a:off x="3909850" y="426166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Modélisation</a:t>
          </a:r>
          <a:r>
            <a:rPr lang="en-CA" sz="900" kern="1200" dirty="0">
              <a:latin typeface="Dagny OT" panose="020B0504020201020104" pitchFamily="34" charset="0"/>
            </a:rPr>
            <a:t> &amp; Design</a:t>
          </a:r>
        </a:p>
      </dsp:txBody>
      <dsp:txXfrm>
        <a:off x="4063654" y="579970"/>
        <a:ext cx="742630" cy="742630"/>
      </dsp:txXfrm>
    </dsp:sp>
    <dsp:sp modelId="{2FD1B26B-ACAB-4A53-95A7-EC53CDDB8CF6}">
      <dsp:nvSpPr>
        <dsp:cNvPr id="0" name=""/>
        <dsp:cNvSpPr/>
      </dsp:nvSpPr>
      <dsp:spPr>
        <a:xfrm rot="20520000">
          <a:off x="3606420" y="2383297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>
        <a:off x="4157757" y="2369352"/>
        <a:ext cx="58035" cy="58035"/>
      </dsp:txXfrm>
    </dsp:sp>
    <dsp:sp modelId="{647A86D8-7575-4C8C-B8BF-16EA71C6ADF4}">
      <dsp:nvSpPr>
        <dsp:cNvPr id="0" name=""/>
        <dsp:cNvSpPr/>
      </dsp:nvSpPr>
      <dsp:spPr>
        <a:xfrm>
          <a:off x="4713023" y="1531640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>
              <a:latin typeface="Dagny OT" panose="020B0504020201020104" pitchFamily="34" charset="0"/>
            </a:rPr>
            <a:t>Stockage &amp; </a:t>
          </a:r>
          <a:r>
            <a:rPr lang="en-CA" sz="900" kern="1200" dirty="0" err="1">
              <a:latin typeface="Dagny OT" panose="020B0504020201020104" pitchFamily="34" charset="0"/>
            </a:rPr>
            <a:t>Opérations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4866827" y="1685444"/>
        <a:ext cx="742630" cy="742630"/>
      </dsp:txXfrm>
    </dsp:sp>
    <dsp:sp modelId="{7AE38A5A-0D2C-4E27-91FA-A0DD1132E5C9}">
      <dsp:nvSpPr>
        <dsp:cNvPr id="0" name=""/>
        <dsp:cNvSpPr/>
      </dsp:nvSpPr>
      <dsp:spPr>
        <a:xfrm rot="1080000">
          <a:off x="3606420" y="3066517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>
        <a:off x="4157757" y="3052572"/>
        <a:ext cx="58035" cy="58035"/>
      </dsp:txXfrm>
    </dsp:sp>
    <dsp:sp modelId="{48F50BFA-B52C-4EE2-8E96-70BBCE9B5B17}">
      <dsp:nvSpPr>
        <dsp:cNvPr id="0" name=""/>
        <dsp:cNvSpPr/>
      </dsp:nvSpPr>
      <dsp:spPr>
        <a:xfrm>
          <a:off x="4713023" y="2898081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Sécurité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4866827" y="3051885"/>
        <a:ext cx="742630" cy="742630"/>
      </dsp:txXfrm>
    </dsp:sp>
    <dsp:sp modelId="{1EE5121B-5AC0-4775-BA00-CE1CA4F36A19}">
      <dsp:nvSpPr>
        <dsp:cNvPr id="0" name=""/>
        <dsp:cNvSpPr/>
      </dsp:nvSpPr>
      <dsp:spPr>
        <a:xfrm rot="3240000">
          <a:off x="3204833" y="3619254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>
        <a:off x="3756170" y="3605309"/>
        <a:ext cx="58035" cy="58035"/>
      </dsp:txXfrm>
    </dsp:sp>
    <dsp:sp modelId="{FB4B96A1-7354-4F75-BDE3-861BE47E606E}">
      <dsp:nvSpPr>
        <dsp:cNvPr id="0" name=""/>
        <dsp:cNvSpPr/>
      </dsp:nvSpPr>
      <dsp:spPr>
        <a:xfrm>
          <a:off x="3909850" y="4003555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Intégration</a:t>
          </a:r>
          <a:r>
            <a:rPr lang="en-CA" sz="900" kern="1200" dirty="0">
              <a:latin typeface="Dagny OT" panose="020B0504020201020104" pitchFamily="34" charset="0"/>
            </a:rPr>
            <a:t> &amp; Inter-</a:t>
          </a:r>
          <a:r>
            <a:rPr lang="en-CA" sz="900" kern="1200" dirty="0" err="1">
              <a:latin typeface="Dagny OT" panose="020B0504020201020104" pitchFamily="34" charset="0"/>
            </a:rPr>
            <a:t>opérabilité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4063654" y="4157359"/>
        <a:ext cx="742630" cy="742630"/>
      </dsp:txXfrm>
    </dsp:sp>
    <dsp:sp modelId="{21A8D3D4-1528-4CDE-B5D9-4B983C565692}">
      <dsp:nvSpPr>
        <dsp:cNvPr id="0" name=""/>
        <dsp:cNvSpPr/>
      </dsp:nvSpPr>
      <dsp:spPr>
        <a:xfrm rot="5400000">
          <a:off x="2555052" y="3830381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>
        <a:off x="3106389" y="3816436"/>
        <a:ext cx="58035" cy="58035"/>
      </dsp:txXfrm>
    </dsp:sp>
    <dsp:sp modelId="{674DF1F3-BF0C-43D6-8FB5-5D647D52F0DA}">
      <dsp:nvSpPr>
        <dsp:cNvPr id="0" name=""/>
        <dsp:cNvSpPr/>
      </dsp:nvSpPr>
      <dsp:spPr>
        <a:xfrm>
          <a:off x="2610287" y="4425808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>
              <a:latin typeface="Dagny OT" panose="020B0504020201020104" pitchFamily="34" charset="0"/>
            </a:rPr>
            <a:t>Gestions des documents</a:t>
          </a:r>
        </a:p>
      </dsp:txBody>
      <dsp:txXfrm>
        <a:off x="2764091" y="4579612"/>
        <a:ext cx="742630" cy="742630"/>
      </dsp:txXfrm>
    </dsp:sp>
    <dsp:sp modelId="{C89F092F-5A51-41BB-A10E-7B341B948B0E}">
      <dsp:nvSpPr>
        <dsp:cNvPr id="0" name=""/>
        <dsp:cNvSpPr/>
      </dsp:nvSpPr>
      <dsp:spPr>
        <a:xfrm rot="7560000">
          <a:off x="1905271" y="3619254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 rot="10800000">
        <a:off x="2456608" y="3605309"/>
        <a:ext cx="58035" cy="58035"/>
      </dsp:txXfrm>
    </dsp:sp>
    <dsp:sp modelId="{F7EEF95B-25D2-4610-91B3-063E9606964B}">
      <dsp:nvSpPr>
        <dsp:cNvPr id="0" name=""/>
        <dsp:cNvSpPr/>
      </dsp:nvSpPr>
      <dsp:spPr>
        <a:xfrm>
          <a:off x="1310725" y="4003555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Données</a:t>
          </a:r>
          <a:r>
            <a:rPr lang="en-CA" sz="900" kern="1200" dirty="0">
              <a:latin typeface="Dagny OT" panose="020B0504020201020104" pitchFamily="34" charset="0"/>
            </a:rPr>
            <a:t> de </a:t>
          </a:r>
          <a:r>
            <a:rPr lang="en-CA" sz="900" kern="1200" dirty="0" err="1">
              <a:latin typeface="Dagny OT" panose="020B0504020201020104" pitchFamily="34" charset="0"/>
            </a:rPr>
            <a:t>référence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1464529" y="4157359"/>
        <a:ext cx="742630" cy="742630"/>
      </dsp:txXfrm>
    </dsp:sp>
    <dsp:sp modelId="{76FF3A89-9035-4BD1-9521-E162724FD6AD}">
      <dsp:nvSpPr>
        <dsp:cNvPr id="0" name=""/>
        <dsp:cNvSpPr/>
      </dsp:nvSpPr>
      <dsp:spPr>
        <a:xfrm rot="9720000">
          <a:off x="1503684" y="3066517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 rot="10800000">
        <a:off x="2055021" y="3052572"/>
        <a:ext cx="58035" cy="58035"/>
      </dsp:txXfrm>
    </dsp:sp>
    <dsp:sp modelId="{79AB5127-BDF1-4485-8983-ABFE2F292DE4}">
      <dsp:nvSpPr>
        <dsp:cNvPr id="0" name=""/>
        <dsp:cNvSpPr/>
      </dsp:nvSpPr>
      <dsp:spPr>
        <a:xfrm>
          <a:off x="507551" y="2898081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Entreposage</a:t>
          </a:r>
          <a:r>
            <a:rPr lang="en-CA" sz="900" kern="1200" dirty="0">
              <a:latin typeface="Dagny OT" panose="020B0504020201020104" pitchFamily="34" charset="0"/>
            </a:rPr>
            <a:t> et BI</a:t>
          </a:r>
        </a:p>
      </dsp:txBody>
      <dsp:txXfrm>
        <a:off x="661355" y="3051885"/>
        <a:ext cx="742630" cy="742630"/>
      </dsp:txXfrm>
    </dsp:sp>
    <dsp:sp modelId="{541E514C-245C-45B6-A7D4-8D3DC9A17B03}">
      <dsp:nvSpPr>
        <dsp:cNvPr id="0" name=""/>
        <dsp:cNvSpPr/>
      </dsp:nvSpPr>
      <dsp:spPr>
        <a:xfrm rot="11880000">
          <a:off x="1503684" y="2383297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 rot="10800000">
        <a:off x="2055021" y="2369352"/>
        <a:ext cx="58035" cy="58035"/>
      </dsp:txXfrm>
    </dsp:sp>
    <dsp:sp modelId="{D7D21AAA-DE9F-4A1F-9672-810DECFB9C79}">
      <dsp:nvSpPr>
        <dsp:cNvPr id="0" name=""/>
        <dsp:cNvSpPr/>
      </dsp:nvSpPr>
      <dsp:spPr>
        <a:xfrm>
          <a:off x="507551" y="1531640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Méta-données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661355" y="1685444"/>
        <a:ext cx="742630" cy="742630"/>
      </dsp:txXfrm>
    </dsp:sp>
    <dsp:sp modelId="{42B69DEC-5E84-4EBD-9CDF-6F9813C77E05}">
      <dsp:nvSpPr>
        <dsp:cNvPr id="0" name=""/>
        <dsp:cNvSpPr/>
      </dsp:nvSpPr>
      <dsp:spPr>
        <a:xfrm rot="14040000">
          <a:off x="1905271" y="1830560"/>
          <a:ext cx="1160708" cy="30146"/>
        </a:xfrm>
        <a:custGeom>
          <a:avLst/>
          <a:gdLst/>
          <a:ahLst/>
          <a:cxnLst/>
          <a:rect l="0" t="0" r="0" b="0"/>
          <a:pathLst>
            <a:path>
              <a:moveTo>
                <a:pt x="0" y="15073"/>
              </a:moveTo>
              <a:lnTo>
                <a:pt x="1160708" y="15073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900" kern="1200">
            <a:latin typeface="Dagny OT" panose="020B0504020201020104" pitchFamily="34" charset="0"/>
          </a:endParaRPr>
        </a:p>
      </dsp:txBody>
      <dsp:txXfrm rot="10800000">
        <a:off x="2456608" y="1816615"/>
        <a:ext cx="58035" cy="58035"/>
      </dsp:txXfrm>
    </dsp:sp>
    <dsp:sp modelId="{5FE87780-03CA-424F-9959-0DBB0238410B}">
      <dsp:nvSpPr>
        <dsp:cNvPr id="0" name=""/>
        <dsp:cNvSpPr/>
      </dsp:nvSpPr>
      <dsp:spPr>
        <a:xfrm>
          <a:off x="1310725" y="426166"/>
          <a:ext cx="1050238" cy="10502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00" kern="1200" dirty="0" err="1">
              <a:latin typeface="Dagny OT" panose="020B0504020201020104" pitchFamily="34" charset="0"/>
            </a:rPr>
            <a:t>Qualité</a:t>
          </a:r>
          <a:endParaRPr lang="en-CA" sz="900" kern="1200" dirty="0">
            <a:latin typeface="Dagny OT" panose="020B0504020201020104" pitchFamily="34" charset="0"/>
          </a:endParaRPr>
        </a:p>
      </dsp:txBody>
      <dsp:txXfrm>
        <a:off x="1464529" y="579970"/>
        <a:ext cx="742630" cy="742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2F93-60AB-4028-AEC2-62B26D6237CF}" type="datetimeFigureOut">
              <a:rPr lang="en-CA" smtClean="0"/>
              <a:t>2022-11-21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de texte du maître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C831E-E42F-4C0D-A7F6-FACED73F7B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8496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635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8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217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204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258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844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263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1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267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219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99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89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Facebook contre l'entreprise au jour le jour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88BF7-385B-4E63-94D0-F2FF205AC790}" type="slidenum">
              <a:rPr lang="en-CA" smtClean="0"/>
              <a:t>121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6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Facebook contre l'entreprise au jour le jour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488BF7-385B-4E63-94D0-F2FF205AC790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934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0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C831E-E42F-4C0D-A7F6-FACED73F7BA0}" type="slidenum">
              <a:rPr lang="en-CA" smtClean="0"/>
              <a:t>164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491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5DEF53C-4F31-9C83-C1B1-A4D6CAE1CDFF}"/>
              </a:ext>
            </a:extLst>
          </p:cNvPr>
          <p:cNvSpPr/>
          <p:nvPr userDrawn="1"/>
        </p:nvSpPr>
        <p:spPr>
          <a:xfrm>
            <a:off x="0" y="639946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86BF42-06DD-C1A1-CFCA-DB838FA0D18F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 algn="l">
              <a:buNone/>
              <a:defRPr kumimoji="0" lang="en-US" sz="2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5B402A-8ED6-3826-CFB8-6DEDEB808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18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EBC84E-F7FE-49E1-85EF-E1225CA7A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718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2FD83F-AD32-4964-59FA-02C5B36D8C75}"/>
              </a:ext>
            </a:extLst>
          </p:cNvPr>
          <p:cNvSpPr/>
          <p:nvPr userDrawn="1"/>
        </p:nvSpPr>
        <p:spPr>
          <a:xfrm>
            <a:off x="0" y="639946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402274-348B-8C14-313F-E4B724FCF4AA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75666F0-95E3-8A45-B66C-63179EE2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8668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75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Myriad Pro Light" panose="020B04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33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10058400" cy="3851404"/>
          </a:xfrm>
          <a:prstGeom prst="rect">
            <a:avLst/>
          </a:prstGeom>
        </p:spPr>
        <p:txBody>
          <a:bodyPr anchor="ctr"/>
          <a:lstStyle>
            <a:lvl1pPr algn="just">
              <a:lnSpc>
                <a:spcPct val="100000"/>
              </a:lnSpc>
              <a:spcBef>
                <a:spcPts val="2000"/>
              </a:spcBef>
              <a:defRPr/>
            </a:lvl1pPr>
            <a:lvl2pPr algn="just">
              <a:lnSpc>
                <a:spcPct val="100000"/>
              </a:lnSpc>
              <a:defRPr/>
            </a:lvl2pPr>
            <a:lvl3pPr marL="384048" indent="0"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149D3F9-9E70-92D5-2919-58027D5F7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35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2CECFD-18B7-7B30-FA95-0AD5E9F937C4}"/>
              </a:ext>
            </a:extLst>
          </p:cNvPr>
          <p:cNvSpPr/>
          <p:nvPr userDrawn="1"/>
        </p:nvSpPr>
        <p:spPr>
          <a:xfrm>
            <a:off x="0" y="639946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D523B-F7AF-4D98-E39B-574FC8BC5EEE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4C97006-5205-04DD-9853-401FC4D38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76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000518"/>
            <a:ext cx="4937760" cy="3868576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4937760" cy="3868577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1AF77EE-9172-F502-49D5-B7732546F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382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Dagny OT" panose="020B0504020201020104" pitchFamily="34" charset="77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18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AB833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6F504BC-C63C-E020-5187-BC4E436BE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17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390FC5-1BD7-7E10-5911-8E4A52168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726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15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3pPr marL="384048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 anchor="t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C7822AB-9DB4-7EB5-7562-E337A4D52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0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723ED5C0-D3EB-69D9-C60F-D72B3AFAC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4D63F5A6-AD82-4E1E-87F7-CE90DE51040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86587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A44D84-4DD1-7912-FD47-9B117E92B56A}"/>
              </a:ext>
            </a:extLst>
          </p:cNvPr>
          <p:cNvSpPr/>
          <p:nvPr userDrawn="1"/>
        </p:nvSpPr>
        <p:spPr>
          <a:xfrm>
            <a:off x="0" y="639946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Cliquez pour modifier le style du titre principal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43966"/>
            <a:ext cx="10058400" cy="3825128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lvl="0"/>
            <a:r>
              <a:rPr lang="en-US"/>
              <a:t>Cliquez pour modifier les styles de texte du maître</a:t>
            </a:r>
          </a:p>
          <a:p>
            <a:pPr lvl="1"/>
            <a:r>
              <a:rPr lang="en-US"/>
              <a:t>Deuxième niveau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  <a:latin typeface="Dagny OT" panose="020B0504020201020104" pitchFamily="34" charset="0"/>
              </a:defRPr>
            </a:lvl1pPr>
          </a:lstStyle>
          <a:p>
            <a:fld id="{4D63F5A6-AD82-4E1E-87F7-CE90DE510401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94179-70B9-8D68-5CA6-DC8D911791A8}"/>
              </a:ext>
            </a:extLst>
          </p:cNvPr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933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j-ea"/>
          <a:cs typeface="+mj-cs"/>
        </a:defRPr>
      </a:lvl1pPr>
    </p:titleStyle>
    <p:bodyStyle>
      <a:lvl1pPr marL="91440" indent="-91440" algn="just" defTabSz="914400" rtl="0" eaLnBrk="1" latinLnBrk="0" hangingPunct="1">
        <a:lnSpc>
          <a:spcPct val="100000"/>
        </a:lnSpc>
        <a:spcBef>
          <a:spcPts val="20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2"/>
          </a:solidFill>
          <a:latin typeface="Dagny OT" panose="020B0504020201020104" pitchFamily="34" charset="0"/>
          <a:ea typeface="+mn-ea"/>
          <a:cs typeface="+mn-cs"/>
        </a:defRPr>
      </a:lvl1pPr>
      <a:lvl2pPr marL="384048" indent="-182880" algn="just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Dagny OT" panose="020B0504020201020104" pitchFamily="34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Dagny OT" panose="020B0504020201020104" pitchFamily="34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19000" b="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4855335"/>
            <a:ext cx="12192000" cy="2015543"/>
          </a:xfrm>
          <a:prstGeom prst="rect">
            <a:avLst/>
          </a:prstGeom>
          <a:gradFill flip="none" rotWithShape="1">
            <a:gsLst>
              <a:gs pos="33000">
                <a:srgbClr val="97002D"/>
              </a:gs>
              <a:gs pos="100000">
                <a:srgbClr val="6F7268"/>
              </a:gs>
              <a:gs pos="45000">
                <a:srgbClr val="97002D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yriad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795" y="5203065"/>
            <a:ext cx="1962392" cy="132118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43189" y="4726546"/>
            <a:ext cx="1854557" cy="257578"/>
          </a:xfrm>
          <a:prstGeom prst="rect">
            <a:avLst/>
          </a:prstGeom>
          <a:solidFill>
            <a:srgbClr val="97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yriad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2400" b="1" i="0" u="none" strike="noStrike" kern="1200" baseline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archive.ics.uci.edu/ml/datasets/Mushroom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ilycatdrawings.tumblr.com/" TargetMode="Externa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dlewyldanalytics.com/dsbfdi-aw" TargetMode="Externa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idlewyldanalytics.com/pprimer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552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proboverview" TargetMode="External"/><Relationship Id="rId2" Type="http://schemas.openxmlformats.org/officeDocument/2006/relationships/hyperlink" Target="https://www.idlewyldanalytics.com/dsbfdi-gifd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idlewyldanalytics.com/so" TargetMode="External"/><Relationship Id="rId4" Type="http://schemas.openxmlformats.org/officeDocument/2006/relationships/hyperlink" Target="https://www.idlewyldanalytics.com/sa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sbfdi-gifd#DSBFDI-GIFD-sa" TargetMode="External"/><Relationship Id="rId2" Type="http://schemas.openxmlformats.org/officeDocument/2006/relationships/hyperlink" Target="https://www.idlewyldanalytics.com/dsbfdi-gifd#DSBFDI-GIFD-arq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idlewyldanalytics.com/data/cities.txt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lvin_and_Hobbe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p-gp" TargetMode="External"/><Relationship Id="rId2" Type="http://schemas.openxmlformats.org/officeDocument/2006/relationships/hyperlink" Target="https://www.idlewyldanalytics.com/dp-intro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idlewyldanalytics.com/dp-dq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ata/cities.txt" TargetMode="External"/><Relationship Id="rId2" Type="http://schemas.openxmlformats.org/officeDocument/2006/relationships/hyperlink" Target="https://www.idlewyldanalytics.com/pprimer-tidy" TargetMode="Externa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dlewyldanalytics.com/dp-mv" TargetMode="External"/><Relationship Id="rId1" Type="http://schemas.openxmlformats.org/officeDocument/2006/relationships/slideLayout" Target="../slideLayouts/slideLayout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p-e" TargetMode="External"/><Relationship Id="rId2" Type="http://schemas.openxmlformats.org/officeDocument/2006/relationships/hyperlink" Target="https://www.idlewyldanalytics.com/dp-mv#DP-mv-i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1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adoa" TargetMode="External"/><Relationship Id="rId2" Type="http://schemas.openxmlformats.org/officeDocument/2006/relationships/hyperlink" Target="https://www.idlewyldanalytics.com/dp-ao" TargetMode="External"/><Relationship Id="rId1" Type="http://schemas.openxmlformats.org/officeDocument/2006/relationships/slideLayout" Target="../slideLayouts/slideLayout8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ata/cities.txt" TargetMode="External"/><Relationship Id="rId2" Type="http://schemas.openxmlformats.org/officeDocument/2006/relationships/hyperlink" Target="https://www.idlewyldanalytics.com/dp-e" TargetMode="External"/><Relationship Id="rId1" Type="http://schemas.openxmlformats.org/officeDocument/2006/relationships/slideLayout" Target="../slideLayouts/slideLayout8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implystatistics.org/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43737.png"/><Relationship Id="rId4" Type="http://schemas.openxmlformats.org/officeDocument/2006/relationships/image" Target="../media/image93383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2575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5959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11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fsdr" TargetMode="External"/><Relationship Id="rId2" Type="http://schemas.openxmlformats.org/officeDocument/2006/relationships/hyperlink" Target="https://www.idlewyldanalytics.com/dp-dt" TargetMode="External"/><Relationship Id="rId1" Type="http://schemas.openxmlformats.org/officeDocument/2006/relationships/slideLayout" Target="../slideLayouts/slideLayout8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ata/cities.txt" TargetMode="External"/><Relationship Id="rId2" Type="http://schemas.openxmlformats.org/officeDocument/2006/relationships/hyperlink" Target="https://www.idlewyldanalytics.com/dp-e" TargetMode="External"/><Relationship Id="rId1" Type="http://schemas.openxmlformats.org/officeDocument/2006/relationships/slideLayout" Target="../slideLayouts/slideLayout8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9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18" Type="http://schemas.openxmlformats.org/officeDocument/2006/relationships/image" Target="../media/image121.pn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12" Type="http://schemas.openxmlformats.org/officeDocument/2006/relationships/image" Target="../media/image115.png"/><Relationship Id="rId17" Type="http://schemas.openxmlformats.org/officeDocument/2006/relationships/image" Target="../media/image120.sv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svg"/><Relationship Id="rId5" Type="http://schemas.openxmlformats.org/officeDocument/2006/relationships/image" Target="../media/image108.svg"/><Relationship Id="rId15" Type="http://schemas.openxmlformats.org/officeDocument/2006/relationships/image" Target="../media/image118.svg"/><Relationship Id="rId10" Type="http://schemas.openxmlformats.org/officeDocument/2006/relationships/image" Target="../media/image113.png"/><Relationship Id="rId19" Type="http://schemas.openxmlformats.org/officeDocument/2006/relationships/image" Target="../media/image122.svg"/><Relationship Id="rId4" Type="http://schemas.openxmlformats.org/officeDocument/2006/relationships/image" Target="../media/image107.png"/><Relationship Id="rId9" Type="http://schemas.openxmlformats.org/officeDocument/2006/relationships/image" Target="../media/image112.svg"/><Relationship Id="rId14" Type="http://schemas.openxmlformats.org/officeDocument/2006/relationships/image" Target="../media/image117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svg"/><Relationship Id="rId3" Type="http://schemas.openxmlformats.org/officeDocument/2006/relationships/image" Target="../media/image124.svg"/><Relationship Id="rId7" Type="http://schemas.openxmlformats.org/officeDocument/2006/relationships/image" Target="../media/image128.svg"/><Relationship Id="rId12" Type="http://schemas.openxmlformats.org/officeDocument/2006/relationships/image" Target="../media/image13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sv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svg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5" Type="http://schemas.openxmlformats.org/officeDocument/2006/relationships/image" Target="../media/image138.sv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sv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sv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erd-de" TargetMode="External"/><Relationship Id="rId2" Type="http://schemas.openxmlformats.org/officeDocument/2006/relationships/hyperlink" Target="https://www.idlewyldanalytics.com/derd-bc" TargetMode="External"/><Relationship Id="rId1" Type="http://schemas.openxmlformats.org/officeDocument/2006/relationships/slideLayout" Target="../slideLayouts/slideLayout8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9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gif"/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derd-dm#DERD-DM" TargetMode="External"/><Relationship Id="rId2" Type="http://schemas.openxmlformats.org/officeDocument/2006/relationships/hyperlink" Target="https://www.idlewyldanalytics.com/dsbfdi-gifd#DSBFDI-GIFD-sod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idlewyldanalytics.com/derd-rd" TargetMode="Externa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s://www.idlewyldanalytics.com/pprime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studio.com/products/rstudio/" TargetMode="Externa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apminder.org/tools-offline/" TargetMode="Externa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idlewyldanalytics.com/data/2016collisionsfinal.csv" TargetMode="External"/><Relationship Id="rId2" Type="http://schemas.openxmlformats.org/officeDocument/2006/relationships/hyperlink" Target="https://www.idlewyldanalytics.com/data/GlobalCitiesPBI.csv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data-action-lab.com/wp-content/uploads/2019/11/HR_2016_Census_simple.xlsx" TargetMode="External"/><Relationship Id="rId4" Type="http://schemas.openxmlformats.org/officeDocument/2006/relationships/hyperlink" Target="https://www.data-action-lab.com/wp-content/uploads/2021/08/polls_us_election_2016.csv" TargetMode="Externa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cture/introduction-to-data-engineering/rdbms-0EgFf" TargetMode="External"/><Relationship Id="rId3" Type="http://schemas.openxmlformats.org/officeDocument/2006/relationships/hyperlink" Target="https://www.idlewyldanalytics.com/www.charuaggarwal.net/classbook.pdf" TargetMode="External"/><Relationship Id="rId7" Type="http://schemas.openxmlformats.org/officeDocument/2006/relationships/hyperlink" Target="http://www.davidbrin.com/transparentsociety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dlewyldanalytics.com/" TargetMode="External"/><Relationship Id="rId5" Type="http://schemas.openxmlformats.org/officeDocument/2006/relationships/hyperlink" Target="http://www.charuaggarwal.net/clusterbook.pdf" TargetMode="External"/><Relationship Id="rId4" Type="http://schemas.openxmlformats.org/officeDocument/2006/relationships/hyperlink" Target="https://link.springer.com/book/10.1007/978-3-319-14142-8" TargetMode="Externa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hastie.su.domains/ElemStatLearn/" TargetMode="External"/><Relationship Id="rId2" Type="http://schemas.openxmlformats.org/officeDocument/2006/relationships/hyperlink" Target="https://hbr.org/2012/10/data-scientist-the-sexiest-job-of-the-21st-centur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oftkraft.co/automating-data-pipelines/" TargetMode="Externa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vsu.edu/cms4/asset/C36BB20B-9927-1AE9-F5689F4682486302/ethical_reasoningdc.pdf" TargetMode="External"/><Relationship Id="rId2" Type="http://schemas.openxmlformats.org/officeDocument/2006/relationships/hyperlink" Target="https://www.amazon.ca/Weapons-Math-Destruction-Increases-Inequality/dp/055341881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hdata.io/blog/what-is-data-engineering/" TargetMode="Externa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extbc.ca/dbdesign01/" TargetMode="External"/><Relationship Id="rId2" Type="http://schemas.openxmlformats.org/officeDocument/2006/relationships/hyperlink" Target="https://simplystatistics.org/2014/10/24/an-interactive-visualization-to-teach-about-the-curse-of-dimensionality/" TargetMode="External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8" Type="http://schemas.openxmlformats.org/officeDocument/2006/relationships/hyperlink" Target="https://ised-isde.canada.ca/site/innover-meilleur-canada/fr/charte-canadienne-numerique/strategie-numerique-donnees-canada" TargetMode="External"/><Relationship Id="rId3" Type="http://schemas.openxmlformats.org/officeDocument/2006/relationships/hyperlink" Target="https://www.canada.ca/fr/gouvernement/systeme/gouvernement-numerique/politiques-normes.html" TargetMode="External"/><Relationship Id="rId7" Type="http://schemas.openxmlformats.org/officeDocument/2006/relationships/hyperlink" Target="https://www.canada.ca/fr/gouvernement/systeme/gouvernement-numerique/innovations-gouvernementales-numeriques/services-informatique-nuage/strategie-adoption-information-nuage-gouvernement-canada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nada.ca/fr/gouvernement/systeme/gouvernement-numerique/plans-strategiques-operations-numeriques-gouvernement-canada/plan-strategique-operations-numerique-2018-2022.html" TargetMode="External"/><Relationship Id="rId5" Type="http://schemas.openxmlformats.org/officeDocument/2006/relationships/hyperlink" Target="https://www.canada.ca/fr/secretariat-conseil-tresor/services/technologie-information/plan-strategique-2017-2021.html" TargetMode="External"/><Relationship Id="rId4" Type="http://schemas.openxmlformats.org/officeDocument/2006/relationships/hyperlink" Target="https://www.tbs-sct.canada.ca/pol/doc-fra.aspx?id=32603" TargetMode="External"/><Relationship Id="rId9" Type="http://schemas.openxmlformats.org/officeDocument/2006/relationships/image" Target="../media/image1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lewyldanalytics.com/ntaqw-ll" TargetMode="External"/><Relationship Id="rId2" Type="http://schemas.openxmlformats.org/officeDocument/2006/relationships/hyperlink" Target="https://www.idlewyldanalytics.com/ntaqw-b" TargetMode="Externa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boily@uottawa.ca" TargetMode="External"/><Relationship Id="rId2" Type="http://schemas.openxmlformats.org/officeDocument/2006/relationships/hyperlink" Target="https://data-action-lab.com/101-dse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spdi.slack.com/" TargetMode="External"/><Relationship Id="rId4" Type="http://schemas.openxmlformats.org/officeDocument/2006/relationships/hyperlink" Target="https://idlewyldanalytic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Entity-Relationship_Model_(diagram)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ivethirtyeight.com/contributors/christie-aschwanden/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dlewyldanalytics.com/dsbfdi-i" TargetMode="Externa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is.theorizeit.org/wiki/File:Image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Conceptual%20Frameworks%20for%20Data%20Work" TargetMode="Externa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fnigc.ca/ocap-training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lashdot.org/story/18/10/12/2240241/google-ai-claims-99-percent-accuracy-in-metastatic-breast-cancer-detection" TargetMode="External"/><Relationship Id="rId2" Type="http://schemas.openxmlformats.org/officeDocument/2006/relationships/hyperlink" Target="https://doi.org/10.1371/journal.pmed.100269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ise.com/articles/data-scientists-find-connections-between-birth-month-and-health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2018/12/31/technology/human-resources-artificial-intelligence-humu.html?partner=IFTTT" TargetMode="External"/><Relationship Id="rId2" Type="http://schemas.openxmlformats.org/officeDocument/2006/relationships/hyperlink" Target="https://www.sciencedaily.com/releases/2015/09/150903144657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ytimes.com/section/upshot" TargetMode="External"/><Relationship Id="rId4" Type="http://schemas.openxmlformats.org/officeDocument/2006/relationships/hyperlink" Target="https://www.nytimes.com/2016/10/13/upshot/how-one-19-year-old-illinois-man-is-distorting-national-polling-averages.html?imm_mid=0e9900&amp;cmp=em-data-na-na-newsltr_20161019&amp;_r=1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ependent.co.uk/life-style/gadgets-and-tech/news/ai-robots-artificial-intelligence-racism-sexism-prejudice-bias-language-learn-from-humans-a7683161.html" TargetMode="External"/><Relationship Id="rId2" Type="http://schemas.openxmlformats.org/officeDocument/2006/relationships/hyperlink" Target="https://www.reuters.com/article/us-amazon-com-jobs-automation-insight-idUSKCN1MK08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heroot.com/facial-recognition-technology-affects-african-americans-1790857307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dlewyldanalytics.com/dsbfdi-edsc" TargetMode="Externa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953588" y="5094112"/>
            <a:ext cx="10117823" cy="81030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fr-CA" sz="2800" dirty="0">
                <a:latin typeface="Myriad Pro"/>
              </a:rPr>
              <a:t>Les principes fondamentaux de la science des données</a:t>
            </a:r>
            <a:endParaRPr lang="en-US" sz="2800" dirty="0">
              <a:latin typeface="Myriad Pro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953589" y="6035046"/>
            <a:ext cx="8655106" cy="760957"/>
          </a:xfrm>
          <a:prstGeom prst="rect">
            <a:avLst/>
          </a:prstGeom>
        </p:spPr>
        <p:txBody>
          <a:bodyPr/>
          <a:lstStyle/>
          <a:p>
            <a:pPr marL="0" indent="0" algn="l">
              <a:buNone/>
            </a:pPr>
            <a:r>
              <a:rPr lang="fr-CA" sz="1800" b="1">
                <a:solidFill>
                  <a:schemeClr val="bg1"/>
                </a:solidFill>
                <a:latin typeface="Myriad Pro"/>
              </a:rPr>
              <a:t>Instructeur :</a:t>
            </a:r>
            <a:r>
              <a:rPr lang="fr-CA" sz="1800">
                <a:solidFill>
                  <a:schemeClr val="bg1"/>
                </a:solidFill>
                <a:latin typeface="Myriad Pro"/>
              </a:rPr>
              <a:t> Patrick Boily</a:t>
            </a:r>
            <a:br>
              <a:rPr lang="fr-CA" sz="1800">
                <a:solidFill>
                  <a:schemeClr val="bg1"/>
                </a:solidFill>
                <a:latin typeface="Myriad Pro"/>
              </a:rPr>
            </a:br>
            <a:endParaRPr lang="en-US" sz="1400">
              <a:solidFill>
                <a:schemeClr val="bg1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9365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2B1E-1EA3-E9F2-F28D-1B4DD4EA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 dirty="0" err="1"/>
              <a:t>Problème</a:t>
            </a:r>
            <a:r>
              <a:rPr lang="en-US" sz="4600" b="1" dirty="0"/>
              <a:t> des champignons </a:t>
            </a:r>
            <a:r>
              <a:rPr lang="en-US" sz="4600" b="1" dirty="0" err="1"/>
              <a:t>vénéneux</a:t>
            </a:r>
            <a:endParaRPr lang="en-US" sz="4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0464-199A-B794-3587-B398589F7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i="1" dirty="0">
                <a:latin typeface="Dagny OT" panose="020B0504020201020104" pitchFamily="34" charset="77"/>
              </a:rPr>
              <a:t>Amanita muscaria</a:t>
            </a:r>
          </a:p>
          <a:p>
            <a:pPr algn="l">
              <a:lnSpc>
                <a:spcPct val="120000"/>
              </a:lnSpc>
            </a:pPr>
            <a:r>
              <a:rPr lang="en-US" b="1" dirty="0">
                <a:latin typeface="Dagny OT" panose="020B0504020201020104" pitchFamily="34" charset="77"/>
              </a:rPr>
              <a:t>Habitat : </a:t>
            </a:r>
            <a:r>
              <a:rPr lang="en-US" dirty="0" err="1">
                <a:latin typeface="Dagny OT" panose="020B0504020201020104" pitchFamily="34" charset="77"/>
              </a:rPr>
              <a:t>bois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b="1" dirty="0">
                <a:latin typeface="Dagny OT" panose="020B0504020201020104" pitchFamily="34" charset="77"/>
              </a:rPr>
              <a:t>Taille des </a:t>
            </a:r>
            <a:r>
              <a:rPr lang="en-US" b="1" dirty="0" err="1">
                <a:latin typeface="Dagny OT" panose="020B0504020201020104" pitchFamily="34" charset="77"/>
              </a:rPr>
              <a:t>branchies</a:t>
            </a:r>
            <a:r>
              <a:rPr lang="en-US" b="1" dirty="0">
                <a:latin typeface="Dagny OT" panose="020B0504020201020104" pitchFamily="34" charset="77"/>
              </a:rPr>
              <a:t> : </a:t>
            </a:r>
            <a:r>
              <a:rPr lang="en-US" dirty="0" err="1">
                <a:latin typeface="Dagny OT" panose="020B0504020201020104" pitchFamily="34" charset="77"/>
              </a:rPr>
              <a:t>étroites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b="1" dirty="0" err="1">
                <a:latin typeface="Dagny OT" panose="020B0504020201020104" pitchFamily="34" charset="77"/>
              </a:rPr>
              <a:t>Odeur</a:t>
            </a:r>
            <a:r>
              <a:rPr lang="en-US" b="1" dirty="0">
                <a:latin typeface="Dagny OT" panose="020B0504020201020104" pitchFamily="34" charset="77"/>
              </a:rPr>
              <a:t> : </a:t>
            </a:r>
            <a:r>
              <a:rPr lang="en-US" dirty="0" err="1">
                <a:latin typeface="Dagny OT" panose="020B0504020201020104" pitchFamily="34" charset="77"/>
              </a:rPr>
              <a:t>aucune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b="1" dirty="0">
                <a:latin typeface="Dagny OT" panose="020B0504020201020104" pitchFamily="34" charset="77"/>
              </a:rPr>
              <a:t>Spores : </a:t>
            </a:r>
            <a:r>
              <a:rPr lang="en-US" dirty="0" err="1">
                <a:latin typeface="Dagny OT" panose="020B0504020201020104" pitchFamily="34" charset="77"/>
              </a:rPr>
              <a:t>blanc</a:t>
            </a:r>
            <a:br>
              <a:rPr lang="en-US" dirty="0">
                <a:latin typeface="Dagny OT" panose="020B0504020201020104" pitchFamily="34" charset="77"/>
              </a:rPr>
            </a:br>
            <a:r>
              <a:rPr lang="en-US" b="1" dirty="0">
                <a:latin typeface="Dagny OT" panose="020B0504020201020104" pitchFamily="34" charset="77"/>
              </a:rPr>
              <a:t>Couleur du chapeau : </a:t>
            </a:r>
            <a:r>
              <a:rPr lang="en-US" dirty="0">
                <a:latin typeface="Dagny OT" panose="020B0504020201020104" pitchFamily="34" charset="77"/>
              </a:rPr>
              <a:t>rouge</a:t>
            </a:r>
            <a:endParaRPr lang="en-US" sz="100" dirty="0">
              <a:latin typeface="Dagny OT" panose="020B0504020201020104" pitchFamily="34" charset="77"/>
            </a:endParaRPr>
          </a:p>
          <a:p>
            <a:pPr algn="l">
              <a:lnSpc>
                <a:spcPct val="120000"/>
              </a:lnSpc>
            </a:pPr>
            <a:r>
              <a:rPr lang="en-US" b="1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Problème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de classification : </a:t>
            </a:r>
            <a:b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L'Amanita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muscaria </a:t>
            </a:r>
            <a:r>
              <a:rPr lang="en-US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est-elle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comestible </a:t>
            </a:r>
            <a:r>
              <a:rPr lang="en-US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ou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toxique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?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A03873-10BE-4E39-A351-92372543948B}"/>
              </a:ext>
            </a:extLst>
          </p:cNvPr>
          <p:cNvSpPr/>
          <p:nvPr/>
        </p:nvSpPr>
        <p:spPr>
          <a:xfrm>
            <a:off x="6926317" y="0"/>
            <a:ext cx="52656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2"/>
              </a:rPr>
              <a:t>https://archive.ics.uci.edu/ml/datasets/Mushroom</a:t>
            </a:r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159FF612-BB05-A1F5-5B31-03917FE72A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069" y="1690688"/>
            <a:ext cx="2935702" cy="4351338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390E67-1577-50AE-ED78-983A9B3A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>
                <a:latin typeface="Dagny OT" panose="020B0504020201020104" pitchFamily="34" charset="0"/>
              </a:rPr>
              <a:t>10</a:t>
            </a:fld>
            <a:endParaRPr lang="en-CA">
              <a:latin typeface="Dagny OT" panose="020B0504020201020104" pitchFamily="34" charset="0"/>
            </a:endParaRP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488EBFC-1036-AA15-EA15-512A6E58B0F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97186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179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flux de travail </a:t>
            </a:r>
            <a:r>
              <a:rPr lang="en-CA" dirty="0" err="1"/>
              <a:t>analytique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225144" cy="3851404"/>
          </a:xfrm>
        </p:spPr>
        <p:txBody>
          <a:bodyPr/>
          <a:lstStyle/>
          <a:p>
            <a:r>
              <a:rPr lang="en-CA" dirty="0"/>
              <a:t>Vous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avez</a:t>
            </a:r>
            <a:r>
              <a:rPr lang="en-CA" dirty="0"/>
              <a:t> </a:t>
            </a:r>
            <a:r>
              <a:rPr lang="en-CA" dirty="0" err="1"/>
              <a:t>probablement</a:t>
            </a:r>
            <a:r>
              <a:rPr lang="en-CA" dirty="0"/>
              <a:t> </a:t>
            </a:r>
            <a:r>
              <a:rPr lang="en-CA" dirty="0" err="1"/>
              <a:t>assez</a:t>
            </a:r>
            <a:r>
              <a:rPr lang="en-CA" dirty="0"/>
              <a:t> des </a:t>
            </a:r>
            <a:r>
              <a:rPr lang="en-CA" b="1" dirty="0"/>
              <a:t>discussions sur le </a:t>
            </a:r>
            <a:r>
              <a:rPr lang="en-CA" b="1" dirty="0" err="1"/>
              <a:t>contexte</a:t>
            </a:r>
            <a:r>
              <a:rPr lang="en-CA" b="1" dirty="0"/>
              <a:t> </a:t>
            </a:r>
            <a:r>
              <a:rPr lang="en-CA" dirty="0"/>
              <a:t>et </a:t>
            </a:r>
            <a:r>
              <a:rPr lang="en-CA" dirty="0" err="1"/>
              <a:t>préféreriz</a:t>
            </a:r>
            <a:r>
              <a:rPr lang="en-CA" dirty="0"/>
              <a:t> passer à </a:t>
            </a:r>
            <a:r>
              <a:rPr lang="en-CA" dirty="0" err="1"/>
              <a:t>l'analyse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proprement</a:t>
            </a:r>
            <a:r>
              <a:rPr lang="en-CA" dirty="0"/>
              <a:t> </a:t>
            </a:r>
            <a:r>
              <a:rPr lang="en-CA" dirty="0" err="1"/>
              <a:t>dite</a:t>
            </a:r>
            <a:r>
              <a:rPr lang="en-CA" dirty="0"/>
              <a:t>. </a:t>
            </a:r>
          </a:p>
          <a:p>
            <a:r>
              <a:rPr lang="en-CA" dirty="0"/>
              <a:t>Une </a:t>
            </a:r>
            <a:r>
              <a:rPr lang="en-CA" dirty="0" err="1"/>
              <a:t>dernière</a:t>
            </a:r>
            <a:r>
              <a:rPr lang="en-CA" dirty="0"/>
              <a:t> chose : le </a:t>
            </a:r>
            <a:r>
              <a:rPr lang="en-CA" b="1" dirty="0" err="1"/>
              <a:t>contexte</a:t>
            </a:r>
            <a:r>
              <a:rPr lang="en-CA" b="1" dirty="0"/>
              <a:t> du </a:t>
            </a:r>
            <a:r>
              <a:rPr lang="en-CA" b="1" dirty="0" err="1"/>
              <a:t>projet</a:t>
            </a:r>
            <a:r>
              <a:rPr lang="en-CA" dirty="0"/>
              <a:t>.</a:t>
            </a:r>
          </a:p>
          <a:p>
            <a:r>
              <a:rPr lang="en-CA" dirty="0"/>
              <a:t>La science des </a:t>
            </a:r>
            <a:r>
              <a:rPr lang="en-CA" dirty="0" err="1"/>
              <a:t>données</a:t>
            </a:r>
            <a:r>
              <a:rPr lang="en-CA" dirty="0"/>
              <a:t> ne se </a:t>
            </a:r>
            <a:r>
              <a:rPr lang="en-CA" dirty="0" err="1"/>
              <a:t>résume</a:t>
            </a:r>
            <a:r>
              <a:rPr lang="en-CA" dirty="0"/>
              <a:t> pas à </a:t>
            </a:r>
            <a:r>
              <a:rPr lang="en-CA" dirty="0" err="1"/>
              <a:t>l'analyse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; </a:t>
            </a:r>
            <a:r>
              <a:rPr lang="en-CA" dirty="0" err="1"/>
              <a:t>cela</a:t>
            </a:r>
            <a:r>
              <a:rPr lang="en-CA" dirty="0"/>
              <a:t> </a:t>
            </a:r>
            <a:r>
              <a:rPr lang="en-CA" dirty="0" err="1"/>
              <a:t>apparaît</a:t>
            </a:r>
            <a:r>
              <a:rPr lang="en-CA" dirty="0"/>
              <a:t> </a:t>
            </a:r>
            <a:r>
              <a:rPr lang="en-CA" dirty="0" err="1"/>
              <a:t>clairement</a:t>
            </a:r>
            <a:r>
              <a:rPr lang="en-CA" dirty="0"/>
              <a:t> </a:t>
            </a:r>
            <a:r>
              <a:rPr lang="en-CA" dirty="0" err="1"/>
              <a:t>lorsque</a:t>
            </a:r>
            <a:r>
              <a:rPr lang="en-CA" dirty="0"/>
              <a:t> </a:t>
            </a:r>
            <a:r>
              <a:rPr lang="en-CA" dirty="0" err="1"/>
              <a:t>l'on</a:t>
            </a:r>
            <a:r>
              <a:rPr lang="en-CA" dirty="0"/>
              <a:t> examine les étapes </a:t>
            </a:r>
            <a:r>
              <a:rPr lang="en-CA" dirty="0" err="1"/>
              <a:t>typiques</a:t>
            </a:r>
            <a:r>
              <a:rPr lang="en-CA" dirty="0"/>
              <a:t> d'un </a:t>
            </a:r>
            <a:r>
              <a:rPr lang="en-CA" b="1" dirty="0" err="1"/>
              <a:t>projet</a:t>
            </a:r>
            <a:r>
              <a:rPr lang="en-CA" b="1" dirty="0"/>
              <a:t> de science des </a:t>
            </a:r>
            <a:r>
              <a:rPr lang="en-CA" b="1" dirty="0" err="1"/>
              <a:t>données</a:t>
            </a:r>
            <a:r>
              <a:rPr lang="en-CA" dirty="0"/>
              <a:t>. </a:t>
            </a:r>
          </a:p>
          <a:p>
            <a:r>
              <a:rPr lang="en-CA" dirty="0" err="1"/>
              <a:t>L'analyse</a:t>
            </a:r>
            <a:r>
              <a:rPr lang="en-CA" dirty="0"/>
              <a:t> a lieu dans un </a:t>
            </a:r>
            <a:r>
              <a:rPr lang="en-CA" dirty="0" err="1"/>
              <a:t>contexte</a:t>
            </a:r>
            <a:r>
              <a:rPr lang="en-CA" dirty="0"/>
              <a:t> de </a:t>
            </a:r>
            <a:r>
              <a:rPr lang="en-CA" dirty="0" err="1"/>
              <a:t>projet</a:t>
            </a:r>
            <a:r>
              <a:rPr lang="en-CA" dirty="0"/>
              <a:t> plus large, </a:t>
            </a:r>
            <a:r>
              <a:rPr lang="en-CA" dirty="0" err="1"/>
              <a:t>ainsi</a:t>
            </a:r>
            <a:r>
              <a:rPr lang="en-CA" dirty="0"/>
              <a:t> que dans le </a:t>
            </a:r>
            <a:r>
              <a:rPr lang="en-CA" dirty="0" err="1"/>
              <a:t>contexte</a:t>
            </a:r>
            <a:r>
              <a:rPr lang="en-CA" dirty="0"/>
              <a:t> </a:t>
            </a:r>
            <a:r>
              <a:rPr lang="en-CA" dirty="0" err="1"/>
              <a:t>d'une</a:t>
            </a:r>
            <a:r>
              <a:rPr lang="en-CA" dirty="0"/>
              <a:t> plus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b="1" dirty="0"/>
              <a:t>infrastructure technique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d'un </a:t>
            </a:r>
            <a:r>
              <a:rPr lang="en-CA" b="1" dirty="0" err="1"/>
              <a:t>système</a:t>
            </a:r>
            <a:r>
              <a:rPr lang="en-CA" b="1" dirty="0"/>
              <a:t> </a:t>
            </a:r>
            <a:r>
              <a:rPr lang="en-CA" b="1" dirty="0" err="1"/>
              <a:t>pré-existant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100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63BD50-08E7-5415-DE61-A7A57FDAF0A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806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2D851-65CD-FFDD-1AC1-965E650644E3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3317804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méthode</a:t>
            </a:r>
            <a:r>
              <a:rPr lang="en-CA" dirty="0"/>
              <a:t> “</a:t>
            </a:r>
            <a:r>
              <a:rPr lang="en-CA" dirty="0" err="1"/>
              <a:t>analytique</a:t>
            </a:r>
            <a:r>
              <a:rPr lang="en-CA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dirty="0"/>
              <a:t>Comme </a:t>
            </a:r>
            <a:r>
              <a:rPr lang="en-CA" dirty="0" err="1"/>
              <a:t>c’est</a:t>
            </a:r>
            <a:r>
              <a:rPr lang="en-CA" dirty="0"/>
              <a:t> le </a:t>
            </a:r>
            <a:r>
              <a:rPr lang="en-CA" dirty="0" err="1"/>
              <a:t>cas</a:t>
            </a:r>
            <a:r>
              <a:rPr lang="en-CA" dirty="0"/>
              <a:t> pour la </a:t>
            </a:r>
            <a:r>
              <a:rPr lang="en-CA" b="1" dirty="0" err="1"/>
              <a:t>méthode</a:t>
            </a:r>
            <a:r>
              <a:rPr lang="en-CA" b="1" dirty="0"/>
              <a:t> </a:t>
            </a:r>
            <a:r>
              <a:rPr lang="en-CA" b="1" dirty="0" err="1"/>
              <a:t>scientifique</a:t>
            </a:r>
            <a:r>
              <a:rPr lang="en-CA" dirty="0"/>
              <a:t>, il </a:t>
            </a:r>
            <a:r>
              <a:rPr lang="en-CA" dirty="0" err="1"/>
              <a:t>existe</a:t>
            </a:r>
            <a:r>
              <a:rPr lang="en-CA" dirty="0"/>
              <a:t> un guide "étape par étape" pour </a:t>
            </a:r>
            <a:r>
              <a:rPr lang="en-CA" dirty="0" err="1"/>
              <a:t>l'analyse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</a:p>
          <a:p>
            <a:pPr lvl="1"/>
            <a:r>
              <a:rPr lang="en-CA" dirty="0" err="1"/>
              <a:t>déclaration</a:t>
            </a:r>
            <a:r>
              <a:rPr lang="en-CA" dirty="0"/>
              <a:t> </a:t>
            </a:r>
            <a:r>
              <a:rPr lang="en-CA" dirty="0" err="1"/>
              <a:t>d'objectif</a:t>
            </a:r>
            <a:endParaRPr lang="en-CA" dirty="0"/>
          </a:p>
          <a:p>
            <a:pPr lvl="1"/>
            <a:r>
              <a:rPr lang="en-CA" dirty="0" err="1"/>
              <a:t>collecte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 err="1"/>
              <a:t>nettoyage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/>
              <a:t>analyse des </a:t>
            </a:r>
            <a:r>
              <a:rPr lang="en-CA" dirty="0" err="1"/>
              <a:t>données</a:t>
            </a:r>
            <a:r>
              <a:rPr lang="en-CA" dirty="0"/>
              <a:t>/</a:t>
            </a:r>
            <a:r>
              <a:rPr lang="en-CA" dirty="0" err="1"/>
              <a:t>analytique</a:t>
            </a:r>
            <a:endParaRPr lang="en-CA" dirty="0"/>
          </a:p>
          <a:p>
            <a:pPr lvl="1"/>
            <a:r>
              <a:rPr lang="en-CA" dirty="0" err="1"/>
              <a:t>dissémination</a:t>
            </a:r>
            <a:endParaRPr lang="en-CA" dirty="0"/>
          </a:p>
          <a:p>
            <a:pPr lvl="1"/>
            <a:r>
              <a:rPr lang="en-CA" dirty="0"/>
              <a:t>documentation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6BAF0-00B5-3F74-8105-F8C1E6FA4F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Notez</a:t>
            </a:r>
            <a:r>
              <a:rPr lang="en-CA" dirty="0"/>
              <a:t> que </a:t>
            </a:r>
            <a:r>
              <a:rPr lang="en-CA" dirty="0" err="1"/>
              <a:t>l'</a:t>
            </a:r>
            <a:r>
              <a:rPr lang="en-CA" b="1" dirty="0" err="1"/>
              <a:t>analyse</a:t>
            </a:r>
            <a:r>
              <a:rPr lang="en-CA" b="1" dirty="0"/>
              <a:t> des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/>
              <a:t>ne </a:t>
            </a:r>
            <a:r>
              <a:rPr lang="en-CA" dirty="0" err="1"/>
              <a:t>constitue</a:t>
            </a:r>
            <a:r>
              <a:rPr lang="en-CA" dirty="0"/>
              <a:t> </a:t>
            </a:r>
            <a:r>
              <a:rPr lang="en-CA" dirty="0" err="1"/>
              <a:t>qu'un</a:t>
            </a:r>
            <a:r>
              <a:rPr lang="en-CA" dirty="0"/>
              <a:t> petit segment de </a:t>
            </a:r>
            <a:r>
              <a:rPr lang="en-CA" dirty="0" err="1"/>
              <a:t>l'ensemble</a:t>
            </a:r>
            <a:r>
              <a:rPr lang="en-CA" dirty="0"/>
              <a:t> du flux.</a:t>
            </a:r>
          </a:p>
          <a:p>
            <a:r>
              <a:rPr lang="en-CA" dirty="0" err="1"/>
              <a:t>En</a:t>
            </a:r>
            <a:r>
              <a:rPr lang="en-CA" dirty="0"/>
              <a:t> pratique, le </a:t>
            </a:r>
            <a:r>
              <a:rPr lang="en-CA" dirty="0" err="1"/>
              <a:t>processus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souvent</a:t>
            </a:r>
            <a:r>
              <a:rPr lang="en-CA" dirty="0"/>
              <a:t> </a:t>
            </a:r>
            <a:r>
              <a:rPr lang="en-CA" b="1" dirty="0" err="1"/>
              <a:t>désordonné</a:t>
            </a:r>
            <a:r>
              <a:rPr lang="en-CA" dirty="0"/>
              <a:t> ; étapes </a:t>
            </a:r>
            <a:r>
              <a:rPr lang="en-CA" dirty="0" err="1"/>
              <a:t>ajoutées</a:t>
            </a:r>
            <a:r>
              <a:rPr lang="en-CA" dirty="0"/>
              <a:t> et </a:t>
            </a:r>
            <a:r>
              <a:rPr lang="en-CA" dirty="0" err="1"/>
              <a:t>retirées</a:t>
            </a:r>
            <a:r>
              <a:rPr lang="en-CA" dirty="0"/>
              <a:t> de la </a:t>
            </a:r>
            <a:r>
              <a:rPr lang="en-CA" dirty="0" err="1"/>
              <a:t>séquence</a:t>
            </a:r>
            <a:r>
              <a:rPr lang="en-CA" dirty="0"/>
              <a:t>, </a:t>
            </a:r>
            <a:r>
              <a:rPr lang="en-CA" dirty="0" err="1"/>
              <a:t>répétitions</a:t>
            </a:r>
            <a:r>
              <a:rPr lang="en-CA" dirty="0"/>
              <a:t>, reprises, etc.</a:t>
            </a:r>
          </a:p>
          <a:p>
            <a:pPr algn="l"/>
            <a:r>
              <a:rPr lang="en-CA" dirty="0" err="1"/>
              <a:t>Cela</a:t>
            </a:r>
            <a:r>
              <a:rPr lang="en-CA" dirty="0"/>
              <a:t> a tendance à </a:t>
            </a:r>
            <a:r>
              <a:rPr lang="en-CA" dirty="0" err="1"/>
              <a:t>fonctionner</a:t>
            </a:r>
            <a:r>
              <a:rPr lang="en-CA" dirty="0"/>
              <a:t>... </a:t>
            </a:r>
            <a:r>
              <a:rPr lang="en-CA" dirty="0" err="1"/>
              <a:t>quand</a:t>
            </a:r>
            <a:r>
              <a:rPr lang="en-CA" dirty="0"/>
              <a:t> </a:t>
            </a:r>
            <a:r>
              <a:rPr lang="en-CA" b="1" dirty="0" err="1"/>
              <a:t>c'est</a:t>
            </a:r>
            <a:r>
              <a:rPr lang="en-CA" b="1" dirty="0"/>
              <a:t> </a:t>
            </a:r>
            <a:r>
              <a:rPr lang="en-CA" b="1" dirty="0" err="1"/>
              <a:t>mené</a:t>
            </a:r>
            <a:r>
              <a:rPr lang="en-CA" b="1" dirty="0"/>
              <a:t> </a:t>
            </a:r>
            <a:r>
              <a:rPr lang="en-CA" b="1" dirty="0" err="1"/>
              <a:t>correctement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101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5B9E960-F66A-ACC0-773D-488A0BFD465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723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20DB-9BB5-6D09-4DDB-58B2A55BA2F9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1709076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Les méthodes "analytiques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102</a:t>
            </a:fld>
            <a:endParaRPr lang="en-CA"/>
          </a:p>
        </p:txBody>
      </p:sp>
      <p:pic>
        <p:nvPicPr>
          <p:cNvPr id="1026" name="Picture 2" descr="The messy reality of the analytic workflow.">
            <a:extLst>
              <a:ext uri="{FF2B5EF4-FFF2-40B4-BE49-F238E27FC236}">
                <a16:creationId xmlns:a16="http://schemas.microsoft.com/office/drawing/2014/main" id="{E4004E73-436D-7998-352B-19E0F7EC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" y="908262"/>
            <a:ext cx="11458575" cy="50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7ACFB09-40E3-463A-A5D5-9620F1F20B3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876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2021A1-A888-0B88-C00F-5D510B6C30F3}"/>
              </a:ext>
            </a:extLst>
          </p:cNvPr>
          <p:cNvSpPr txBox="1"/>
          <p:nvPr/>
        </p:nvSpPr>
        <p:spPr>
          <a:xfrm>
            <a:off x="591671" y="1697638"/>
            <a:ext cx="1443318" cy="1138773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Objectifs</a:t>
            </a:r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A8179-0E42-8FDE-0492-020B99E2F18D}"/>
              </a:ext>
            </a:extLst>
          </p:cNvPr>
          <p:cNvSpPr txBox="1"/>
          <p:nvPr/>
        </p:nvSpPr>
        <p:spPr>
          <a:xfrm>
            <a:off x="421341" y="3921768"/>
            <a:ext cx="1779494" cy="1631216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Infrastructure et gestion des </a:t>
            </a:r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données</a:t>
            </a:r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ABC16-595E-A21E-64A7-E0E925E576CE}"/>
              </a:ext>
            </a:extLst>
          </p:cNvPr>
          <p:cNvSpPr txBox="1"/>
          <p:nvPr/>
        </p:nvSpPr>
        <p:spPr>
          <a:xfrm>
            <a:off x="3612779" y="1611720"/>
            <a:ext cx="1779494" cy="1323439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Collecte</a:t>
            </a:r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 des </a:t>
            </a:r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données</a:t>
            </a:r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30E385-2810-02E8-767C-BFDE59B03ECE}"/>
              </a:ext>
            </a:extLst>
          </p:cNvPr>
          <p:cNvSpPr txBox="1"/>
          <p:nvPr/>
        </p:nvSpPr>
        <p:spPr>
          <a:xfrm>
            <a:off x="3612779" y="4075656"/>
            <a:ext cx="1779494" cy="1323439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Préparation</a:t>
            </a:r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 des </a:t>
            </a:r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données</a:t>
            </a:r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E283E-4586-7FDB-9F5C-3586D95856E1}"/>
              </a:ext>
            </a:extLst>
          </p:cNvPr>
          <p:cNvSpPr txBox="1"/>
          <p:nvPr/>
        </p:nvSpPr>
        <p:spPr>
          <a:xfrm>
            <a:off x="6802394" y="1625166"/>
            <a:ext cx="1779494" cy="1323439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Exploration des </a:t>
            </a:r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données</a:t>
            </a:r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70A5F-DCFC-7430-D3C8-15D82C03AEA0}"/>
              </a:ext>
            </a:extLst>
          </p:cNvPr>
          <p:cNvSpPr txBox="1"/>
          <p:nvPr/>
        </p:nvSpPr>
        <p:spPr>
          <a:xfrm>
            <a:off x="6799729" y="4075656"/>
            <a:ext cx="1779494" cy="1323439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Modélisation</a:t>
            </a:r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 et analyse</a:t>
            </a:r>
          </a:p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9B196-086C-1B6C-A16E-CD1F8B743CFD}"/>
              </a:ext>
            </a:extLst>
          </p:cNvPr>
          <p:cNvSpPr txBox="1"/>
          <p:nvPr/>
        </p:nvSpPr>
        <p:spPr>
          <a:xfrm>
            <a:off x="9992009" y="1451416"/>
            <a:ext cx="1779494" cy="1631216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Utilisation et </a:t>
            </a:r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appui</a:t>
            </a:r>
            <a:r>
              <a:rPr lang="en-CA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CA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décisionnel</a:t>
            </a:r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C7FF8E-B769-B949-E678-8D4B8D20A401}"/>
              </a:ext>
            </a:extLst>
          </p:cNvPr>
          <p:cNvSpPr txBox="1"/>
          <p:nvPr/>
        </p:nvSpPr>
        <p:spPr>
          <a:xfrm>
            <a:off x="9986679" y="4172470"/>
            <a:ext cx="1797427" cy="1138773"/>
          </a:xfrm>
          <a:prstGeom prst="rect">
            <a:avLst/>
          </a:prstGeom>
          <a:solidFill>
            <a:srgbClr val="DEECF8"/>
          </a:solidFill>
          <a:ln>
            <a:solidFill>
              <a:srgbClr val="DEECF8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dirty="0">
                <a:latin typeface="Cambria" panose="02040503050406030204" pitchFamily="18" charset="0"/>
                <a:ea typeface="Cambria" panose="02040503050406030204" pitchFamily="18" charset="0"/>
              </a:rPr>
              <a:t>Communication</a:t>
            </a:r>
          </a:p>
          <a:p>
            <a:pPr algn="ctr"/>
            <a:endParaRPr lang="en-CA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981DC-DACD-61B8-4C61-C4C97F42870B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9343095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méthode</a:t>
            </a:r>
            <a:r>
              <a:rPr lang="en-CA" dirty="0"/>
              <a:t> “</a:t>
            </a:r>
            <a:r>
              <a:rPr lang="en-CA" dirty="0" err="1"/>
              <a:t>analytique</a:t>
            </a:r>
            <a:r>
              <a:rPr lang="en-CA" dirty="0"/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103</a:t>
            </a:fld>
            <a:endParaRPr lang="en-CA"/>
          </a:p>
        </p:txBody>
      </p:sp>
      <p:pic>
        <p:nvPicPr>
          <p:cNvPr id="2050" name="Picture 2" descr="Blitzstein and Pfister's data science workflow.">
            <a:extLst>
              <a:ext uri="{FF2B5EF4-FFF2-40B4-BE49-F238E27FC236}">
                <a16:creationId xmlns:a16="http://schemas.microsoft.com/office/drawing/2014/main" id="{4C9F63D9-51AF-DA1C-60A5-6135619B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14" y="1888499"/>
            <a:ext cx="3747209" cy="436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oretical and corrupted CRISP-DM processes.">
            <a:extLst>
              <a:ext uri="{FF2B5EF4-FFF2-40B4-BE49-F238E27FC236}">
                <a16:creationId xmlns:a16="http://schemas.microsoft.com/office/drawing/2014/main" id="{C7A5FDED-D608-945A-21E5-DA74FF2F0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 bwMode="auto">
          <a:xfrm>
            <a:off x="1097279" y="2019809"/>
            <a:ext cx="4072009" cy="41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721650-89B6-0DE8-9B7C-7244F15A85EA}"/>
              </a:ext>
            </a:extLst>
          </p:cNvPr>
          <p:cNvSpPr txBox="1"/>
          <p:nvPr/>
        </p:nvSpPr>
        <p:spPr>
          <a:xfrm>
            <a:off x="4307541" y="0"/>
            <a:ext cx="7884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</a:rPr>
              <a:t>[Cadre CRISP-DM (à gauche) ; flux de travail de science des </a:t>
            </a:r>
            <a:r>
              <a:rPr lang="en-CA" sz="1400" dirty="0" err="1">
                <a:solidFill>
                  <a:schemeClr val="tx2"/>
                </a:solidFill>
                <a:latin typeface="Dagny OT" panose="020B0504020201020104" pitchFamily="34" charset="77"/>
              </a:rPr>
              <a:t>données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</a:rPr>
              <a:t> de Blitzstein et Pfister (à droite)].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38B9AB6-3A17-9327-6D09-4BB8754164A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830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577FD-5E49-DFA7-3EC8-FC127E62E9CA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2124764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méthode</a:t>
            </a:r>
            <a:r>
              <a:rPr lang="en-CA" dirty="0"/>
              <a:t> “</a:t>
            </a:r>
            <a:r>
              <a:rPr lang="en-CA" dirty="0" err="1"/>
              <a:t>analytique</a:t>
            </a:r>
            <a:r>
              <a:rPr lang="en-CA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CA" dirty="0" err="1"/>
              <a:t>En</a:t>
            </a:r>
            <a:r>
              <a:rPr lang="en-CA" dirty="0"/>
              <a:t> pratique, </a:t>
            </a:r>
            <a:r>
              <a:rPr lang="en-CA" dirty="0" err="1"/>
              <a:t>l'analyse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souvent</a:t>
            </a:r>
            <a:r>
              <a:rPr lang="en-CA" dirty="0"/>
              <a:t> </a:t>
            </a:r>
            <a:r>
              <a:rPr lang="en-CA" dirty="0" err="1"/>
              <a:t>corrompue</a:t>
            </a:r>
            <a:r>
              <a:rPr lang="en-CA" dirty="0"/>
              <a:t> par :</a:t>
            </a:r>
          </a:p>
          <a:p>
            <a:pPr lvl="1"/>
            <a:r>
              <a:rPr lang="en-CA" dirty="0"/>
              <a:t>le manque de </a:t>
            </a:r>
            <a:r>
              <a:rPr lang="en-CA" dirty="0" err="1"/>
              <a:t>clarté</a:t>
            </a:r>
            <a:endParaRPr lang="en-CA" dirty="0"/>
          </a:p>
          <a:p>
            <a:pPr lvl="1"/>
            <a:r>
              <a:rPr lang="en-CA" dirty="0" err="1"/>
              <a:t>remaniement</a:t>
            </a:r>
            <a:r>
              <a:rPr lang="en-CA" dirty="0"/>
              <a:t> et travail inutile</a:t>
            </a:r>
          </a:p>
          <a:p>
            <a:pPr lvl="1"/>
            <a:r>
              <a:rPr lang="en-CA" dirty="0" err="1"/>
              <a:t>transfert</a:t>
            </a:r>
            <a:r>
              <a:rPr lang="en-CA" dirty="0"/>
              <a:t> </a:t>
            </a:r>
            <a:r>
              <a:rPr lang="en-CA" dirty="0" err="1"/>
              <a:t>aveugle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TI</a:t>
            </a:r>
          </a:p>
          <a:p>
            <a:pPr lvl="1"/>
            <a:r>
              <a:rPr lang="en-CA" dirty="0"/>
              <a:t>pas </a:t>
            </a:r>
            <a:r>
              <a:rPr lang="en-CA" dirty="0" err="1"/>
              <a:t>d'itération</a:t>
            </a:r>
            <a:endParaRPr lang="en-CA" dirty="0"/>
          </a:p>
          <a:p>
            <a:r>
              <a:rPr lang="en-CA" dirty="0"/>
              <a:t>Les </a:t>
            </a:r>
            <a:r>
              <a:rPr lang="en-CA" dirty="0" err="1"/>
              <a:t>approches</a:t>
            </a:r>
            <a:r>
              <a:rPr lang="en-CA" dirty="0"/>
              <a:t> </a:t>
            </a:r>
            <a:r>
              <a:rPr lang="en-CA" dirty="0" err="1"/>
              <a:t>ont</a:t>
            </a:r>
            <a:r>
              <a:rPr lang="en-CA" dirty="0"/>
              <a:t> un noyau </a:t>
            </a:r>
            <a:r>
              <a:rPr lang="en-CA" dirty="0" err="1"/>
              <a:t>commun</a:t>
            </a:r>
            <a:endParaRPr lang="en-CA" dirty="0"/>
          </a:p>
          <a:p>
            <a:pPr lvl="1"/>
            <a:r>
              <a:rPr lang="en-CA" dirty="0"/>
              <a:t>les </a:t>
            </a:r>
            <a:r>
              <a:rPr lang="en-CA" dirty="0" err="1"/>
              <a:t>projets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b="1" dirty="0" err="1"/>
              <a:t>itératifs</a:t>
            </a:r>
            <a:r>
              <a:rPr lang="en-CA" b="1" dirty="0"/>
              <a:t> </a:t>
            </a:r>
          </a:p>
          <a:p>
            <a:pPr lvl="1"/>
            <a:r>
              <a:rPr lang="en-CA" dirty="0"/>
              <a:t>(</a:t>
            </a:r>
            <a:r>
              <a:rPr lang="en-CA" dirty="0" err="1"/>
              <a:t>souvent</a:t>
            </a:r>
            <a:r>
              <a:rPr lang="en-CA" dirty="0"/>
              <a:t>) </a:t>
            </a:r>
            <a:r>
              <a:rPr lang="en-CA" b="1" dirty="0"/>
              <a:t>non </a:t>
            </a:r>
            <a:r>
              <a:rPr lang="en-CA" b="1" dirty="0" err="1"/>
              <a:t>séquentiel</a:t>
            </a:r>
            <a:r>
              <a:rPr lang="en-CA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67466-E2FA-8BA1-9EC3-589E48B1D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4999"/>
            <a:ext cx="4937760" cy="3868577"/>
          </a:xfrm>
        </p:spPr>
        <p:txBody>
          <a:bodyPr/>
          <a:lstStyle/>
          <a:p>
            <a:r>
              <a:rPr lang="en-CA" dirty="0" err="1"/>
              <a:t>En</a:t>
            </a:r>
            <a:r>
              <a:rPr lang="en-CA" dirty="0"/>
              <a:t> aidant les parties </a:t>
            </a:r>
            <a:r>
              <a:rPr lang="en-CA" dirty="0" err="1"/>
              <a:t>prenantes</a:t>
            </a:r>
            <a:r>
              <a:rPr lang="en-CA" dirty="0"/>
              <a:t> à </a:t>
            </a:r>
            <a:r>
              <a:rPr lang="en-CA" dirty="0" err="1"/>
              <a:t>reconnaître</a:t>
            </a:r>
            <a:r>
              <a:rPr lang="en-CA" dirty="0"/>
              <a:t> </a:t>
            </a:r>
            <a:r>
              <a:rPr lang="en-CA" dirty="0" err="1"/>
              <a:t>cette</a:t>
            </a:r>
            <a:r>
              <a:rPr lang="en-CA" dirty="0"/>
              <a:t> </a:t>
            </a:r>
            <a:r>
              <a:rPr lang="en-CA" b="1" dirty="0" err="1"/>
              <a:t>vérité</a:t>
            </a:r>
            <a:r>
              <a:rPr lang="en-CA" b="1" dirty="0"/>
              <a:t> centrale</a:t>
            </a:r>
            <a:r>
              <a:rPr lang="en-CA" dirty="0"/>
              <a:t>, il </a:t>
            </a:r>
            <a:r>
              <a:rPr lang="en-CA" dirty="0" err="1"/>
              <a:t>est</a:t>
            </a:r>
            <a:r>
              <a:rPr lang="en-CA" dirty="0"/>
              <a:t> plus facile pour les </a:t>
            </a:r>
            <a:r>
              <a:rPr lang="en-CA" dirty="0" err="1"/>
              <a:t>scientifiques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d'obtenir</a:t>
            </a:r>
            <a:r>
              <a:rPr lang="en-CA" dirty="0"/>
              <a:t> des </a:t>
            </a:r>
            <a:r>
              <a:rPr lang="en-CA" b="1" dirty="0" err="1"/>
              <a:t>informations</a:t>
            </a:r>
            <a:r>
              <a:rPr lang="en-CA" b="1" dirty="0"/>
              <a:t> </a:t>
            </a:r>
            <a:r>
              <a:rPr lang="en-CA" b="1" dirty="0" err="1"/>
              <a:t>utiles</a:t>
            </a:r>
            <a:endParaRPr lang="en-CA" dirty="0"/>
          </a:p>
          <a:p>
            <a:r>
              <a:rPr lang="en-CA" b="1" dirty="0"/>
              <a:t>À </a:t>
            </a:r>
            <a:r>
              <a:rPr lang="en-CA" b="1" dirty="0" err="1"/>
              <a:t>retenir</a:t>
            </a:r>
            <a:r>
              <a:rPr lang="en-CA" b="1" dirty="0"/>
              <a:t> </a:t>
            </a:r>
            <a:r>
              <a:rPr lang="en-CA" dirty="0"/>
              <a:t>: il y a beaucoup de choses à prendre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compte</a:t>
            </a:r>
            <a:r>
              <a:rPr lang="en-CA" dirty="0"/>
              <a:t> </a:t>
            </a:r>
            <a:r>
              <a:rPr lang="en-CA" dirty="0" err="1"/>
              <a:t>avant</a:t>
            </a:r>
            <a:r>
              <a:rPr lang="en-CA" dirty="0"/>
              <a:t> la </a:t>
            </a:r>
            <a:r>
              <a:rPr lang="en-CA" dirty="0" err="1"/>
              <a:t>modélisation</a:t>
            </a:r>
            <a:r>
              <a:rPr lang="en-CA" dirty="0"/>
              <a:t> et </a:t>
            </a:r>
            <a:r>
              <a:rPr lang="en-CA" dirty="0" err="1"/>
              <a:t>l'analyse</a:t>
            </a:r>
            <a:r>
              <a:rPr lang="en-CA" dirty="0"/>
              <a:t>.</a:t>
            </a:r>
          </a:p>
          <a:p>
            <a:pPr lvl="1" algn="l"/>
            <a:r>
              <a:rPr lang="en-CA" b="1" dirty="0" err="1"/>
              <a:t>l'analyse</a:t>
            </a:r>
            <a:r>
              <a:rPr lang="en-CA" b="1" dirty="0"/>
              <a:t> des </a:t>
            </a:r>
            <a:r>
              <a:rPr lang="en-CA" b="1" dirty="0" err="1"/>
              <a:t>données</a:t>
            </a:r>
            <a:r>
              <a:rPr lang="en-CA" b="1" dirty="0"/>
              <a:t> ne se </a:t>
            </a:r>
            <a:r>
              <a:rPr lang="en-CA" b="1" dirty="0" err="1"/>
              <a:t>limite</a:t>
            </a:r>
            <a:r>
              <a:rPr lang="en-CA" b="1" dirty="0"/>
              <a:t> pas à </a:t>
            </a:r>
            <a:r>
              <a:rPr lang="en-CA" b="1" dirty="0" err="1"/>
              <a:t>l'</a:t>
            </a:r>
            <a:r>
              <a:rPr lang="en-CA" b="1" i="1" dirty="0" err="1"/>
              <a:t>analyse</a:t>
            </a:r>
            <a:r>
              <a:rPr lang="en-CA" b="1" dirty="0"/>
              <a:t> des </a:t>
            </a:r>
            <a:r>
              <a:rPr lang="en-CA" b="1" dirty="0" err="1"/>
              <a:t>données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104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142D3974-8B96-C57E-4F32-3369FCADE5C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789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178E9-838C-35EB-A6DC-7C93E4088568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5167631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entrent</a:t>
            </a:r>
            <a:r>
              <a:rPr lang="en-CA" dirty="0"/>
              <a:t> dans le </a:t>
            </a:r>
            <a:r>
              <a:rPr lang="en-CA" b="1" dirty="0"/>
              <a:t>pipeline de la science des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étant</a:t>
            </a:r>
            <a:r>
              <a:rPr lang="en-CA" dirty="0"/>
              <a:t> </a:t>
            </a:r>
            <a:r>
              <a:rPr lang="en-CA" b="1" dirty="0" err="1"/>
              <a:t>collectées</a:t>
            </a:r>
            <a:r>
              <a:rPr lang="en-CA" dirty="0"/>
              <a:t>. </a:t>
            </a:r>
          </a:p>
          <a:p>
            <a:r>
              <a:rPr lang="en-CA" dirty="0"/>
              <a:t>Il </a:t>
            </a:r>
            <a:r>
              <a:rPr lang="en-CA" dirty="0" err="1"/>
              <a:t>existe</a:t>
            </a:r>
            <a:r>
              <a:rPr lang="en-CA" dirty="0"/>
              <a:t> </a:t>
            </a:r>
            <a:r>
              <a:rPr lang="en-CA" dirty="0" err="1"/>
              <a:t>plusieurs</a:t>
            </a:r>
            <a:r>
              <a:rPr lang="en-CA" dirty="0"/>
              <a:t> </a:t>
            </a:r>
            <a:r>
              <a:rPr lang="en-CA" dirty="0" err="1"/>
              <a:t>façons</a:t>
            </a:r>
            <a:r>
              <a:rPr lang="en-CA" dirty="0"/>
              <a:t> de </a:t>
            </a:r>
            <a:r>
              <a:rPr lang="en-CA" dirty="0" err="1"/>
              <a:t>procéder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collectées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b="1" dirty="0"/>
              <a:t>un </a:t>
            </a:r>
            <a:r>
              <a:rPr lang="en-CA" b="1" dirty="0" err="1"/>
              <a:t>seul</a:t>
            </a:r>
            <a:r>
              <a:rPr lang="en-CA" b="1" dirty="0"/>
              <a:t> passage</a:t>
            </a:r>
            <a:endParaRPr lang="en-CA" dirty="0"/>
          </a:p>
          <a:p>
            <a:pPr lvl="1"/>
            <a:r>
              <a:rPr lang="en-CA" dirty="0" err="1"/>
              <a:t>elle</a:t>
            </a:r>
            <a:r>
              <a:rPr lang="en-CA" dirty="0"/>
              <a:t> peut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collectée</a:t>
            </a:r>
            <a:r>
              <a:rPr lang="en-CA" dirty="0"/>
              <a:t> par </a:t>
            </a:r>
            <a:r>
              <a:rPr lang="en-CA" b="1" dirty="0"/>
              <a:t>lots </a:t>
            </a:r>
            <a:r>
              <a:rPr lang="en-CA" dirty="0"/>
              <a:t>(“batches”)</a:t>
            </a:r>
          </a:p>
          <a:p>
            <a:pPr lvl="1"/>
            <a:r>
              <a:rPr lang="en-CA" dirty="0" err="1"/>
              <a:t>elle</a:t>
            </a:r>
            <a:r>
              <a:rPr lang="en-CA" dirty="0"/>
              <a:t> peut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collectée</a:t>
            </a:r>
            <a:r>
              <a:rPr lang="en-CA" dirty="0"/>
              <a:t> </a:t>
            </a:r>
            <a:r>
              <a:rPr lang="en-CA" b="1" dirty="0" err="1"/>
              <a:t>en</a:t>
            </a:r>
            <a:r>
              <a:rPr lang="en-CA" b="1" dirty="0"/>
              <a:t> </a:t>
            </a:r>
            <a:r>
              <a:rPr lang="en-CA" b="1" dirty="0" err="1"/>
              <a:t>continu</a:t>
            </a:r>
            <a:endParaRPr lang="en-CA" dirty="0"/>
          </a:p>
          <a:p>
            <a:r>
              <a:rPr lang="en-CA" dirty="0"/>
              <a:t>Le </a:t>
            </a:r>
            <a:r>
              <a:rPr lang="en-CA" b="1" dirty="0"/>
              <a:t>mode </a:t>
            </a:r>
            <a:r>
              <a:rPr lang="en-CA" b="1" dirty="0" err="1"/>
              <a:t>d'entrée</a:t>
            </a:r>
            <a:r>
              <a:rPr lang="en-CA" b="1" dirty="0"/>
              <a:t> </a:t>
            </a:r>
            <a:r>
              <a:rPr lang="en-CA" dirty="0"/>
              <a:t>peut </a:t>
            </a:r>
            <a:r>
              <a:rPr lang="en-CA" dirty="0" err="1"/>
              <a:t>avoir</a:t>
            </a:r>
            <a:r>
              <a:rPr lang="en-CA" dirty="0"/>
              <a:t> un impact sur les étapes </a:t>
            </a:r>
            <a:r>
              <a:rPr lang="en-CA" dirty="0" err="1"/>
              <a:t>suivantes</a:t>
            </a:r>
            <a:r>
              <a:rPr lang="en-CA" dirty="0"/>
              <a:t>, </a:t>
            </a:r>
            <a:r>
              <a:rPr lang="en-CA" dirty="0" err="1"/>
              <a:t>notamment</a:t>
            </a:r>
            <a:r>
              <a:rPr lang="en-CA" dirty="0"/>
              <a:t> sur la </a:t>
            </a:r>
            <a:r>
              <a:rPr lang="en-CA" dirty="0" err="1"/>
              <a:t>fréquence</a:t>
            </a:r>
            <a:r>
              <a:rPr lang="en-CA" dirty="0"/>
              <a:t> de </a:t>
            </a:r>
            <a:r>
              <a:rPr lang="en-CA" b="1" dirty="0"/>
              <a:t>mise à jour des </a:t>
            </a:r>
            <a:r>
              <a:rPr lang="en-CA" dirty="0" err="1"/>
              <a:t>modèles</a:t>
            </a:r>
            <a:r>
              <a:rPr lang="en-CA" dirty="0"/>
              <a:t>, des </a:t>
            </a:r>
            <a:r>
              <a:rPr lang="en-CA" dirty="0" err="1"/>
              <a:t>métriques</a:t>
            </a:r>
            <a:r>
              <a:rPr lang="en-CA" dirty="0"/>
              <a:t>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105</a:t>
            </a:fld>
            <a:endParaRPr lang="en-C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826D1E-9B33-E37E-4DF1-F53203358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La </a:t>
            </a:r>
            <a:r>
              <a:rPr lang="en-GB" b="1" dirty="0" err="1"/>
              <a:t>collecte</a:t>
            </a:r>
            <a:r>
              <a:rPr lang="en-GB" b="1" dirty="0"/>
              <a:t> de </a:t>
            </a:r>
            <a:r>
              <a:rPr lang="en-GB" b="1" dirty="0" err="1"/>
              <a:t>données</a:t>
            </a:r>
            <a:endParaRPr lang="en-CA" dirty="0"/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FB5D96BC-3C3A-9DBE-52F1-E35AA4F2D18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96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0D0D03-6DF1-3A1A-F0F3-1D8FE723E1B7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1514630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Le stockage des </a:t>
            </a:r>
            <a:r>
              <a:rPr lang="en-GB" b="1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Une </a:t>
            </a:r>
            <a:r>
              <a:rPr lang="en-CA" dirty="0" err="1"/>
              <a:t>fois</a:t>
            </a:r>
            <a:r>
              <a:rPr lang="en-CA" dirty="0"/>
              <a:t> </a:t>
            </a:r>
            <a:r>
              <a:rPr lang="en-CA" dirty="0" err="1"/>
              <a:t>recueillies</a:t>
            </a:r>
            <a:r>
              <a:rPr lang="en-CA" dirty="0"/>
              <a:t>,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doivent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b="1" dirty="0" err="1"/>
              <a:t>stockées</a:t>
            </a:r>
            <a:r>
              <a:rPr lang="en-CA" dirty="0"/>
              <a:t>. </a:t>
            </a:r>
          </a:p>
          <a:p>
            <a:r>
              <a:rPr lang="en-CA" dirty="0"/>
              <a:t>Les </a:t>
            </a:r>
            <a:r>
              <a:rPr lang="en-CA" dirty="0" err="1"/>
              <a:t>choix</a:t>
            </a:r>
            <a:r>
              <a:rPr lang="en-CA" dirty="0"/>
              <a:t> </a:t>
            </a:r>
            <a:r>
              <a:rPr lang="en-CA" dirty="0" err="1"/>
              <a:t>relatifs</a:t>
            </a:r>
            <a:r>
              <a:rPr lang="en-CA" dirty="0"/>
              <a:t> au stockage (et au </a:t>
            </a:r>
            <a:r>
              <a:rPr lang="en-CA" b="1" dirty="0" err="1"/>
              <a:t>traitement</a:t>
            </a:r>
            <a:r>
              <a:rPr lang="en-CA" dirty="0"/>
              <a:t>) </a:t>
            </a:r>
            <a:r>
              <a:rPr lang="en-CA" dirty="0" err="1"/>
              <a:t>doivent</a:t>
            </a:r>
            <a:r>
              <a:rPr lang="en-CA" dirty="0"/>
              <a:t> </a:t>
            </a:r>
            <a:r>
              <a:rPr lang="en-CA" dirty="0" err="1"/>
              <a:t>refléter</a:t>
            </a:r>
            <a:r>
              <a:rPr lang="en-CA" dirty="0"/>
              <a:t> :</a:t>
            </a:r>
          </a:p>
          <a:p>
            <a:pPr lvl="1"/>
            <a:r>
              <a:rPr lang="en-CA" dirty="0"/>
              <a:t>la manière </a:t>
            </a:r>
            <a:r>
              <a:rPr lang="en-CA" dirty="0" err="1"/>
              <a:t>dont</a:t>
            </a:r>
            <a:r>
              <a:rPr lang="en-CA" dirty="0"/>
              <a:t>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recueillies</a:t>
            </a:r>
            <a:r>
              <a:rPr lang="en-CA" dirty="0"/>
              <a:t> (</a:t>
            </a:r>
            <a:r>
              <a:rPr lang="en-CA" b="1" dirty="0"/>
              <a:t>mode </a:t>
            </a:r>
            <a:r>
              <a:rPr lang="en-CA" b="1" dirty="0" err="1"/>
              <a:t>d'entrée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la </a:t>
            </a:r>
            <a:r>
              <a:rPr lang="en-CA" dirty="0" err="1"/>
              <a:t>quantité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à stocker et à </a:t>
            </a:r>
            <a:r>
              <a:rPr lang="en-CA" dirty="0" err="1"/>
              <a:t>traiter</a:t>
            </a:r>
            <a:r>
              <a:rPr lang="en-CA" dirty="0"/>
              <a:t> (</a:t>
            </a:r>
            <a:r>
              <a:rPr lang="en-CA" b="1" dirty="0"/>
              <a:t>petite </a:t>
            </a:r>
            <a:r>
              <a:rPr lang="en-CA" b="1" dirty="0" err="1"/>
              <a:t>ou</a:t>
            </a:r>
            <a:r>
              <a:rPr lang="en-CA" b="1" dirty="0"/>
              <a:t> </a:t>
            </a:r>
            <a:r>
              <a:rPr lang="en-CA" b="1" dirty="0" err="1"/>
              <a:t>grande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le type </a:t>
            </a:r>
            <a:r>
              <a:rPr lang="en-CA" dirty="0" err="1"/>
              <a:t>d'accès</a:t>
            </a:r>
            <a:r>
              <a:rPr lang="en-CA" dirty="0"/>
              <a:t>/de </a:t>
            </a:r>
            <a:r>
              <a:rPr lang="en-CA" dirty="0" err="1"/>
              <a:t>traitement</a:t>
            </a:r>
            <a:r>
              <a:rPr lang="en-CA" dirty="0"/>
              <a:t> </a:t>
            </a:r>
            <a:r>
              <a:rPr lang="en-CA" dirty="0" err="1"/>
              <a:t>nécessaire</a:t>
            </a:r>
            <a:r>
              <a:rPr lang="en-CA" dirty="0"/>
              <a:t> (</a:t>
            </a:r>
            <a:r>
              <a:rPr lang="en-CA" b="1" dirty="0"/>
              <a:t>quelle </a:t>
            </a:r>
            <a:r>
              <a:rPr lang="en-CA" b="1" dirty="0" err="1"/>
              <a:t>rapidité</a:t>
            </a:r>
            <a:r>
              <a:rPr lang="en-CA" dirty="0"/>
              <a:t>, </a:t>
            </a:r>
            <a:r>
              <a:rPr lang="en-CA" b="1" dirty="0"/>
              <a:t>quelle </a:t>
            </a:r>
            <a:r>
              <a:rPr lang="en-CA" b="1" dirty="0" err="1"/>
              <a:t>quantité</a:t>
            </a:r>
            <a:r>
              <a:rPr lang="en-CA" dirty="0"/>
              <a:t>, </a:t>
            </a:r>
            <a:r>
              <a:rPr lang="en-CA" b="1" dirty="0"/>
              <a:t>par qui</a:t>
            </a:r>
            <a:r>
              <a:rPr lang="en-CA" dirty="0"/>
              <a:t>)</a:t>
            </a:r>
          </a:p>
          <a:p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stockées</a:t>
            </a:r>
            <a:r>
              <a:rPr lang="en-CA" dirty="0"/>
              <a:t>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devenir</a:t>
            </a:r>
            <a:r>
              <a:rPr lang="en-CA" dirty="0"/>
              <a:t> </a:t>
            </a:r>
            <a:r>
              <a:rPr lang="en-CA" b="1" dirty="0" err="1"/>
              <a:t>périmées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i="1" dirty="0"/>
              <a:t>aux </a:t>
            </a:r>
            <a:r>
              <a:rPr lang="en-CA" i="1" dirty="0" err="1"/>
              <a:t>sens</a:t>
            </a:r>
            <a:r>
              <a:rPr lang="en-CA" i="1" dirty="0"/>
              <a:t> </a:t>
            </a:r>
            <a:r>
              <a:rPr lang="en-CA" i="1" dirty="0" err="1"/>
              <a:t>figuré</a:t>
            </a:r>
            <a:r>
              <a:rPr lang="en-CA" i="1" dirty="0"/>
              <a:t> </a:t>
            </a:r>
            <a:r>
              <a:rPr lang="en-CA" dirty="0"/>
              <a:t>et </a:t>
            </a:r>
            <a:r>
              <a:rPr lang="en-CA" i="1" dirty="0" err="1"/>
              <a:t>littéral</a:t>
            </a:r>
            <a:r>
              <a:rPr lang="en-CA" dirty="0"/>
              <a:t>) ; il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recommandé</a:t>
            </a:r>
            <a:r>
              <a:rPr lang="en-CA" dirty="0"/>
              <a:t> de </a:t>
            </a:r>
            <a:r>
              <a:rPr lang="en-CA" dirty="0" err="1"/>
              <a:t>procéder</a:t>
            </a:r>
            <a:r>
              <a:rPr lang="en-CA" dirty="0"/>
              <a:t> à des audits </a:t>
            </a:r>
            <a:r>
              <a:rPr lang="en-CA" dirty="0" err="1"/>
              <a:t>réguliers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EF7CEB-5C0C-F869-6C57-B4CB7D06674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4066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086BE-03FA-B74B-A1EE-89B0D89DDD8B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955657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Le </a:t>
            </a:r>
            <a:r>
              <a:rPr lang="en-GB" b="1" dirty="0" err="1"/>
              <a:t>traitement</a:t>
            </a:r>
            <a:r>
              <a:rPr lang="en-GB" b="1" dirty="0"/>
              <a:t> des </a:t>
            </a:r>
            <a:r>
              <a:rPr lang="en-GB" b="1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doivent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b="1" dirty="0" err="1"/>
              <a:t>traitées</a:t>
            </a:r>
            <a:r>
              <a:rPr lang="en-CA" b="1" dirty="0"/>
              <a:t> </a:t>
            </a:r>
            <a:r>
              <a:rPr lang="en-CA" dirty="0" err="1"/>
              <a:t>avant</a:t>
            </a:r>
            <a:r>
              <a:rPr lang="en-CA" dirty="0"/>
              <a:t> de </a:t>
            </a:r>
            <a:r>
              <a:rPr lang="en-CA" dirty="0" err="1"/>
              <a:t>pouvoir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analysées</a:t>
            </a:r>
            <a:r>
              <a:rPr lang="en-CA" dirty="0"/>
              <a:t>. </a:t>
            </a:r>
          </a:p>
          <a:p>
            <a:r>
              <a:rPr lang="en-CA" dirty="0" err="1"/>
              <a:t>Principalement</a:t>
            </a:r>
            <a:r>
              <a:rPr lang="en-CA" dirty="0"/>
              <a:t>, les </a:t>
            </a:r>
            <a:r>
              <a:rPr lang="en-CA" b="1" dirty="0" err="1"/>
              <a:t>données</a:t>
            </a:r>
            <a:r>
              <a:rPr lang="en-CA" b="1" dirty="0"/>
              <a:t> brutes </a:t>
            </a:r>
            <a:r>
              <a:rPr lang="en-CA" b="1" dirty="0" err="1"/>
              <a:t>doivent</a:t>
            </a:r>
            <a:r>
              <a:rPr lang="en-CA" b="1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converties</a:t>
            </a:r>
            <a:r>
              <a:rPr lang="en-CA" dirty="0"/>
              <a:t> dans un format qui </a:t>
            </a:r>
            <a:r>
              <a:rPr lang="en-CA" b="1" dirty="0"/>
              <a:t>se </a:t>
            </a:r>
            <a:r>
              <a:rPr lang="en-CA" b="1" dirty="0" err="1"/>
              <a:t>prête</a:t>
            </a:r>
            <a:r>
              <a:rPr lang="en-CA" b="1" dirty="0"/>
              <a:t> à </a:t>
            </a:r>
            <a:r>
              <a:rPr lang="en-CA" b="1" dirty="0" err="1"/>
              <a:t>l'analyse</a:t>
            </a:r>
            <a:r>
              <a:rPr lang="en-CA" dirty="0"/>
              <a:t>, </a:t>
            </a:r>
            <a:r>
              <a:rPr lang="en-CA" dirty="0" err="1"/>
              <a:t>en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identifiant</a:t>
            </a:r>
            <a:r>
              <a:rPr lang="en-CA" dirty="0"/>
              <a:t> les entrées </a:t>
            </a:r>
            <a:r>
              <a:rPr lang="en-CA" b="1" dirty="0"/>
              <a:t>non </a:t>
            </a:r>
            <a:r>
              <a:rPr lang="en-CA" b="1" dirty="0" err="1"/>
              <a:t>valides</a:t>
            </a:r>
            <a:r>
              <a:rPr lang="en-CA" dirty="0"/>
              <a:t>, </a:t>
            </a:r>
            <a:r>
              <a:rPr lang="en-CA" b="1" dirty="0"/>
              <a:t>non </a:t>
            </a:r>
            <a:r>
              <a:rPr lang="en-CA" b="1" dirty="0" err="1"/>
              <a:t>fondées</a:t>
            </a:r>
            <a:r>
              <a:rPr lang="en-CA" dirty="0"/>
              <a:t>, et </a:t>
            </a:r>
            <a:r>
              <a:rPr lang="en-CA" b="1" dirty="0" err="1"/>
              <a:t>anormales</a:t>
            </a:r>
            <a:endParaRPr lang="en-CA" b="1" dirty="0"/>
          </a:p>
          <a:p>
            <a:pPr lvl="1"/>
            <a:r>
              <a:rPr lang="en-CA" dirty="0" err="1"/>
              <a:t>traitant</a:t>
            </a:r>
            <a:r>
              <a:rPr lang="en-CA" dirty="0"/>
              <a:t> les </a:t>
            </a:r>
            <a:r>
              <a:rPr lang="en-CA" b="1" dirty="0" err="1"/>
              <a:t>valeurs</a:t>
            </a:r>
            <a:r>
              <a:rPr lang="en-CA" b="1" dirty="0"/>
              <a:t> </a:t>
            </a:r>
            <a:r>
              <a:rPr lang="en-CA" b="1" dirty="0" err="1"/>
              <a:t>manquantes</a:t>
            </a:r>
            <a:endParaRPr lang="en-CA" dirty="0"/>
          </a:p>
          <a:p>
            <a:pPr lvl="1"/>
            <a:r>
              <a:rPr lang="en-CA" b="1" dirty="0"/>
              <a:t>transformant </a:t>
            </a:r>
            <a:r>
              <a:rPr lang="en-CA" dirty="0"/>
              <a:t>les variables </a:t>
            </a:r>
            <a:r>
              <a:rPr lang="en-CA" dirty="0" err="1"/>
              <a:t>afin</a:t>
            </a:r>
            <a:r>
              <a:rPr lang="en-CA" dirty="0"/>
              <a:t> </a:t>
            </a:r>
            <a:r>
              <a:rPr lang="en-CA" dirty="0" err="1"/>
              <a:t>qu'elles</a:t>
            </a:r>
            <a:r>
              <a:rPr lang="en-CA" dirty="0"/>
              <a:t> </a:t>
            </a:r>
            <a:r>
              <a:rPr lang="en-CA" dirty="0" err="1"/>
              <a:t>répondent</a:t>
            </a:r>
            <a:r>
              <a:rPr lang="en-CA" dirty="0"/>
              <a:t> aux exigences des </a:t>
            </a:r>
            <a:r>
              <a:rPr lang="en-CA" dirty="0" err="1"/>
              <a:t>algorithmes</a:t>
            </a:r>
            <a:r>
              <a:rPr lang="en-CA" dirty="0"/>
              <a:t> </a:t>
            </a:r>
            <a:r>
              <a:rPr lang="en-CA" dirty="0" err="1"/>
              <a:t>choisis</a:t>
            </a:r>
            <a:endParaRPr lang="en-CA" dirty="0"/>
          </a:p>
          <a:p>
            <a:r>
              <a:rPr lang="en-CA" dirty="0" err="1"/>
              <a:t>L'</a:t>
            </a:r>
            <a:r>
              <a:rPr lang="en-CA" b="1" dirty="0" err="1"/>
              <a:t>analyse</a:t>
            </a:r>
            <a:r>
              <a:rPr lang="en-CA" b="1" dirty="0"/>
              <a:t> </a:t>
            </a:r>
            <a:r>
              <a:rPr lang="en-CA" dirty="0" err="1"/>
              <a:t>elle-même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presque</a:t>
            </a:r>
            <a:r>
              <a:rPr lang="en-CA" dirty="0"/>
              <a:t> anti-</a:t>
            </a:r>
            <a:r>
              <a:rPr lang="en-CA" dirty="0" err="1"/>
              <a:t>climatique</a:t>
            </a:r>
            <a:r>
              <a:rPr lang="en-CA" dirty="0"/>
              <a:t> : il </a:t>
            </a:r>
            <a:r>
              <a:rPr lang="en-CA" dirty="0" err="1"/>
              <a:t>suffit</a:t>
            </a:r>
            <a:r>
              <a:rPr lang="en-CA" dirty="0"/>
              <a:t> tout </a:t>
            </a:r>
            <a:r>
              <a:rPr lang="en-CA" dirty="0" err="1"/>
              <a:t>simplement</a:t>
            </a:r>
            <a:r>
              <a:rPr lang="en-CA" dirty="0"/>
              <a:t> </a:t>
            </a:r>
            <a:r>
              <a:rPr lang="en-CA" dirty="0" err="1"/>
              <a:t>d'exécuter</a:t>
            </a:r>
            <a:r>
              <a:rPr lang="en-CA" dirty="0"/>
              <a:t> les </a:t>
            </a:r>
            <a:r>
              <a:rPr lang="en-CA" dirty="0" err="1"/>
              <a:t>méthodes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algorithmes</a:t>
            </a:r>
            <a:r>
              <a:rPr lang="en-CA" dirty="0"/>
              <a:t> </a:t>
            </a:r>
            <a:r>
              <a:rPr lang="en-CA" dirty="0" err="1"/>
              <a:t>sélectionnés</a:t>
            </a:r>
            <a:r>
              <a:rPr lang="en-CA" dirty="0"/>
              <a:t> sur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traitées</a:t>
            </a:r>
            <a:r>
              <a:rPr lang="en-CA" dirty="0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B69C004-E823-60A0-E079-F221CDF18D0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975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046F5-669E-CA5A-C938-DC74BDA829BB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0651932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La </a:t>
            </a:r>
            <a:r>
              <a:rPr lang="en-GB" b="1" dirty="0" err="1"/>
              <a:t>modélisation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D9469-C4AD-BE29-4B24-06380031021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CA" sz="2200" dirty="0"/>
              <a:t>Les </a:t>
            </a:r>
            <a:r>
              <a:rPr lang="en-CA" sz="2200" dirty="0" err="1"/>
              <a:t>équipe</a:t>
            </a:r>
            <a:r>
              <a:rPr lang="en-CA" sz="2200" dirty="0"/>
              <a:t> de SD </a:t>
            </a:r>
            <a:r>
              <a:rPr lang="en-CA" sz="2200" dirty="0" err="1"/>
              <a:t>doivent</a:t>
            </a:r>
            <a:r>
              <a:rPr lang="en-CA" sz="2200" dirty="0"/>
              <a:t> </a:t>
            </a:r>
            <a:r>
              <a:rPr lang="en-CA" sz="2200" dirty="0" err="1"/>
              <a:t>connaître</a:t>
            </a:r>
            <a:r>
              <a:rPr lang="en-CA" sz="2200" dirty="0"/>
              <a:t> :</a:t>
            </a:r>
          </a:p>
          <a:p>
            <a:pPr lvl="1"/>
            <a:r>
              <a:rPr lang="en-CA" sz="1900" dirty="0"/>
              <a:t>le </a:t>
            </a:r>
            <a:r>
              <a:rPr lang="en-CA" sz="1900" dirty="0" err="1"/>
              <a:t>nettoyage</a:t>
            </a:r>
            <a:r>
              <a:rPr lang="en-CA" sz="1900" dirty="0"/>
              <a:t> les </a:t>
            </a:r>
            <a:r>
              <a:rPr lang="en-CA" sz="1900" dirty="0" err="1"/>
              <a:t>données</a:t>
            </a:r>
            <a:endParaRPr lang="en-CA" sz="1900" dirty="0"/>
          </a:p>
          <a:p>
            <a:pPr lvl="1"/>
            <a:r>
              <a:rPr lang="en-CA" sz="1900" dirty="0"/>
              <a:t>les </a:t>
            </a:r>
            <a:r>
              <a:rPr lang="en-CA" sz="1900" dirty="0" err="1"/>
              <a:t>statistiques</a:t>
            </a:r>
            <a:r>
              <a:rPr lang="en-CA" sz="1900" dirty="0"/>
              <a:t> </a:t>
            </a:r>
            <a:r>
              <a:rPr lang="en-CA" sz="1900" dirty="0" err="1"/>
              <a:t>descriptives</a:t>
            </a:r>
            <a:r>
              <a:rPr lang="en-CA" sz="1900" dirty="0"/>
              <a:t> et la </a:t>
            </a:r>
            <a:r>
              <a:rPr lang="en-CA" sz="1900" dirty="0" err="1"/>
              <a:t>corrélation</a:t>
            </a:r>
            <a:endParaRPr lang="en-CA" sz="1900" dirty="0"/>
          </a:p>
          <a:p>
            <a:pPr lvl="1"/>
            <a:r>
              <a:rPr lang="en-CA" sz="1900" dirty="0"/>
              <a:t>La </a:t>
            </a:r>
            <a:r>
              <a:rPr lang="en-CA" sz="1900" dirty="0" err="1"/>
              <a:t>probabilité</a:t>
            </a:r>
            <a:r>
              <a:rPr lang="en-CA" sz="1900" dirty="0"/>
              <a:t> et les </a:t>
            </a:r>
            <a:r>
              <a:rPr lang="en-CA" sz="1900" dirty="0" err="1"/>
              <a:t>statistiques</a:t>
            </a:r>
            <a:r>
              <a:rPr lang="en-CA" sz="1900" dirty="0"/>
              <a:t> </a:t>
            </a:r>
            <a:r>
              <a:rPr lang="en-CA" sz="1900" dirty="0" err="1"/>
              <a:t>inférentielles</a:t>
            </a:r>
            <a:endParaRPr lang="en-CA" sz="1900" dirty="0"/>
          </a:p>
          <a:p>
            <a:pPr lvl="1"/>
            <a:r>
              <a:rPr lang="en-CA" sz="1900" dirty="0" err="1"/>
              <a:t>l’analyse</a:t>
            </a:r>
            <a:r>
              <a:rPr lang="en-CA" sz="1900" dirty="0"/>
              <a:t> de </a:t>
            </a:r>
            <a:r>
              <a:rPr lang="en-CA" sz="1900" dirty="0" err="1"/>
              <a:t>régression</a:t>
            </a:r>
            <a:endParaRPr lang="en-CA" sz="1900" dirty="0"/>
          </a:p>
          <a:p>
            <a:pPr lvl="1"/>
            <a:r>
              <a:rPr lang="en-CA" sz="1900" dirty="0"/>
              <a:t>la classification et </a:t>
            </a:r>
            <a:r>
              <a:rPr lang="en-CA" sz="1900" dirty="0" err="1"/>
              <a:t>apprentissage</a:t>
            </a:r>
            <a:r>
              <a:rPr lang="en-CA" sz="1900" dirty="0"/>
              <a:t> </a:t>
            </a:r>
            <a:r>
              <a:rPr lang="en-CA" sz="1900" dirty="0" err="1"/>
              <a:t>supervisé</a:t>
            </a:r>
            <a:endParaRPr lang="en-CA" sz="1900" dirty="0"/>
          </a:p>
          <a:p>
            <a:pPr lvl="1"/>
            <a:r>
              <a:rPr lang="en-CA" sz="1900" dirty="0"/>
              <a:t>le </a:t>
            </a:r>
            <a:r>
              <a:rPr lang="en-CA" sz="1900" dirty="0" err="1"/>
              <a:t>regroupement</a:t>
            </a:r>
            <a:r>
              <a:rPr lang="en-CA" sz="1900" dirty="0"/>
              <a:t> et appr. non </a:t>
            </a:r>
            <a:r>
              <a:rPr lang="en-CA" sz="1900" dirty="0" err="1"/>
              <a:t>supervisé</a:t>
            </a:r>
            <a:endParaRPr lang="en-CA" sz="1900" dirty="0"/>
          </a:p>
          <a:p>
            <a:pPr lvl="1"/>
            <a:r>
              <a:rPr lang="en-CA" sz="1900" dirty="0"/>
              <a:t>la </a:t>
            </a:r>
            <a:r>
              <a:rPr lang="en-CA" sz="1900" dirty="0" err="1"/>
              <a:t>détection</a:t>
            </a:r>
            <a:r>
              <a:rPr lang="en-CA" sz="1900" dirty="0"/>
              <a:t> des anomalies et </a:t>
            </a:r>
            <a:r>
              <a:rPr lang="en-CA" sz="1900" dirty="0" err="1"/>
              <a:t>l’analyse</a:t>
            </a:r>
            <a:r>
              <a:rPr lang="en-CA" sz="1900" dirty="0"/>
              <a:t> des </a:t>
            </a:r>
            <a:r>
              <a:rPr lang="en-CA" sz="1900" dirty="0" err="1"/>
              <a:t>valeurs</a:t>
            </a:r>
            <a:r>
              <a:rPr lang="en-CA" sz="1900" dirty="0"/>
              <a:t> </a:t>
            </a:r>
            <a:r>
              <a:rPr lang="en-CA" sz="1900" dirty="0" err="1"/>
              <a:t>aberrantes</a:t>
            </a:r>
            <a:endParaRPr lang="en-CA" sz="1900" dirty="0"/>
          </a:p>
          <a:p>
            <a:pPr lvl="1"/>
            <a:r>
              <a:rPr lang="en-CA" sz="1900" dirty="0"/>
              <a:t>les </a:t>
            </a:r>
            <a:r>
              <a:rPr lang="en-CA" sz="1900" dirty="0" err="1"/>
              <a:t>données</a:t>
            </a:r>
            <a:r>
              <a:rPr lang="en-CA" sz="1900" dirty="0"/>
              <a:t> </a:t>
            </a:r>
            <a:r>
              <a:rPr lang="en-CA" sz="1900" dirty="0" err="1"/>
              <a:t>massives</a:t>
            </a:r>
            <a:r>
              <a:rPr lang="en-CA" sz="1900" dirty="0"/>
              <a:t>/de </a:t>
            </a:r>
            <a:r>
              <a:rPr lang="en-CA" sz="1900" dirty="0" err="1"/>
              <a:t>hautes</a:t>
            </a:r>
            <a:r>
              <a:rPr lang="en-CA" sz="1900" dirty="0"/>
              <a:t> dimensions</a:t>
            </a:r>
          </a:p>
          <a:p>
            <a:pPr lvl="1"/>
            <a:r>
              <a:rPr lang="en-CA" sz="1900" dirty="0"/>
              <a:t>la </a:t>
            </a:r>
            <a:r>
              <a:rPr lang="en-CA" sz="1900" dirty="0" err="1"/>
              <a:t>modélisation</a:t>
            </a:r>
            <a:r>
              <a:rPr lang="en-CA" sz="1900" dirty="0"/>
              <a:t> </a:t>
            </a:r>
            <a:r>
              <a:rPr lang="en-CA" sz="1900" dirty="0" err="1"/>
              <a:t>stochastique</a:t>
            </a:r>
            <a:r>
              <a:rPr lang="en-CA" sz="1900" dirty="0"/>
              <a:t>, etc.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58E344-35F2-9556-6E7E-BD48932DC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 err="1"/>
              <a:t>Cela</a:t>
            </a:r>
            <a:r>
              <a:rPr lang="en-CA" dirty="0"/>
              <a:t> ne </a:t>
            </a:r>
            <a:r>
              <a:rPr lang="en-CA" dirty="0" err="1"/>
              <a:t>représente</a:t>
            </a:r>
            <a:r>
              <a:rPr lang="en-CA" dirty="0"/>
              <a:t> </a:t>
            </a:r>
            <a:r>
              <a:rPr lang="en-CA" dirty="0" err="1"/>
              <a:t>qu'une</a:t>
            </a:r>
            <a:r>
              <a:rPr lang="en-CA" dirty="0"/>
              <a:t> </a:t>
            </a:r>
            <a:r>
              <a:rPr lang="en-CA" b="1" dirty="0"/>
              <a:t>petite part </a:t>
            </a:r>
            <a:r>
              <a:rPr lang="en-CA" dirty="0"/>
              <a:t>de </a:t>
            </a:r>
            <a:r>
              <a:rPr lang="en-CA" dirty="0" err="1"/>
              <a:t>l'analyse</a:t>
            </a:r>
            <a:r>
              <a:rPr lang="en-CA" dirty="0"/>
              <a:t> (cf. </a:t>
            </a:r>
            <a:r>
              <a:rPr lang="en-CA" dirty="0" err="1"/>
              <a:t>diapo</a:t>
            </a:r>
            <a:r>
              <a:rPr lang="en-CA" dirty="0"/>
              <a:t> </a:t>
            </a:r>
            <a:r>
              <a:rPr lang="en-CA" dirty="0" err="1"/>
              <a:t>précédente</a:t>
            </a:r>
            <a:r>
              <a:rPr lang="en-CA" dirty="0"/>
              <a:t>). </a:t>
            </a:r>
          </a:p>
          <a:p>
            <a:r>
              <a:rPr lang="en-CA" dirty="0" err="1"/>
              <a:t>Aucun</a:t>
            </a:r>
            <a:r>
              <a:rPr lang="en-CA" dirty="0"/>
              <a:t> </a:t>
            </a:r>
            <a:r>
              <a:rPr lang="en-CA" dirty="0" err="1"/>
              <a:t>analyste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scientifique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ne peut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maîtriser</a:t>
            </a:r>
            <a:r>
              <a:rPr lang="en-CA" dirty="0"/>
              <a:t> (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même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majorité</a:t>
            </a:r>
            <a:r>
              <a:rPr lang="en-CA" dirty="0"/>
              <a:t> </a:t>
            </a:r>
            <a:r>
              <a:rPr lang="en-CA" dirty="0" err="1"/>
              <a:t>d'entre</a:t>
            </a:r>
            <a:r>
              <a:rPr lang="en-CA" dirty="0"/>
              <a:t> </a:t>
            </a:r>
            <a:r>
              <a:rPr lang="en-CA" dirty="0" err="1"/>
              <a:t>eux</a:t>
            </a:r>
            <a:r>
              <a:rPr lang="en-CA" dirty="0"/>
              <a:t>) ; </a:t>
            </a:r>
            <a:r>
              <a:rPr lang="en-CA" dirty="0" err="1"/>
              <a:t>c'est</a:t>
            </a:r>
            <a:r>
              <a:rPr lang="en-CA" dirty="0"/>
              <a:t> </a:t>
            </a:r>
            <a:r>
              <a:rPr lang="en-CA" dirty="0" err="1"/>
              <a:t>l'une</a:t>
            </a:r>
            <a:r>
              <a:rPr lang="en-CA" dirty="0"/>
              <a:t> des raisons pour </a:t>
            </a:r>
            <a:r>
              <a:rPr lang="en-CA" dirty="0" err="1"/>
              <a:t>lesquelles</a:t>
            </a:r>
            <a:r>
              <a:rPr lang="en-CA" dirty="0"/>
              <a:t> la science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 err="1"/>
              <a:t>activité</a:t>
            </a:r>
            <a:r>
              <a:rPr lang="en-CA" b="1" dirty="0"/>
              <a:t> de </a:t>
            </a:r>
            <a:r>
              <a:rPr lang="en-CA" b="1" dirty="0" err="1"/>
              <a:t>groupe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108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D1115DF0-9ED5-65B9-DFC2-EDDFCADED27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431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09617-1FE7-89A7-F002-5DAFCC68E0DA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8431921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Évaluation</a:t>
            </a:r>
            <a:r>
              <a:rPr lang="en-GB" b="1" dirty="0"/>
              <a:t> du </a:t>
            </a:r>
            <a:r>
              <a:rPr lang="en-GB" b="1" dirty="0" err="1"/>
              <a:t>modèle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Avant </a:t>
            </a:r>
            <a:r>
              <a:rPr lang="en-CA" dirty="0" err="1"/>
              <a:t>d'appliquer</a:t>
            </a:r>
            <a:r>
              <a:rPr lang="en-CA" dirty="0"/>
              <a:t> les </a:t>
            </a:r>
            <a:r>
              <a:rPr lang="en-CA" dirty="0" err="1"/>
              <a:t>résultats</a:t>
            </a:r>
            <a:r>
              <a:rPr lang="en-CA" dirty="0"/>
              <a:t>, nous </a:t>
            </a:r>
            <a:r>
              <a:rPr lang="en-CA" dirty="0" err="1"/>
              <a:t>devons</a:t>
            </a:r>
            <a:r>
              <a:rPr lang="en-CA" dirty="0"/>
              <a:t> </a:t>
            </a:r>
            <a:r>
              <a:rPr lang="en-CA" dirty="0" err="1"/>
              <a:t>d'abord</a:t>
            </a:r>
            <a:r>
              <a:rPr lang="en-CA" dirty="0"/>
              <a:t> confirmer que le </a:t>
            </a:r>
            <a:r>
              <a:rPr lang="en-CA" dirty="0" err="1"/>
              <a:t>modèle</a:t>
            </a:r>
            <a:r>
              <a:rPr lang="en-CA" dirty="0"/>
              <a:t> </a:t>
            </a:r>
            <a:r>
              <a:rPr lang="en-CA" dirty="0" err="1"/>
              <a:t>aboutit</a:t>
            </a:r>
            <a:r>
              <a:rPr lang="en-CA" dirty="0"/>
              <a:t> à des conclusions </a:t>
            </a:r>
            <a:r>
              <a:rPr lang="en-CA" dirty="0" err="1"/>
              <a:t>valables</a:t>
            </a:r>
            <a:r>
              <a:rPr lang="en-CA" dirty="0"/>
              <a:t> sur le </a:t>
            </a:r>
            <a:r>
              <a:rPr lang="en-CA" dirty="0" err="1"/>
              <a:t>système</a:t>
            </a:r>
            <a:r>
              <a:rPr lang="en-CA" dirty="0"/>
              <a:t> qui nous </a:t>
            </a:r>
            <a:r>
              <a:rPr lang="en-CA" dirty="0" err="1"/>
              <a:t>intéresse</a:t>
            </a:r>
            <a:r>
              <a:rPr lang="en-CA" dirty="0"/>
              <a:t>.</a:t>
            </a:r>
          </a:p>
          <a:p>
            <a:r>
              <a:rPr lang="en-CA" dirty="0"/>
              <a:t>Les </a:t>
            </a:r>
            <a:r>
              <a:rPr lang="en-CA" dirty="0" err="1"/>
              <a:t>processus</a:t>
            </a:r>
            <a:r>
              <a:rPr lang="en-CA" dirty="0"/>
              <a:t> </a:t>
            </a:r>
            <a:r>
              <a:rPr lang="en-CA" dirty="0" err="1"/>
              <a:t>analytiques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b="1" dirty="0" err="1"/>
              <a:t>réducteurs</a:t>
            </a:r>
            <a:r>
              <a:rPr lang="en-CA" b="1" dirty="0"/>
              <a:t> : </a:t>
            </a:r>
            <a:r>
              <a:rPr lang="en-CA" dirty="0"/>
              <a:t>les</a:t>
            </a:r>
            <a:r>
              <a:rPr lang="en-CA" b="1" dirty="0"/>
              <a:t> </a:t>
            </a:r>
            <a:r>
              <a:rPr lang="en-CA" dirty="0" err="1"/>
              <a:t>données</a:t>
            </a:r>
            <a:r>
              <a:rPr lang="en-CA" dirty="0"/>
              <a:t> brutes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transformées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b="1" dirty="0"/>
              <a:t>résumé numérique</a:t>
            </a:r>
            <a:r>
              <a:rPr lang="en-CA" dirty="0"/>
              <a:t>, que nous </a:t>
            </a:r>
            <a:r>
              <a:rPr lang="en-CA" dirty="0" err="1"/>
              <a:t>espérons</a:t>
            </a:r>
            <a:r>
              <a:rPr lang="en-CA" dirty="0"/>
              <a:t> </a:t>
            </a:r>
            <a:r>
              <a:rPr lang="en-CA" b="1" dirty="0" err="1"/>
              <a:t>lié</a:t>
            </a:r>
            <a:r>
              <a:rPr lang="en-CA" b="1" dirty="0"/>
              <a:t> </a:t>
            </a:r>
            <a:r>
              <a:rPr lang="en-CA" dirty="0"/>
              <a:t>au </a:t>
            </a:r>
            <a:r>
              <a:rPr lang="en-CA" dirty="0" err="1"/>
              <a:t>système</a:t>
            </a:r>
            <a:r>
              <a:rPr lang="en-CA" dirty="0"/>
              <a:t>.</a:t>
            </a:r>
          </a:p>
          <a:p>
            <a:r>
              <a:rPr lang="en-CA" dirty="0"/>
              <a:t>Les </a:t>
            </a:r>
            <a:r>
              <a:rPr lang="en-CA" dirty="0" err="1"/>
              <a:t>méthodologies</a:t>
            </a:r>
            <a:r>
              <a:rPr lang="en-CA" dirty="0"/>
              <a:t> de SD </a:t>
            </a:r>
            <a:r>
              <a:rPr lang="en-CA" dirty="0" err="1"/>
              <a:t>comprennent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/>
              <a:t>phase </a:t>
            </a:r>
            <a:r>
              <a:rPr lang="en-CA" b="1" dirty="0" err="1"/>
              <a:t>d'évaluation</a:t>
            </a:r>
            <a:endParaRPr lang="en-CA" b="1" dirty="0"/>
          </a:p>
          <a:p>
            <a:pPr lvl="1"/>
            <a:r>
              <a:rPr lang="en-CA" dirty="0" err="1"/>
              <a:t>contrôle</a:t>
            </a:r>
            <a:r>
              <a:rPr lang="en-CA" dirty="0"/>
              <a:t> “</a:t>
            </a:r>
            <a:r>
              <a:rPr lang="en-CA" dirty="0" err="1"/>
              <a:t>d'hygiène</a:t>
            </a:r>
            <a:r>
              <a:rPr lang="en-CA" dirty="0"/>
              <a:t> </a:t>
            </a:r>
            <a:r>
              <a:rPr lang="en-CA" dirty="0" err="1"/>
              <a:t>analytique</a:t>
            </a:r>
            <a:r>
              <a:rPr lang="en-CA" dirty="0"/>
              <a:t>” : y a-t-il </a:t>
            </a:r>
            <a:r>
              <a:rPr lang="en-CA" dirty="0" err="1"/>
              <a:t>quelque</a:t>
            </a:r>
            <a:r>
              <a:rPr lang="en-CA" dirty="0"/>
              <a:t> chose </a:t>
            </a:r>
            <a:r>
              <a:rPr lang="en-CA" b="1" dirty="0"/>
              <a:t>qui cloche ?</a:t>
            </a:r>
            <a:endParaRPr lang="en-CA" dirty="0"/>
          </a:p>
          <a:p>
            <a:r>
              <a:rPr lang="en-CA" dirty="0" err="1"/>
              <a:t>Méfiez</a:t>
            </a:r>
            <a:r>
              <a:rPr lang="en-CA" dirty="0"/>
              <a:t>-vous de la </a:t>
            </a:r>
            <a:r>
              <a:rPr lang="en-CA" b="1" dirty="0" err="1"/>
              <a:t>tyrannie</a:t>
            </a:r>
            <a:r>
              <a:rPr lang="en-CA" b="1" dirty="0"/>
              <a:t> des succès </a:t>
            </a:r>
            <a:r>
              <a:rPr lang="en-CA" b="1" dirty="0" err="1"/>
              <a:t>précédents</a:t>
            </a:r>
            <a:r>
              <a:rPr lang="en-CA" b="1" dirty="0"/>
              <a:t> : </a:t>
            </a:r>
            <a:r>
              <a:rPr lang="en-CA" dirty="0" err="1"/>
              <a:t>même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approche</a:t>
            </a:r>
            <a:r>
              <a:rPr lang="en-CA" dirty="0"/>
              <a:t> a </a:t>
            </a:r>
            <a:r>
              <a:rPr lang="en-CA" dirty="0" err="1"/>
              <a:t>donné</a:t>
            </a:r>
            <a:r>
              <a:rPr lang="en-CA" dirty="0"/>
              <a:t> des </a:t>
            </a:r>
            <a:r>
              <a:rPr lang="en-CA" dirty="0" err="1"/>
              <a:t>réponses</a:t>
            </a:r>
            <a:r>
              <a:rPr lang="en-CA" dirty="0"/>
              <a:t> </a:t>
            </a:r>
            <a:r>
              <a:rPr lang="en-CA" dirty="0" err="1"/>
              <a:t>utiles</a:t>
            </a:r>
            <a:r>
              <a:rPr lang="en-CA" dirty="0"/>
              <a:t> par le passé, </a:t>
            </a:r>
            <a:r>
              <a:rPr lang="en-CA" dirty="0" err="1"/>
              <a:t>elle</a:t>
            </a:r>
            <a:r>
              <a:rPr lang="en-CA" dirty="0"/>
              <a:t> peut ne pas </a:t>
            </a:r>
            <a:r>
              <a:rPr lang="en-CA" dirty="0" err="1"/>
              <a:t>toujours</a:t>
            </a:r>
            <a:r>
              <a:rPr lang="en-CA" dirty="0"/>
              <a:t> le faire.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109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1BB90A1-C5A7-873B-FD54-AB496FA5A1F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547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C2C256-5BAB-82A7-8065-FB7818DA4852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0296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75FA2C-B431-F512-2D53-C7DD29A34DDB}"/>
              </a:ext>
            </a:extLst>
          </p:cNvPr>
          <p:cNvSpPr/>
          <p:nvPr/>
        </p:nvSpPr>
        <p:spPr>
          <a:xfrm>
            <a:off x="1072411" y="649407"/>
            <a:ext cx="10482693" cy="156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B71E6A-F9B2-DB91-4D4B-F3A7B906FDD0}"/>
              </a:ext>
            </a:extLst>
          </p:cNvPr>
          <p:cNvSpPr/>
          <p:nvPr/>
        </p:nvSpPr>
        <p:spPr>
          <a:xfrm>
            <a:off x="0" y="6168788"/>
            <a:ext cx="12192000" cy="689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411" y="3383"/>
            <a:ext cx="11030857" cy="6854617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F33944-271D-18F3-B68B-E7DD6749E6BE}"/>
              </a:ext>
            </a:extLst>
          </p:cNvPr>
          <p:cNvSpPr txBox="1">
            <a:spLocks/>
          </p:cNvSpPr>
          <p:nvPr/>
        </p:nvSpPr>
        <p:spPr>
          <a:xfrm>
            <a:off x="80008" y="3831677"/>
            <a:ext cx="3423600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Habitat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bois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Taille des </a:t>
            </a:r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branchies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étroite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Odeur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aucune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Spores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blanc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Couleur du bouchon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rouge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Problème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classification : </a:t>
            </a:r>
            <a:r>
              <a:rPr lang="en-US" sz="2200" b="1" dirty="0">
                <a:solidFill>
                  <a:schemeClr val="accent2"/>
                </a:solidFill>
                <a:latin typeface="Dagny OT" panose="020B0504020201020104" pitchFamily="34" charset="0"/>
              </a:rPr>
              <a:t>comestible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ou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US" sz="2200" b="1" dirty="0" err="1">
                <a:solidFill>
                  <a:srgbClr val="CC0000"/>
                </a:solidFill>
                <a:latin typeface="Dagny OT" panose="020B0504020201020104" pitchFamily="34" charset="0"/>
              </a:rPr>
              <a:t>toxique</a:t>
            </a:r>
            <a:endParaRPr lang="en-US" sz="2200" b="1" dirty="0">
              <a:solidFill>
                <a:srgbClr val="CC0000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011271" y="3640234"/>
            <a:ext cx="2335305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Identification des </a:t>
            </a:r>
            <a:r>
              <a:rPr lang="en-US" sz="2000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détails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pertinents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pour la </a:t>
            </a:r>
            <a:r>
              <a:rPr lang="en-US" sz="20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description 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et la </a:t>
            </a:r>
            <a:r>
              <a:rPr lang="en-US" sz="2000" b="1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traduction</a:t>
            </a:r>
            <a:r>
              <a:rPr lang="en-US" sz="20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 </a:t>
            </a:r>
            <a:r>
              <a:rPr lang="en-US" sz="2000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objets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du monde </a:t>
            </a:r>
            <a:r>
              <a:rPr lang="en-US" sz="2000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réel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sz="2000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en</a:t>
            </a:r>
            <a:r>
              <a:rPr lang="en-US" sz="20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variables de </a:t>
            </a:r>
            <a:r>
              <a:rPr lang="en-US" sz="2000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modèle</a:t>
            </a:r>
            <a:endParaRPr lang="en-US" sz="2000" dirty="0">
              <a:solidFill>
                <a:srgbClr val="32323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5832F-BFF0-4E1C-91E2-308ABB0521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/>
        </p:blipFill>
        <p:spPr bwMode="auto">
          <a:xfrm>
            <a:off x="1169376" y="947594"/>
            <a:ext cx="9559924" cy="477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05247" y="912949"/>
            <a:ext cx="334906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Le monde </a:t>
            </a:r>
            <a:r>
              <a:rPr lang="en-US" sz="2800" b="1" dirty="0" err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réel</a:t>
            </a:r>
            <a:endParaRPr lang="en-US" sz="2800" b="1" dirty="0">
              <a:solidFill>
                <a:srgbClr val="32323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1152" y="912949"/>
            <a:ext cx="216688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Modèle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0143" y="2760922"/>
            <a:ext cx="209171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323232"/>
                </a:solidFill>
                <a:latin typeface="Dagny OT" panose="020B0504020201020104" pitchFamily="34" charset="0"/>
              </a:rPr>
              <a:t>Théorie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67" y="1546150"/>
            <a:ext cx="3755366" cy="4206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8861" y="2968"/>
            <a:ext cx="5873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latin typeface="Dagny OT" panose="020B0504020201020104" pitchFamily="34" charset="0"/>
                <a:hlinkClick r:id="rId4"/>
              </a:rPr>
              <a:t>[http://dailycatdrawings.tumblr.com </a:t>
            </a:r>
            <a:r>
              <a:rPr lang="en-US" sz="1400">
                <a:solidFill>
                  <a:schemeClr val="tx2"/>
                </a:solidFill>
                <a:latin typeface="Dagny OT" panose="020B0504020201020104" pitchFamily="34" charset="0"/>
              </a:rPr>
              <a:t>; #309]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0B437-97A1-B6A9-C8DA-19021CBD0FB9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7446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L’analyse</a:t>
            </a:r>
            <a:r>
              <a:rPr lang="en-GB" b="1" dirty="0"/>
              <a:t> de la vie après le </a:t>
            </a:r>
            <a:r>
              <a:rPr lang="en-GB" b="1" dirty="0" err="1"/>
              <a:t>modèle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Lorsqu'une</a:t>
            </a:r>
            <a:r>
              <a:rPr lang="en-CA" dirty="0"/>
              <a:t> analyse </a:t>
            </a:r>
            <a:r>
              <a:rPr lang="en-CA" dirty="0" err="1"/>
              <a:t>ou</a:t>
            </a:r>
            <a:r>
              <a:rPr lang="en-CA" dirty="0"/>
              <a:t> un </a:t>
            </a:r>
            <a:r>
              <a:rPr lang="en-CA" dirty="0" err="1"/>
              <a:t>modèle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"</a:t>
            </a:r>
            <a:r>
              <a:rPr lang="en-CA" dirty="0" err="1"/>
              <a:t>lâché</a:t>
            </a:r>
            <a:r>
              <a:rPr lang="en-CA" dirty="0"/>
              <a:t> dans la nature", il </a:t>
            </a:r>
            <a:r>
              <a:rPr lang="en-CA" dirty="0" err="1"/>
              <a:t>prend</a:t>
            </a:r>
            <a:r>
              <a:rPr lang="en-CA" dirty="0"/>
              <a:t> </a:t>
            </a:r>
            <a:r>
              <a:rPr lang="en-CA" dirty="0" err="1"/>
              <a:t>souvent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vie qui </a:t>
            </a:r>
            <a:r>
              <a:rPr lang="en-CA" dirty="0" err="1"/>
              <a:t>lui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propre. </a:t>
            </a:r>
            <a:r>
              <a:rPr lang="en-CA" dirty="0" err="1"/>
              <a:t>Lorsqu'il</a:t>
            </a:r>
            <a:r>
              <a:rPr lang="en-CA" dirty="0"/>
              <a:t> </a:t>
            </a:r>
            <a:r>
              <a:rPr lang="en-CA" dirty="0" err="1"/>
              <a:t>cesse</a:t>
            </a:r>
            <a:r>
              <a:rPr lang="en-CA" dirty="0"/>
              <a:t> </a:t>
            </a:r>
            <a:r>
              <a:rPr lang="en-CA" dirty="0" err="1"/>
              <a:t>inévitablement</a:t>
            </a:r>
            <a:r>
              <a:rPr lang="en-CA" dirty="0"/>
              <a:t> d'être </a:t>
            </a:r>
            <a:r>
              <a:rPr lang="en-CA" b="1" dirty="0" err="1"/>
              <a:t>actuel</a:t>
            </a:r>
            <a:r>
              <a:rPr lang="en-CA" dirty="0"/>
              <a:t>, les SD ne </a:t>
            </a:r>
            <a:r>
              <a:rPr lang="en-CA" dirty="0" err="1"/>
              <a:t>peuvent</a:t>
            </a:r>
            <a:r>
              <a:rPr lang="en-CA" dirty="0"/>
              <a:t> pas </a:t>
            </a:r>
            <a:r>
              <a:rPr lang="en-CA" dirty="0" err="1"/>
              <a:t>toujours</a:t>
            </a:r>
            <a:r>
              <a:rPr lang="en-CA" dirty="0"/>
              <a:t> faire grand-chose pour </a:t>
            </a:r>
            <a:r>
              <a:rPr lang="en-CA" dirty="0" err="1"/>
              <a:t>remédier</a:t>
            </a:r>
            <a:r>
              <a:rPr lang="en-CA" dirty="0"/>
              <a:t> à la situation.</a:t>
            </a:r>
          </a:p>
          <a:p>
            <a:r>
              <a:rPr lang="en-CA" dirty="0"/>
              <a:t>Comment </a:t>
            </a:r>
            <a:r>
              <a:rPr lang="en-CA" dirty="0" err="1"/>
              <a:t>déterminer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le </a:t>
            </a:r>
            <a:r>
              <a:rPr lang="en-CA" dirty="0" err="1"/>
              <a:t>modèle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actuel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:</a:t>
            </a:r>
          </a:p>
          <a:p>
            <a:pPr lvl="1"/>
            <a:r>
              <a:rPr lang="en-CA" b="1" dirty="0"/>
              <a:t>démodé </a:t>
            </a:r>
            <a:r>
              <a:rPr lang="en-CA" dirty="0"/>
              <a:t>? </a:t>
            </a:r>
          </a:p>
          <a:p>
            <a:pPr lvl="1"/>
            <a:r>
              <a:rPr lang="en-CA" dirty="0" err="1"/>
              <a:t>n'est</a:t>
            </a:r>
            <a:r>
              <a:rPr lang="en-CA" dirty="0"/>
              <a:t> plus </a:t>
            </a:r>
            <a:r>
              <a:rPr lang="en-CA" b="1" dirty="0"/>
              <a:t>utile </a:t>
            </a:r>
            <a:r>
              <a:rPr lang="en-CA" dirty="0"/>
              <a:t>? </a:t>
            </a:r>
          </a:p>
          <a:p>
            <a:pPr lvl="1"/>
            <a:r>
              <a:rPr lang="en-CA" dirty="0" err="1"/>
              <a:t>combien</a:t>
            </a:r>
            <a:r>
              <a:rPr lang="en-CA" dirty="0"/>
              <a:t> de temps faut-il à un </a:t>
            </a:r>
            <a:r>
              <a:rPr lang="en-CA" dirty="0" err="1"/>
              <a:t>modèle</a:t>
            </a:r>
            <a:r>
              <a:rPr lang="en-CA" dirty="0"/>
              <a:t> pour </a:t>
            </a:r>
            <a:r>
              <a:rPr lang="en-CA" dirty="0" err="1"/>
              <a:t>réagir</a:t>
            </a:r>
            <a:r>
              <a:rPr lang="en-CA" dirty="0"/>
              <a:t> à un </a:t>
            </a:r>
            <a:r>
              <a:rPr lang="en-CA" b="1" dirty="0" err="1"/>
              <a:t>changement</a:t>
            </a:r>
            <a:r>
              <a:rPr lang="en-CA" b="1" dirty="0"/>
              <a:t> </a:t>
            </a:r>
            <a:r>
              <a:rPr lang="en-CA" b="1" dirty="0" err="1"/>
              <a:t>conceptuel</a:t>
            </a:r>
            <a:r>
              <a:rPr lang="en-CA" b="1" dirty="0"/>
              <a:t> </a:t>
            </a:r>
            <a:r>
              <a:rPr lang="en-CA" dirty="0"/>
              <a:t>? </a:t>
            </a:r>
          </a:p>
          <a:p>
            <a:r>
              <a:rPr lang="en-CA" dirty="0"/>
              <a:t>Des audits </a:t>
            </a:r>
            <a:r>
              <a:rPr lang="en-CA" dirty="0" err="1"/>
              <a:t>réguliers</a:t>
            </a:r>
            <a:r>
              <a:rPr lang="en-CA" dirty="0"/>
              <a:t>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utilisés</a:t>
            </a:r>
            <a:r>
              <a:rPr lang="en-CA" dirty="0"/>
              <a:t> pour </a:t>
            </a:r>
            <a:r>
              <a:rPr lang="en-CA" dirty="0" err="1"/>
              <a:t>répondre</a:t>
            </a:r>
            <a:r>
              <a:rPr lang="en-CA" dirty="0"/>
              <a:t> à </a:t>
            </a:r>
            <a:r>
              <a:rPr lang="en-CA" dirty="0" err="1"/>
              <a:t>ces</a:t>
            </a:r>
            <a:r>
              <a:rPr lang="en-CA" dirty="0"/>
              <a:t> questions.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111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445AD8-1CE8-55EA-492A-D5074B52CED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572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E2B28-2438-C164-8CBF-659F5F0C161B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643397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 err="1"/>
              <a:t>L’analyse</a:t>
            </a:r>
            <a:r>
              <a:rPr lang="en-GB" b="1" dirty="0"/>
              <a:t> de la vie après le </a:t>
            </a:r>
            <a:r>
              <a:rPr lang="en-GB" b="1" dirty="0" err="1"/>
              <a:t>modèle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SD </a:t>
            </a:r>
            <a:r>
              <a:rPr lang="en-CA" dirty="0" err="1"/>
              <a:t>ont</a:t>
            </a:r>
            <a:r>
              <a:rPr lang="en-CA" dirty="0"/>
              <a:t> </a:t>
            </a:r>
            <a:r>
              <a:rPr lang="en-CA" dirty="0" err="1"/>
              <a:t>rarement</a:t>
            </a:r>
            <a:r>
              <a:rPr lang="en-CA" dirty="0"/>
              <a:t> le </a:t>
            </a:r>
            <a:r>
              <a:rPr lang="en-CA" dirty="0" err="1"/>
              <a:t>contrôle</a:t>
            </a:r>
            <a:r>
              <a:rPr lang="en-CA" dirty="0"/>
              <a:t> total de la </a:t>
            </a:r>
            <a:r>
              <a:rPr lang="en-CA" b="1" dirty="0"/>
              <a:t>diffusion des </a:t>
            </a:r>
            <a:r>
              <a:rPr lang="en-CA" b="1" dirty="0" err="1"/>
              <a:t>modèles</a:t>
            </a:r>
            <a:r>
              <a:rPr lang="en-CA" dirty="0"/>
              <a:t>. </a:t>
            </a:r>
          </a:p>
          <a:p>
            <a:pPr lvl="1"/>
            <a:r>
              <a:rPr lang="en-CA" dirty="0"/>
              <a:t>les </a:t>
            </a:r>
            <a:r>
              <a:rPr lang="en-CA" dirty="0" err="1"/>
              <a:t>résultats</a:t>
            </a:r>
            <a:r>
              <a:rPr lang="en-CA" dirty="0"/>
              <a:t>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détournés</a:t>
            </a:r>
            <a:r>
              <a:rPr lang="en-CA" dirty="0"/>
              <a:t>, mal </a:t>
            </a:r>
            <a:r>
              <a:rPr lang="en-CA" dirty="0" err="1"/>
              <a:t>compris</a:t>
            </a:r>
            <a:r>
              <a:rPr lang="en-CA" dirty="0"/>
              <a:t>, mis de </a:t>
            </a:r>
            <a:r>
              <a:rPr lang="en-CA" dirty="0" err="1"/>
              <a:t>côté</a:t>
            </a:r>
            <a:r>
              <a:rPr lang="en-CA" dirty="0"/>
              <a:t>, </a:t>
            </a:r>
            <a:r>
              <a:rPr lang="en-CA" dirty="0" err="1"/>
              <a:t>ou</a:t>
            </a:r>
            <a:r>
              <a:rPr lang="en-CA" dirty="0"/>
              <a:t> ne pas </a:t>
            </a:r>
            <a:r>
              <a:rPr lang="en-CA" dirty="0" err="1"/>
              <a:t>être</a:t>
            </a:r>
            <a:r>
              <a:rPr lang="en-CA" dirty="0"/>
              <a:t> mis à jour</a:t>
            </a:r>
          </a:p>
          <a:p>
            <a:pPr lvl="1"/>
            <a:r>
              <a:rPr lang="en-CA" dirty="0"/>
              <a:t>les </a:t>
            </a:r>
            <a:r>
              <a:rPr lang="en-CA" dirty="0" err="1"/>
              <a:t>analystes</a:t>
            </a:r>
            <a:r>
              <a:rPr lang="en-CA" dirty="0"/>
              <a:t> </a:t>
            </a:r>
            <a:r>
              <a:rPr lang="en-CA" dirty="0" err="1"/>
              <a:t>consciencieux</a:t>
            </a:r>
            <a:r>
              <a:rPr lang="en-CA" dirty="0"/>
              <a:t> </a:t>
            </a:r>
            <a:r>
              <a:rPr lang="en-CA" dirty="0" err="1"/>
              <a:t>peuvent-ils</a:t>
            </a:r>
            <a:r>
              <a:rPr lang="en-CA" dirty="0"/>
              <a:t> faire </a:t>
            </a:r>
            <a:r>
              <a:rPr lang="en-CA" dirty="0" err="1"/>
              <a:t>quelque</a:t>
            </a:r>
            <a:r>
              <a:rPr lang="en-CA" dirty="0"/>
              <a:t> chose pour </a:t>
            </a:r>
            <a:r>
              <a:rPr lang="en-CA" dirty="0" err="1"/>
              <a:t>l’empêcher</a:t>
            </a:r>
            <a:r>
              <a:rPr lang="en-CA" dirty="0"/>
              <a:t> ?</a:t>
            </a:r>
          </a:p>
          <a:p>
            <a:r>
              <a:rPr lang="en-CA" dirty="0"/>
              <a:t>Il </a:t>
            </a:r>
            <a:r>
              <a:rPr lang="en-CA" dirty="0" err="1"/>
              <a:t>n'y</a:t>
            </a:r>
            <a:r>
              <a:rPr lang="en-CA" dirty="0"/>
              <a:t> a pas de </a:t>
            </a:r>
            <a:r>
              <a:rPr lang="en-CA" dirty="0" err="1"/>
              <a:t>réponse</a:t>
            </a:r>
            <a:r>
              <a:rPr lang="en-CA" dirty="0"/>
              <a:t> facile : on ne doit pas </a:t>
            </a:r>
            <a:r>
              <a:rPr lang="en-CA" dirty="0" err="1"/>
              <a:t>seulement</a:t>
            </a:r>
            <a:r>
              <a:rPr lang="en-CA" dirty="0"/>
              <a:t> se </a:t>
            </a:r>
            <a:r>
              <a:rPr lang="en-CA" dirty="0" err="1"/>
              <a:t>concentrer</a:t>
            </a:r>
            <a:r>
              <a:rPr lang="en-CA" dirty="0"/>
              <a:t> sur </a:t>
            </a:r>
            <a:r>
              <a:rPr lang="en-CA" dirty="0" err="1"/>
              <a:t>l'analyse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aussi</a:t>
            </a:r>
            <a:r>
              <a:rPr lang="en-CA" dirty="0"/>
              <a:t> </a:t>
            </a:r>
            <a:r>
              <a:rPr lang="en-CA" dirty="0" err="1"/>
              <a:t>reconnaître</a:t>
            </a:r>
            <a:r>
              <a:rPr lang="en-CA" dirty="0"/>
              <a:t> les </a:t>
            </a:r>
            <a:r>
              <a:rPr lang="en-CA" dirty="0" err="1"/>
              <a:t>opportunités</a:t>
            </a:r>
            <a:r>
              <a:rPr lang="en-CA" dirty="0"/>
              <a:t> qui se </a:t>
            </a:r>
            <a:r>
              <a:rPr lang="en-CA" dirty="0" err="1"/>
              <a:t>présentent</a:t>
            </a:r>
            <a:r>
              <a:rPr lang="en-CA" dirty="0"/>
              <a:t> pour </a:t>
            </a:r>
            <a:r>
              <a:rPr lang="en-CA" b="1" dirty="0" err="1"/>
              <a:t>éduquer</a:t>
            </a:r>
            <a:r>
              <a:rPr lang="en-CA" b="1" dirty="0"/>
              <a:t> les parties </a:t>
            </a:r>
            <a:r>
              <a:rPr lang="en-CA" b="1" dirty="0" err="1"/>
              <a:t>prenantes</a:t>
            </a:r>
            <a:r>
              <a:rPr lang="en-CA" b="1" dirty="0"/>
              <a:t> </a:t>
            </a:r>
            <a:r>
              <a:rPr lang="en-CA" dirty="0"/>
              <a:t>sur </a:t>
            </a:r>
            <a:r>
              <a:rPr lang="en-CA" dirty="0" err="1"/>
              <a:t>l'importance</a:t>
            </a:r>
            <a:r>
              <a:rPr lang="en-CA" dirty="0"/>
              <a:t> des étapes </a:t>
            </a:r>
            <a:r>
              <a:rPr lang="en-CA" dirty="0" err="1"/>
              <a:t>auxiliaires</a:t>
            </a:r>
            <a:r>
              <a:rPr lang="en-CA" dirty="0"/>
              <a:t>.</a:t>
            </a:r>
          </a:p>
          <a:p>
            <a:r>
              <a:rPr lang="en-CA" dirty="0" err="1"/>
              <a:t>En</a:t>
            </a:r>
            <a:r>
              <a:rPr lang="en-CA" dirty="0"/>
              <a:t> raison de la </a:t>
            </a:r>
            <a:r>
              <a:rPr lang="en-CA" b="1" dirty="0" err="1"/>
              <a:t>déclin</a:t>
            </a:r>
            <a:r>
              <a:rPr lang="en-CA" b="1" dirty="0"/>
              <a:t> </a:t>
            </a:r>
            <a:r>
              <a:rPr lang="en-CA" b="1" dirty="0" err="1"/>
              <a:t>analytique</a:t>
            </a:r>
            <a:r>
              <a:rPr lang="en-CA" dirty="0"/>
              <a:t>, la </a:t>
            </a:r>
            <a:r>
              <a:rPr lang="en-CA" dirty="0" err="1"/>
              <a:t>dernière</a:t>
            </a:r>
            <a:r>
              <a:rPr lang="en-CA" dirty="0"/>
              <a:t> étape du </a:t>
            </a:r>
            <a:r>
              <a:rPr lang="en-CA" dirty="0" err="1"/>
              <a:t>processus</a:t>
            </a:r>
            <a:r>
              <a:rPr lang="en-CA" dirty="0"/>
              <a:t> </a:t>
            </a:r>
            <a:r>
              <a:rPr lang="en-CA" dirty="0" err="1"/>
              <a:t>analytique</a:t>
            </a:r>
            <a:r>
              <a:rPr lang="en-CA" dirty="0"/>
              <a:t> </a:t>
            </a:r>
            <a:r>
              <a:rPr lang="en-CA" dirty="0" err="1"/>
              <a:t>n'est</a:t>
            </a:r>
            <a:r>
              <a:rPr lang="en-CA" dirty="0"/>
              <a:t> pas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/>
              <a:t>impasse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invitation à </a:t>
            </a:r>
            <a:r>
              <a:rPr lang="en-CA" dirty="0" err="1"/>
              <a:t>retourner</a:t>
            </a:r>
            <a:r>
              <a:rPr lang="en-CA" dirty="0"/>
              <a:t> au début du </a:t>
            </a:r>
            <a:r>
              <a:rPr lang="en-CA" dirty="0" err="1"/>
              <a:t>processus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5C6612-2CE2-9C79-5495-C459211CA60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423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623A7-C7EC-2ED9-DBE9-127FF1E0C37D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8576861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Pipelines de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Dans le </a:t>
            </a:r>
            <a:r>
              <a:rPr lang="en-CA" b="1" dirty="0" err="1"/>
              <a:t>contexte</a:t>
            </a:r>
            <a:r>
              <a:rPr lang="en-CA" b="1" dirty="0"/>
              <a:t> de la prestation de services</a:t>
            </a:r>
            <a:r>
              <a:rPr lang="en-CA" dirty="0"/>
              <a:t>, le </a:t>
            </a:r>
            <a:r>
              <a:rPr lang="en-CA" dirty="0" err="1"/>
              <a:t>processus</a:t>
            </a:r>
            <a:r>
              <a:rPr lang="en-CA" dirty="0"/>
              <a:t> </a:t>
            </a:r>
            <a:r>
              <a:rPr lang="en-CA" dirty="0" err="1"/>
              <a:t>d'analyse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mis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œuvre</a:t>
            </a:r>
            <a:r>
              <a:rPr lang="en-CA" dirty="0"/>
              <a:t> sous </a:t>
            </a:r>
            <a:r>
              <a:rPr lang="en-CA" dirty="0" err="1"/>
              <a:t>forme</a:t>
            </a:r>
            <a:r>
              <a:rPr lang="en-CA" dirty="0"/>
              <a:t> de </a:t>
            </a:r>
            <a:r>
              <a:rPr lang="en-CA" b="1" dirty="0"/>
              <a:t>pipeline de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b="1" dirty="0" err="1"/>
              <a:t>automatisé</a:t>
            </a:r>
            <a:r>
              <a:rPr lang="en-CA" b="1" dirty="0"/>
              <a:t> </a:t>
            </a:r>
            <a:r>
              <a:rPr lang="en-CA" dirty="0"/>
              <a:t>pour </a:t>
            </a:r>
            <a:r>
              <a:rPr lang="en-CA" dirty="0" err="1"/>
              <a:t>permettre</a:t>
            </a:r>
            <a:r>
              <a:rPr lang="en-CA" dirty="0"/>
              <a:t> des </a:t>
            </a:r>
            <a:r>
              <a:rPr lang="en-CA" dirty="0" err="1"/>
              <a:t>exécutions</a:t>
            </a:r>
            <a:r>
              <a:rPr lang="en-CA" dirty="0"/>
              <a:t> </a:t>
            </a:r>
            <a:r>
              <a:rPr lang="en-CA" dirty="0" err="1"/>
              <a:t>automatiques</a:t>
            </a:r>
            <a:r>
              <a:rPr lang="en-CA" dirty="0"/>
              <a:t>.</a:t>
            </a:r>
          </a:p>
          <a:p>
            <a:r>
              <a:rPr lang="en-CA" dirty="0"/>
              <a:t>Les pipelines de </a:t>
            </a:r>
            <a:r>
              <a:rPr lang="en-CA" dirty="0" err="1"/>
              <a:t>données</a:t>
            </a:r>
            <a:r>
              <a:rPr lang="en-CA" dirty="0"/>
              <a:t> se </a:t>
            </a:r>
            <a:r>
              <a:rPr lang="en-CA" dirty="0" err="1"/>
              <a:t>composent</a:t>
            </a:r>
            <a:r>
              <a:rPr lang="en-CA" dirty="0"/>
              <a:t> </a:t>
            </a:r>
            <a:r>
              <a:rPr lang="en-CA" dirty="0" err="1"/>
              <a:t>généralement</a:t>
            </a:r>
            <a:r>
              <a:rPr lang="en-CA" dirty="0"/>
              <a:t> de 9 </a:t>
            </a:r>
            <a:r>
              <a:rPr lang="en-CA" dirty="0" err="1"/>
              <a:t>éléments</a:t>
            </a:r>
            <a:r>
              <a:rPr lang="en-CA" dirty="0"/>
              <a:t> (5 </a:t>
            </a:r>
            <a:r>
              <a:rPr lang="en-CA" b="1" dirty="0"/>
              <a:t>étapes </a:t>
            </a:r>
            <a:r>
              <a:rPr lang="en-CA" dirty="0"/>
              <a:t>et 4 </a:t>
            </a:r>
            <a:r>
              <a:rPr lang="en-CA" b="1" dirty="0"/>
              <a:t>transitions</a:t>
            </a:r>
            <a:r>
              <a:rPr lang="en-CA" dirty="0"/>
              <a:t>) :</a:t>
            </a:r>
          </a:p>
          <a:p>
            <a:pPr lvl="1"/>
            <a:r>
              <a:rPr lang="en-CA" dirty="0" err="1"/>
              <a:t>collecte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/>
              <a:t>stockage de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 err="1"/>
              <a:t>préparation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/>
              <a:t>analyse des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 err="1"/>
              <a:t>présentation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99DBF7-227F-109F-6E57-05CD9DC5B9B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3519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BB224-077F-0C55-5087-1F839BA08865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7416431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Pipelines de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9140734" cy="3851404"/>
          </a:xfrm>
        </p:spPr>
        <p:txBody>
          <a:bodyPr/>
          <a:lstStyle/>
          <a:p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composant</a:t>
            </a:r>
            <a:r>
              <a:rPr lang="en-CA" dirty="0"/>
              <a:t> doit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b="1" dirty="0" err="1"/>
              <a:t>conçu</a:t>
            </a:r>
            <a:r>
              <a:rPr lang="en-CA" b="1" dirty="0"/>
              <a:t> </a:t>
            </a:r>
            <a:r>
              <a:rPr lang="en-CA" dirty="0"/>
              <a:t>et ensuite </a:t>
            </a:r>
            <a:r>
              <a:rPr lang="en-CA" b="1" dirty="0"/>
              <a:t>mis </a:t>
            </a:r>
            <a:r>
              <a:rPr lang="en-CA" b="1" dirty="0" err="1"/>
              <a:t>en</a:t>
            </a:r>
            <a:r>
              <a:rPr lang="en-CA" b="1" dirty="0"/>
              <a:t> </a:t>
            </a:r>
            <a:r>
              <a:rPr lang="en-CA" b="1" dirty="0" err="1"/>
              <a:t>œuvre</a:t>
            </a:r>
            <a:r>
              <a:rPr lang="en-CA" dirty="0"/>
              <a:t>. </a:t>
            </a:r>
          </a:p>
          <a:p>
            <a:pPr algn="l"/>
            <a:r>
              <a:rPr lang="en-CA" dirty="0" err="1"/>
              <a:t>Généralement</a:t>
            </a:r>
            <a:r>
              <a:rPr lang="en-CA" dirty="0"/>
              <a:t>, au moins </a:t>
            </a:r>
            <a:r>
              <a:rPr lang="en-CA" dirty="0" err="1"/>
              <a:t>une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passe </a:t>
            </a:r>
            <a:r>
              <a:rPr lang="en-CA" dirty="0" err="1"/>
              <a:t>d'analyse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doit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effectué</a:t>
            </a:r>
            <a:r>
              <a:rPr lang="en-CA" dirty="0"/>
              <a:t> </a:t>
            </a:r>
            <a:r>
              <a:rPr lang="en-CA" b="1" dirty="0" err="1"/>
              <a:t>manuelle</a:t>
            </a:r>
            <a:r>
              <a:rPr lang="en-CA" b="1" dirty="0"/>
              <a:t>-</a:t>
            </a:r>
            <a:br>
              <a:rPr lang="en-CA" b="1" dirty="0"/>
            </a:br>
            <a:r>
              <a:rPr lang="en-CA" b="1" dirty="0" err="1"/>
              <a:t>ment</a:t>
            </a:r>
            <a:r>
              <a:rPr lang="en-CA" b="1" dirty="0"/>
              <a:t> </a:t>
            </a:r>
            <a:r>
              <a:rPr lang="en-CA" dirty="0" err="1"/>
              <a:t>avant</a:t>
            </a:r>
            <a:r>
              <a:rPr lang="en-CA" dirty="0"/>
              <a:t> que </a:t>
            </a:r>
            <a:r>
              <a:rPr lang="en-CA" dirty="0" err="1"/>
              <a:t>l'implementation</a:t>
            </a:r>
            <a:br>
              <a:rPr lang="en-CA" dirty="0"/>
            </a:br>
            <a:r>
              <a:rPr lang="en-CA" dirty="0"/>
              <a:t>ne </a:t>
            </a:r>
            <a:r>
              <a:rPr lang="en-CA" dirty="0" err="1"/>
              <a:t>soit</a:t>
            </a:r>
            <a:r>
              <a:rPr lang="en-CA" dirty="0"/>
              <a:t> </a:t>
            </a:r>
            <a:r>
              <a:rPr lang="en-CA" dirty="0" err="1"/>
              <a:t>terminée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114</a:t>
            </a:fld>
            <a:endParaRPr lang="en-CA"/>
          </a:p>
        </p:txBody>
      </p:sp>
      <p:pic>
        <p:nvPicPr>
          <p:cNvPr id="3074" name="Picture 2" descr="An implemented automated pipeline, with stages and transitions.">
            <a:extLst>
              <a:ext uri="{FF2B5EF4-FFF2-40B4-BE49-F238E27FC236}">
                <a16:creationId xmlns:a16="http://schemas.microsoft.com/office/drawing/2014/main" id="{0A2578A5-85A1-D8C4-300F-75FB83794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2954631"/>
            <a:ext cx="6692153" cy="22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7A17A9-783C-153B-000F-31B73775227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099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64AF10-C2CF-C12C-A84D-9A942DECE701}"/>
              </a:ext>
            </a:extLst>
          </p:cNvPr>
          <p:cNvSpPr txBox="1"/>
          <p:nvPr/>
        </p:nvSpPr>
        <p:spPr>
          <a:xfrm>
            <a:off x="5562599" y="3083857"/>
            <a:ext cx="1187824" cy="523220"/>
          </a:xfrm>
          <a:prstGeom prst="rect">
            <a:avLst/>
          </a:prstGeom>
          <a:solidFill>
            <a:srgbClr val="8C7C22"/>
          </a:solidFill>
          <a:ln>
            <a:solidFill>
              <a:srgbClr val="8C7C2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Collection</a:t>
            </a:r>
          </a:p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AC19E3-EF4B-5652-FF4D-10AAFDE1F70C}"/>
              </a:ext>
            </a:extLst>
          </p:cNvPr>
          <p:cNvSpPr txBox="1"/>
          <p:nvPr/>
        </p:nvSpPr>
        <p:spPr>
          <a:xfrm>
            <a:off x="7019360" y="3092821"/>
            <a:ext cx="1084730" cy="523220"/>
          </a:xfrm>
          <a:prstGeom prst="rect">
            <a:avLst/>
          </a:prstGeom>
          <a:solidFill>
            <a:srgbClr val="117B8D"/>
          </a:solidFill>
          <a:ln>
            <a:solidFill>
              <a:srgbClr val="117B8D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Stockage</a:t>
            </a:r>
          </a:p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45291-0629-EB7E-A3AC-D3C5F8646DC1}"/>
              </a:ext>
            </a:extLst>
          </p:cNvPr>
          <p:cNvSpPr txBox="1"/>
          <p:nvPr/>
        </p:nvSpPr>
        <p:spPr>
          <a:xfrm>
            <a:off x="8296830" y="3827923"/>
            <a:ext cx="1084730" cy="446276"/>
          </a:xfrm>
          <a:prstGeom prst="rect">
            <a:avLst/>
          </a:prstGeom>
          <a:solidFill>
            <a:srgbClr val="992727"/>
          </a:solidFill>
          <a:ln>
            <a:solidFill>
              <a:srgbClr val="992727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13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Préparation</a:t>
            </a:r>
            <a:endParaRPr lang="en-CA" sz="13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81AB4-536A-0822-620F-9C281C41D3F7}"/>
              </a:ext>
            </a:extLst>
          </p:cNvPr>
          <p:cNvSpPr txBox="1"/>
          <p:nvPr/>
        </p:nvSpPr>
        <p:spPr>
          <a:xfrm>
            <a:off x="9583270" y="4491316"/>
            <a:ext cx="972670" cy="523220"/>
          </a:xfrm>
          <a:prstGeom prst="rect">
            <a:avLst/>
          </a:prstGeom>
          <a:solidFill>
            <a:srgbClr val="218041"/>
          </a:solidFill>
          <a:ln>
            <a:solidFill>
              <a:srgbClr val="21804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Analyse</a:t>
            </a:r>
          </a:p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6AA498-9A35-7D4E-3A14-7FEE0EBC2E04}"/>
              </a:ext>
            </a:extLst>
          </p:cNvPr>
          <p:cNvSpPr txBox="1"/>
          <p:nvPr/>
        </p:nvSpPr>
        <p:spPr>
          <a:xfrm>
            <a:off x="10726148" y="4500280"/>
            <a:ext cx="1286558" cy="477054"/>
          </a:xfrm>
          <a:prstGeom prst="rect">
            <a:avLst/>
          </a:prstGeom>
          <a:solidFill>
            <a:srgbClr val="632AA5"/>
          </a:solidFill>
          <a:ln>
            <a:solidFill>
              <a:srgbClr val="632AA5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CA" sz="15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Présentation</a:t>
            </a:r>
            <a:endParaRPr lang="en-CA" sz="1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CA" sz="5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9DD675-5C15-8CF3-141C-5BADFD1B7DC2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44550006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 flux de travail </a:t>
            </a:r>
            <a:r>
              <a:rPr lang="en-CA" dirty="0" err="1"/>
              <a:t>analytique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115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Science Basics</a:t>
            </a:r>
            <a:r>
              <a:rPr lang="en-CA" sz="2200" dirty="0"/>
              <a:t> 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hlinkClick r:id="rId2"/>
              </a:rPr>
              <a:t>Analytics Workflows</a:t>
            </a:r>
            <a:endParaRPr lang="en-CA" sz="2000" dirty="0"/>
          </a:p>
          <a:p>
            <a:pPr lvl="1"/>
            <a:r>
              <a:rPr lang="en-CA" sz="1600" dirty="0"/>
              <a:t>The "Analytical" Methods</a:t>
            </a:r>
          </a:p>
          <a:p>
            <a:pPr lvl="1"/>
            <a:r>
              <a:rPr lang="en-CA" sz="1600" dirty="0"/>
              <a:t>Data Collection, Storage, Processing, and Modeling</a:t>
            </a:r>
          </a:p>
          <a:p>
            <a:pPr lvl="1"/>
            <a:r>
              <a:rPr lang="en-CA" sz="1600" dirty="0"/>
              <a:t>Model Assessment and Life After Analysis</a:t>
            </a:r>
          </a:p>
          <a:p>
            <a:pPr lvl="1"/>
            <a:r>
              <a:rPr lang="en-CA" sz="1600" dirty="0"/>
              <a:t>Automated Data Pipelines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795744A-0C27-40A7-43E5-3CEFCAEC75E7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74DAF-0B96-B9A6-43C3-D14FCD787840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614826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 flux de travail </a:t>
            </a:r>
            <a:r>
              <a:rPr lang="en-CA" dirty="0" err="1"/>
              <a:t>analytique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116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Installez</a:t>
            </a:r>
            <a:r>
              <a:rPr lang="en-CA" dirty="0"/>
              <a:t> </a:t>
            </a:r>
            <a:r>
              <a:rPr lang="en-CA" dirty="0">
                <a:hlinkClick r:id="rId2"/>
              </a:rPr>
              <a:t>R </a:t>
            </a:r>
            <a:r>
              <a:rPr lang="en-CA" dirty="0"/>
              <a:t>/ </a:t>
            </a:r>
            <a:r>
              <a:rPr lang="en-CA" dirty="0">
                <a:hlinkClick r:id="rId3"/>
              </a:rPr>
              <a:t>RStudio </a:t>
            </a:r>
            <a:r>
              <a:rPr lang="en-CA" dirty="0"/>
              <a:t>(Posit), et les </a:t>
            </a:r>
            <a:r>
              <a:rPr lang="en-CA" dirty="0" err="1"/>
              <a:t>librairies</a:t>
            </a:r>
            <a:r>
              <a:rPr lang="en-CA" dirty="0"/>
              <a:t> de la </a:t>
            </a:r>
            <a:r>
              <a:rPr lang="en-CA" dirty="0" err="1"/>
              <a:t>liste</a:t>
            </a:r>
            <a:r>
              <a:rPr lang="en-CA" dirty="0"/>
              <a:t> </a:t>
            </a:r>
            <a:r>
              <a:rPr lang="en-CA" dirty="0" err="1"/>
              <a:t>fournie</a:t>
            </a:r>
            <a:r>
              <a:rPr lang="en-CA" dirty="0"/>
              <a:t> par </a:t>
            </a:r>
            <a:r>
              <a:rPr lang="en-CA" dirty="0" err="1"/>
              <a:t>l'instructeur</a:t>
            </a:r>
            <a:r>
              <a:rPr lang="en-CA" dirty="0"/>
              <a:t>.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Testez</a:t>
            </a:r>
            <a:r>
              <a:rPr lang="en-CA" dirty="0"/>
              <a:t> </a:t>
            </a:r>
            <a:r>
              <a:rPr lang="en-CA" dirty="0" err="1"/>
              <a:t>l'installation</a:t>
            </a:r>
            <a:r>
              <a:rPr lang="en-CA" dirty="0"/>
              <a:t> à </a:t>
            </a:r>
            <a:r>
              <a:rPr lang="en-CA" dirty="0" err="1"/>
              <a:t>l'aide</a:t>
            </a:r>
            <a:r>
              <a:rPr lang="en-CA" dirty="0"/>
              <a:t> des </a:t>
            </a:r>
            <a:r>
              <a:rPr lang="en-CA" dirty="0" err="1"/>
              <a:t>exemples</a:t>
            </a:r>
            <a:r>
              <a:rPr lang="en-CA" dirty="0"/>
              <a:t> du </a:t>
            </a:r>
            <a:r>
              <a:rPr lang="en-CA" dirty="0">
                <a:hlinkClick r:id="rId4"/>
              </a:rPr>
              <a:t>Programming Primer </a:t>
            </a:r>
            <a:r>
              <a:rPr lang="en-CA" dirty="0"/>
              <a:t>(sections 2 - 4) pour vous assurer que le </a:t>
            </a:r>
            <a:r>
              <a:rPr lang="en-CA" dirty="0" err="1"/>
              <a:t>logiciel</a:t>
            </a:r>
            <a:r>
              <a:rPr lang="en-CA" dirty="0"/>
              <a:t> </a:t>
            </a:r>
            <a:r>
              <a:rPr lang="en-CA" dirty="0" err="1"/>
              <a:t>fonctionne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dirty="0" err="1"/>
              <a:t>prévu</a:t>
            </a:r>
            <a:r>
              <a:rPr lang="en-CA" dirty="0"/>
              <a:t>. 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95FAA24-F535-E505-780B-801891591D1F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26447-4B2B-86D9-BE6B-4B4A1143EC17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09221991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Les </a:t>
            </a:r>
            <a:r>
              <a:rPr lang="en-CA" dirty="0" err="1"/>
              <a:t>données</a:t>
            </a:r>
            <a:r>
              <a:rPr lang="en-CA" dirty="0"/>
              <a:t> et les </a:t>
            </a:r>
            <a:r>
              <a:rPr lang="en-CA" dirty="0" err="1"/>
              <a:t>renseignements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117</a:t>
            </a:fld>
            <a:endParaRPr lang="en-CA"/>
          </a:p>
        </p:txBody>
      </p:sp>
      <p:pic>
        <p:nvPicPr>
          <p:cNvPr id="17" name="Picture Placeholder 16" descr="Chart&#10;&#10;Description automatically generated">
            <a:extLst>
              <a:ext uri="{FF2B5EF4-FFF2-40B4-BE49-F238E27FC236}">
                <a16:creationId xmlns:a16="http://schemas.microsoft.com/office/drawing/2014/main" id="{BC8511ED-308C-904E-A06A-FB4650EF19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7" b="2757"/>
          <a:stretch>
            <a:fillRect/>
          </a:stretch>
        </p:blipFill>
        <p:spPr/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A72AD6A-79C2-ED23-C24E-1C75913B7B5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202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64A36-25E5-07EE-7DDB-F05BC01DC06F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8193028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B3714-3F08-F762-D2BE-668240BC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Modes d'analyse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48F15-E08F-2D21-1DD2-1931AE11F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118</a:t>
            </a:fld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A8D17D-44B7-9C91-2ED8-5E7E54FB8FE3}"/>
              </a:ext>
            </a:extLst>
          </p:cNvPr>
          <p:cNvCxnSpPr>
            <a:cxnSpLocks/>
          </p:cNvCxnSpPr>
          <p:nvPr/>
        </p:nvCxnSpPr>
        <p:spPr>
          <a:xfrm>
            <a:off x="2668718" y="2209250"/>
            <a:ext cx="0" cy="2832895"/>
          </a:xfrm>
          <a:prstGeom prst="line">
            <a:avLst/>
          </a:prstGeom>
          <a:ln w="9525">
            <a:solidFill>
              <a:srgbClr val="9700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8801BA2-D567-47EB-0B7F-E0222204C677}"/>
              </a:ext>
            </a:extLst>
          </p:cNvPr>
          <p:cNvGrpSpPr/>
          <p:nvPr/>
        </p:nvGrpSpPr>
        <p:grpSpPr>
          <a:xfrm>
            <a:off x="168778" y="2225554"/>
            <a:ext cx="2444132" cy="2635316"/>
            <a:chOff x="283078" y="2400187"/>
            <a:chExt cx="2444132" cy="263531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12621F-56C4-FAF4-FE04-BD5538E4D9CF}"/>
                </a:ext>
              </a:extLst>
            </p:cNvPr>
            <p:cNvSpPr txBox="1"/>
            <p:nvPr/>
          </p:nvSpPr>
          <p:spPr>
            <a:xfrm>
              <a:off x="742224" y="2400187"/>
              <a:ext cx="1537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Myriad Pro" panose="020B0503030403020204"/>
                </a:rPr>
                <a:t>Descriptive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7FDA80-97C5-9547-6BA9-02B3464005C8}"/>
                </a:ext>
              </a:extLst>
            </p:cNvPr>
            <p:cNvSpPr txBox="1"/>
            <p:nvPr/>
          </p:nvSpPr>
          <p:spPr>
            <a:xfrm>
              <a:off x="283078" y="4696949"/>
              <a:ext cx="2444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buSzPct val="125000"/>
              </a:pP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Montrer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b="1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ce</a:t>
              </a:r>
              <a:r>
                <a:rPr lang="en-US" sz="1600" b="1" dirty="0">
                  <a:solidFill>
                    <a:srgbClr val="706F67"/>
                  </a:solidFill>
                  <a:latin typeface="Dagny OT" panose="020B0504020201020104" pitchFamily="34" charset="0"/>
                </a:rPr>
                <a:t> qui </a:t>
              </a: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s'est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 passé</a:t>
              </a:r>
            </a:p>
          </p:txBody>
        </p:sp>
        <p:sp>
          <p:nvSpPr>
            <p:cNvPr id="11" name="Rounded Rectangle 1">
              <a:extLst>
                <a:ext uri="{FF2B5EF4-FFF2-40B4-BE49-F238E27FC236}">
                  <a16:creationId xmlns:a16="http://schemas.microsoft.com/office/drawing/2014/main" id="{EC7FE358-88FF-2539-D9A5-526926432956}"/>
                </a:ext>
              </a:extLst>
            </p:cNvPr>
            <p:cNvSpPr/>
            <p:nvPr/>
          </p:nvSpPr>
          <p:spPr>
            <a:xfrm>
              <a:off x="763501" y="3753980"/>
              <a:ext cx="418289" cy="787940"/>
            </a:xfrm>
            <a:prstGeom prst="roundRect">
              <a:avLst>
                <a:gd name="adj" fmla="val 0"/>
              </a:avLst>
            </a:prstGeom>
            <a:solidFill>
              <a:srgbClr val="97002D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>
                  <a:latin typeface="Myriad Pro Light" panose="020B0403030403020204" pitchFamily="34" charset="0"/>
                </a:rPr>
                <a:t>a</a:t>
              </a:r>
            </a:p>
          </p:txBody>
        </p:sp>
        <p:sp>
          <p:nvSpPr>
            <p:cNvPr id="12" name="Rounded Rectangle 22">
              <a:extLst>
                <a:ext uri="{FF2B5EF4-FFF2-40B4-BE49-F238E27FC236}">
                  <a16:creationId xmlns:a16="http://schemas.microsoft.com/office/drawing/2014/main" id="{56102138-DAD3-A4C3-C7AA-7035E59BF9AA}"/>
                </a:ext>
              </a:extLst>
            </p:cNvPr>
            <p:cNvSpPr/>
            <p:nvPr/>
          </p:nvSpPr>
          <p:spPr>
            <a:xfrm>
              <a:off x="1300203" y="2999709"/>
              <a:ext cx="418289" cy="1542211"/>
            </a:xfrm>
            <a:prstGeom prst="roundRect">
              <a:avLst>
                <a:gd name="adj" fmla="val 0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>
                  <a:latin typeface="Myriad Pro Light" panose="020B0403030403020204" pitchFamily="34" charset="0"/>
                </a:rPr>
                <a:t>b</a:t>
              </a:r>
            </a:p>
          </p:txBody>
        </p:sp>
        <p:sp>
          <p:nvSpPr>
            <p:cNvPr id="13" name="Rounded Rectangle 24">
              <a:extLst>
                <a:ext uri="{FF2B5EF4-FFF2-40B4-BE49-F238E27FC236}">
                  <a16:creationId xmlns:a16="http://schemas.microsoft.com/office/drawing/2014/main" id="{6C505945-1ADE-AEC4-CDA8-68EA53030DD0}"/>
                </a:ext>
              </a:extLst>
            </p:cNvPr>
            <p:cNvSpPr/>
            <p:nvPr/>
          </p:nvSpPr>
          <p:spPr>
            <a:xfrm>
              <a:off x="1836906" y="3377351"/>
              <a:ext cx="418289" cy="1164569"/>
            </a:xfrm>
            <a:prstGeom prst="roundRect">
              <a:avLst>
                <a:gd name="adj" fmla="val 0"/>
              </a:avLst>
            </a:prstGeom>
            <a:solidFill>
              <a:srgbClr val="CC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>
                  <a:latin typeface="Myriad Pro Light" panose="020B0403030403020204" pitchFamily="34" charset="0"/>
                </a:rPr>
                <a:t>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8FAF77-06E4-C0D2-5C98-BCA1A14825A9}"/>
              </a:ext>
            </a:extLst>
          </p:cNvPr>
          <p:cNvGrpSpPr/>
          <p:nvPr/>
        </p:nvGrpSpPr>
        <p:grpSpPr>
          <a:xfrm>
            <a:off x="2788331" y="2225554"/>
            <a:ext cx="3125386" cy="2636384"/>
            <a:chOff x="3011618" y="2400187"/>
            <a:chExt cx="3125386" cy="26363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CBD8CE-C4A4-265B-ACD6-5FDFBC6D08B4}"/>
                </a:ext>
              </a:extLst>
            </p:cNvPr>
            <p:cNvSpPr txBox="1"/>
            <p:nvPr/>
          </p:nvSpPr>
          <p:spPr>
            <a:xfrm>
              <a:off x="3588517" y="2400187"/>
              <a:ext cx="1971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  <a:latin typeface="Myriad Pro" panose="020B0503030403020204"/>
                </a:rPr>
                <a:t>Diagnostique</a:t>
              </a:r>
              <a:endParaRPr lang="en-US" sz="2000" b="1" dirty="0">
                <a:solidFill>
                  <a:schemeClr val="tx2"/>
                </a:solidFill>
                <a:latin typeface="Myriad Pro" panose="020B050303040302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B5938E-A020-59B2-7D9E-D7CF8CC30E9F}"/>
                </a:ext>
              </a:extLst>
            </p:cNvPr>
            <p:cNvSpPr txBox="1"/>
            <p:nvPr/>
          </p:nvSpPr>
          <p:spPr>
            <a:xfrm>
              <a:off x="3011618" y="4698017"/>
              <a:ext cx="3125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ct val="125000"/>
              </a:pP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Expliquer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b="1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pourquoi</a:t>
              </a:r>
              <a:r>
                <a:rPr lang="en-US" sz="1600" b="1" dirty="0">
                  <a:solidFill>
                    <a:srgbClr val="706F67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quelque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 chose </a:t>
              </a: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s'est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produit</a:t>
              </a:r>
              <a:endParaRPr lang="en-US" sz="1600" dirty="0">
                <a:solidFill>
                  <a:srgbClr val="706F67"/>
                </a:solidFill>
                <a:latin typeface="Dagny OT" panose="020B0504020201020104" pitchFamily="34" charset="0"/>
              </a:endParaRPr>
            </a:p>
          </p:txBody>
        </p:sp>
        <p:pic>
          <p:nvPicPr>
            <p:cNvPr id="17" name="Graphic 16" descr="Left Brain with solid fill">
              <a:extLst>
                <a:ext uri="{FF2B5EF4-FFF2-40B4-BE49-F238E27FC236}">
                  <a16:creationId xmlns:a16="http://schemas.microsoft.com/office/drawing/2014/main" id="{469D3E8D-7641-EEB0-9C82-FC0A49DA5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09362" y="3035382"/>
              <a:ext cx="1529899" cy="1529899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497EF4-8B10-F144-B318-80C404E62A21}"/>
              </a:ext>
            </a:extLst>
          </p:cNvPr>
          <p:cNvCxnSpPr>
            <a:cxnSpLocks/>
          </p:cNvCxnSpPr>
          <p:nvPr/>
        </p:nvCxnSpPr>
        <p:spPr>
          <a:xfrm>
            <a:off x="6112963" y="2209250"/>
            <a:ext cx="0" cy="2832895"/>
          </a:xfrm>
          <a:prstGeom prst="line">
            <a:avLst/>
          </a:prstGeom>
          <a:ln w="9525">
            <a:solidFill>
              <a:srgbClr val="9700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19BBBF-E14C-3463-CF25-35329EF64057}"/>
              </a:ext>
            </a:extLst>
          </p:cNvPr>
          <p:cNvGrpSpPr/>
          <p:nvPr/>
        </p:nvGrpSpPr>
        <p:grpSpPr>
          <a:xfrm>
            <a:off x="6251459" y="2225554"/>
            <a:ext cx="2464576" cy="2881537"/>
            <a:chOff x="6440499" y="2400187"/>
            <a:chExt cx="2464576" cy="288153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797F35-2FD4-7F81-B5FD-57A2E5235B98}"/>
                </a:ext>
              </a:extLst>
            </p:cNvPr>
            <p:cNvSpPr txBox="1"/>
            <p:nvPr/>
          </p:nvSpPr>
          <p:spPr>
            <a:xfrm>
              <a:off x="6869319" y="2400187"/>
              <a:ext cx="1606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err="1">
                  <a:solidFill>
                    <a:schemeClr val="tx2"/>
                  </a:solidFill>
                  <a:latin typeface="Myriad Pro" panose="020B0503030403020204"/>
                </a:rPr>
                <a:t>Prédictive</a:t>
              </a:r>
              <a:endParaRPr lang="en-US" sz="2000" b="1" dirty="0">
                <a:solidFill>
                  <a:schemeClr val="tx2"/>
                </a:solidFill>
                <a:latin typeface="Myriad Pro" panose="020B050303040302020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E07A94-505F-6DAE-3399-E96DFD96F865}"/>
                </a:ext>
              </a:extLst>
            </p:cNvPr>
            <p:cNvSpPr txBox="1"/>
            <p:nvPr/>
          </p:nvSpPr>
          <p:spPr>
            <a:xfrm>
              <a:off x="6440499" y="4696949"/>
              <a:ext cx="2464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ct val="125000"/>
              </a:pPr>
              <a:r>
                <a:rPr lang="en-US" sz="1600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Deviner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b="1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ce</a:t>
              </a:r>
              <a:r>
                <a:rPr lang="en-US" sz="1600" b="1" dirty="0">
                  <a:solidFill>
                    <a:srgbClr val="706F67"/>
                  </a:solidFill>
                  <a:latin typeface="Dagny OT" panose="020B0504020201020104" pitchFamily="34" charset="0"/>
                </a:rPr>
                <a:t> qui </a:t>
              </a:r>
              <a:r>
                <a:rPr lang="en-US" sz="1600" b="1" dirty="0" err="1">
                  <a:solidFill>
                    <a:srgbClr val="706F67"/>
                  </a:solidFill>
                  <a:latin typeface="Dagny OT" panose="020B0504020201020104" pitchFamily="34" charset="0"/>
                </a:rPr>
                <a:t>va</a:t>
              </a:r>
              <a:r>
                <a:rPr lang="en-US" sz="1600" b="1" dirty="0">
                  <a:solidFill>
                    <a:srgbClr val="706F67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dirty="0">
                  <a:solidFill>
                    <a:srgbClr val="706F67"/>
                  </a:solidFill>
                  <a:latin typeface="Dagny OT" panose="020B0504020201020104" pitchFamily="34" charset="0"/>
                </a:rPr>
                <a:t>se passer</a:t>
              </a:r>
            </a:p>
          </p:txBody>
        </p:sp>
        <p:pic>
          <p:nvPicPr>
            <p:cNvPr id="22" name="Picture 2" descr="Image result for predictive model icon">
              <a:extLst>
                <a:ext uri="{FF2B5EF4-FFF2-40B4-BE49-F238E27FC236}">
                  <a16:creationId xmlns:a16="http://schemas.microsoft.com/office/drawing/2014/main" id="{F129293F-5009-22BE-5AA7-22BFFBA6A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CC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158" y="3268129"/>
              <a:ext cx="1409258" cy="100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F330DF-4A96-5B45-49E0-AF27BF0E7B9F}"/>
              </a:ext>
            </a:extLst>
          </p:cNvPr>
          <p:cNvCxnSpPr>
            <a:cxnSpLocks/>
          </p:cNvCxnSpPr>
          <p:nvPr/>
        </p:nvCxnSpPr>
        <p:spPr>
          <a:xfrm>
            <a:off x="8871409" y="2209250"/>
            <a:ext cx="0" cy="2832895"/>
          </a:xfrm>
          <a:prstGeom prst="line">
            <a:avLst/>
          </a:prstGeom>
          <a:ln w="9525">
            <a:solidFill>
              <a:srgbClr val="97002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824E865-EC50-F440-BEC3-81645472E134}"/>
              </a:ext>
            </a:extLst>
          </p:cNvPr>
          <p:cNvGrpSpPr/>
          <p:nvPr/>
        </p:nvGrpSpPr>
        <p:grpSpPr>
          <a:xfrm>
            <a:off x="9053776" y="2225554"/>
            <a:ext cx="2859553" cy="2882605"/>
            <a:chOff x="9168076" y="2400187"/>
            <a:chExt cx="2859553" cy="288260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B2C7AF-4D26-9091-478F-67CA5023E378}"/>
                </a:ext>
              </a:extLst>
            </p:cNvPr>
            <p:cNvSpPr txBox="1"/>
            <p:nvPr/>
          </p:nvSpPr>
          <p:spPr>
            <a:xfrm>
              <a:off x="9794384" y="2400187"/>
              <a:ext cx="1606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  <a:latin typeface="Myriad Pro" panose="020B0503030403020204"/>
                </a:rPr>
                <a:t>Prescriptive</a:t>
              </a:r>
            </a:p>
          </p:txBody>
        </p:sp>
        <p:pic>
          <p:nvPicPr>
            <p:cNvPr id="26" name="Graphic 25" descr="Artificial Intelligence with solid fill">
              <a:extLst>
                <a:ext uri="{FF2B5EF4-FFF2-40B4-BE49-F238E27FC236}">
                  <a16:creationId xmlns:a16="http://schemas.microsoft.com/office/drawing/2014/main" id="{ACF81A86-9FE3-9384-EE6A-1944A4CFE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97298" y="3087802"/>
              <a:ext cx="1201108" cy="12011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ED42E5-52B1-E28B-0696-84692E71623F}"/>
                </a:ext>
              </a:extLst>
            </p:cNvPr>
            <p:cNvSpPr txBox="1"/>
            <p:nvPr/>
          </p:nvSpPr>
          <p:spPr>
            <a:xfrm>
              <a:off x="9168076" y="4698017"/>
              <a:ext cx="28595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SzPct val="125000"/>
              </a:pPr>
              <a:r>
                <a:rPr lang="en-US" sz="1600" dirty="0" err="1">
                  <a:solidFill>
                    <a:schemeClr val="tx2"/>
                  </a:solidFill>
                  <a:latin typeface="Dagny OT" panose="020B0504020201020104" pitchFamily="34" charset="0"/>
                </a:rPr>
                <a:t>Suggérer</a:t>
              </a:r>
              <a:r>
                <a:rPr lang="en-US" sz="1600" dirty="0">
                  <a:solidFill>
                    <a:schemeClr val="tx2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b="1" dirty="0" err="1">
                  <a:solidFill>
                    <a:schemeClr val="tx2"/>
                  </a:solidFill>
                  <a:latin typeface="Dagny OT" panose="020B0504020201020104" pitchFamily="34" charset="0"/>
                </a:rPr>
                <a:t>ce</a:t>
              </a:r>
              <a:r>
                <a:rPr lang="en-US" sz="1600" b="1" dirty="0">
                  <a:solidFill>
                    <a:schemeClr val="tx2"/>
                  </a:solidFill>
                  <a:latin typeface="Dagny OT" panose="020B0504020201020104" pitchFamily="34" charset="0"/>
                </a:rPr>
                <a:t> qui </a:t>
              </a:r>
              <a:r>
                <a:rPr lang="en-US" sz="1600" b="1" dirty="0" err="1">
                  <a:solidFill>
                    <a:schemeClr val="tx2"/>
                  </a:solidFill>
                  <a:latin typeface="Dagny OT" panose="020B0504020201020104" pitchFamily="34" charset="0"/>
                </a:rPr>
                <a:t>devrait</a:t>
              </a:r>
              <a:r>
                <a:rPr lang="en-US" sz="1600" b="1" dirty="0">
                  <a:solidFill>
                    <a:schemeClr val="tx2"/>
                  </a:solidFill>
                  <a:latin typeface="Dagny OT" panose="020B0504020201020104" pitchFamily="34" charset="0"/>
                </a:rPr>
                <a:t> </a:t>
              </a:r>
              <a:r>
                <a:rPr lang="en-US" sz="1600" dirty="0">
                  <a:solidFill>
                    <a:schemeClr val="tx2"/>
                  </a:solidFill>
                  <a:latin typeface="Dagny OT" panose="020B0504020201020104" pitchFamily="34" charset="0"/>
                </a:rPr>
                <a:t>se passer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6A354DA-4A83-3E0C-7350-22F6596CDABF}"/>
              </a:ext>
            </a:extLst>
          </p:cNvPr>
          <p:cNvSpPr txBox="1"/>
          <p:nvPr/>
        </p:nvSpPr>
        <p:spPr>
          <a:xfrm>
            <a:off x="9734242" y="5372252"/>
            <a:ext cx="199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2"/>
                </a:solidFill>
                <a:latin typeface="Myriad Pro" panose="020B0503030403020204" pitchFamily="34" charset="0"/>
              </a:rPr>
              <a:t>Valeur </a:t>
            </a:r>
            <a:r>
              <a:rPr lang="en-CA" b="1" dirty="0" err="1">
                <a:solidFill>
                  <a:schemeClr val="accent2"/>
                </a:solidFill>
                <a:latin typeface="Myriad Pro" panose="020B0503030403020204" pitchFamily="34" charset="0"/>
              </a:rPr>
              <a:t>élevée</a:t>
            </a:r>
            <a:endParaRPr lang="en-CA" b="1" dirty="0">
              <a:solidFill>
                <a:schemeClr val="accent2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CA" b="1" dirty="0" err="1">
                <a:solidFill>
                  <a:srgbClr val="B40038"/>
                </a:solidFill>
                <a:latin typeface="Myriad Pro" panose="020B0503030403020204" pitchFamily="34" charset="0"/>
              </a:rPr>
              <a:t>Difficulté</a:t>
            </a:r>
            <a:r>
              <a:rPr lang="en-CA" b="1" dirty="0">
                <a:solidFill>
                  <a:srgbClr val="B40038"/>
                </a:solidFill>
                <a:latin typeface="Myriad Pro" panose="020B0503030403020204" pitchFamily="34" charset="0"/>
              </a:rPr>
              <a:t> </a:t>
            </a:r>
            <a:r>
              <a:rPr lang="en-CA" b="1" dirty="0" err="1">
                <a:solidFill>
                  <a:srgbClr val="B40038"/>
                </a:solidFill>
                <a:latin typeface="Myriad Pro" panose="020B0503030403020204" pitchFamily="34" charset="0"/>
              </a:rPr>
              <a:t>élevée</a:t>
            </a:r>
            <a:endParaRPr lang="en-CA" b="1" dirty="0">
              <a:solidFill>
                <a:srgbClr val="B40038"/>
              </a:solidFill>
              <a:latin typeface="Myriad Pro" panose="020B05030304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EE0E5E-D2B1-E2C7-27BE-406E5489CDE6}"/>
              </a:ext>
            </a:extLst>
          </p:cNvPr>
          <p:cNvSpPr txBox="1"/>
          <p:nvPr/>
        </p:nvSpPr>
        <p:spPr>
          <a:xfrm>
            <a:off x="340660" y="5369418"/>
            <a:ext cx="190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B40038"/>
                </a:solidFill>
                <a:latin typeface="Myriad Pro" panose="020B0503030403020204" pitchFamily="34" charset="0"/>
              </a:rPr>
              <a:t>Valeur </a:t>
            </a:r>
            <a:r>
              <a:rPr lang="en-CA" b="1" dirty="0" err="1">
                <a:solidFill>
                  <a:srgbClr val="B40038"/>
                </a:solidFill>
                <a:latin typeface="Myriad Pro" panose="020B0503030403020204" pitchFamily="34" charset="0"/>
              </a:rPr>
              <a:t>faible</a:t>
            </a:r>
            <a:endParaRPr lang="en-CA" b="1" dirty="0">
              <a:solidFill>
                <a:srgbClr val="B40038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CA" b="1" dirty="0" err="1">
                <a:solidFill>
                  <a:schemeClr val="accent2"/>
                </a:solidFill>
                <a:latin typeface="Myriad Pro" panose="020B0503030403020204" pitchFamily="34" charset="0"/>
              </a:rPr>
              <a:t>Faible</a:t>
            </a:r>
            <a:r>
              <a:rPr lang="en-CA" b="1" dirty="0">
                <a:solidFill>
                  <a:schemeClr val="accent2"/>
                </a:solidFill>
                <a:latin typeface="Myriad Pro" panose="020B0503030403020204" pitchFamily="34" charset="0"/>
              </a:rPr>
              <a:t> </a:t>
            </a:r>
            <a:r>
              <a:rPr lang="en-CA" b="1" dirty="0" err="1">
                <a:solidFill>
                  <a:schemeClr val="accent2"/>
                </a:solidFill>
                <a:latin typeface="Myriad Pro" panose="020B0503030403020204" pitchFamily="34" charset="0"/>
              </a:rPr>
              <a:t>difficulté</a:t>
            </a:r>
            <a:endParaRPr lang="en-CA" b="1" dirty="0">
              <a:solidFill>
                <a:schemeClr val="accent2"/>
              </a:solidFill>
              <a:latin typeface="Myriad Pro" panose="020B0503030403020204" pitchFamily="34" charset="0"/>
            </a:endParaRPr>
          </a:p>
        </p:txBody>
      </p:sp>
      <p:sp>
        <p:nvSpPr>
          <p:cNvPr id="30" name="Arrow: Left-Right 9">
            <a:extLst>
              <a:ext uri="{FF2B5EF4-FFF2-40B4-BE49-F238E27FC236}">
                <a16:creationId xmlns:a16="http://schemas.microsoft.com/office/drawing/2014/main" id="{368B421C-1C78-8F8D-07C1-4ED1C5D3A6F5}"/>
              </a:ext>
            </a:extLst>
          </p:cNvPr>
          <p:cNvSpPr/>
          <p:nvPr/>
        </p:nvSpPr>
        <p:spPr>
          <a:xfrm>
            <a:off x="2398171" y="5607215"/>
            <a:ext cx="7174563" cy="144607"/>
          </a:xfrm>
          <a:prstGeom prst="leftRightArrow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B22C4E6-51CA-79D7-AB2C-E9684423EF7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199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58D54-A47F-66EA-D919-16160D8E0EA8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35122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Poser les bonnes questions</a:t>
            </a:r>
            <a:endParaRPr lang="en-US" sz="2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cs typeface="Calibri Light" panose="020F0302020204030204" pitchFamily="34" charset="0"/>
              </a:rPr>
              <a:t>La science des </a:t>
            </a:r>
            <a:r>
              <a:rPr lang="en-US" sz="2400" dirty="0" err="1">
                <a:cs typeface="Calibri Light" panose="020F0302020204030204" pitchFamily="34" charset="0"/>
              </a:rPr>
              <a:t>données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consiste</a:t>
            </a:r>
            <a:r>
              <a:rPr lang="en-US" sz="2400" dirty="0">
                <a:cs typeface="Calibri Light" panose="020F0302020204030204" pitchFamily="34" charset="0"/>
              </a:rPr>
              <a:t> à poser des questions et à y </a:t>
            </a:r>
            <a:r>
              <a:rPr lang="en-US" sz="2400" dirty="0" err="1">
                <a:cs typeface="Calibri Light" panose="020F0302020204030204" pitchFamily="34" charset="0"/>
              </a:rPr>
              <a:t>répondre</a:t>
            </a:r>
            <a:r>
              <a:rPr lang="en-US" sz="2400" dirty="0">
                <a:cs typeface="Calibri Light" panose="020F0302020204030204" pitchFamily="34" charset="0"/>
              </a:rPr>
              <a:t> 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b="1" dirty="0" err="1">
                <a:cs typeface="Calibri" panose="020F0502020204030204" pitchFamily="34" charset="0"/>
              </a:rPr>
              <a:t>Analytique</a:t>
            </a:r>
            <a:r>
              <a:rPr lang="en-US" sz="2000" b="1" dirty="0">
                <a:cs typeface="Calibri" panose="020F0502020204030204" pitchFamily="34" charset="0"/>
              </a:rPr>
              <a:t> : </a:t>
            </a:r>
            <a:r>
              <a:rPr lang="en-US" sz="2000" dirty="0">
                <a:cs typeface="Calibri Light" panose="020F0302020204030204" pitchFamily="34" charset="0"/>
              </a:rPr>
              <a:t>"</a:t>
            </a:r>
            <a:r>
              <a:rPr lang="en-US" sz="2000" dirty="0" err="1">
                <a:cs typeface="Calibri Light" panose="020F0302020204030204" pitchFamily="34" charset="0"/>
              </a:rPr>
              <a:t>Combien</a:t>
            </a:r>
            <a:r>
              <a:rPr lang="en-US" sz="2000" dirty="0"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cs typeface="Calibri Light" panose="020F0302020204030204" pitchFamily="34" charset="0"/>
              </a:rPr>
              <a:t>clics</a:t>
            </a:r>
            <a:r>
              <a:rPr lang="en-US" sz="2000" dirty="0">
                <a:cs typeface="Calibri Light" panose="020F0302020204030204" pitchFamily="34" charset="0"/>
              </a:rPr>
              <a:t> </a:t>
            </a:r>
            <a:r>
              <a:rPr lang="en-US" sz="2000" dirty="0" err="1">
                <a:cs typeface="Calibri Light" panose="020F0302020204030204" pitchFamily="34" charset="0"/>
              </a:rPr>
              <a:t>ce</a:t>
            </a:r>
            <a:r>
              <a:rPr lang="en-US" sz="2000" dirty="0">
                <a:cs typeface="Calibri Light" panose="020F0302020204030204" pitchFamily="34" charset="0"/>
              </a:rPr>
              <a:t> lien a-t-il </a:t>
            </a:r>
            <a:r>
              <a:rPr lang="en-US" sz="2000" dirty="0" err="1">
                <a:cs typeface="Calibri Light" panose="020F0302020204030204" pitchFamily="34" charset="0"/>
              </a:rPr>
              <a:t>obtenu</a:t>
            </a:r>
            <a:r>
              <a:rPr lang="en-US" sz="2000" dirty="0">
                <a:cs typeface="Calibri Light" panose="020F0302020204030204" pitchFamily="34" charset="0"/>
              </a:rPr>
              <a:t> ?"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b="1" dirty="0">
                <a:cs typeface="Calibri" panose="020F0502020204030204" pitchFamily="34" charset="0"/>
              </a:rPr>
              <a:t>La science des </a:t>
            </a:r>
            <a:r>
              <a:rPr lang="en-US" sz="2000" b="1" dirty="0" err="1">
                <a:cs typeface="Calibri" panose="020F0502020204030204" pitchFamily="34" charset="0"/>
              </a:rPr>
              <a:t>données</a:t>
            </a:r>
            <a:r>
              <a:rPr lang="en-US" sz="2000" b="1" dirty="0">
                <a:cs typeface="Calibri" panose="020F0502020204030204" pitchFamily="34" charset="0"/>
              </a:rPr>
              <a:t> : </a:t>
            </a:r>
            <a:r>
              <a:rPr lang="en-US" sz="2000" dirty="0">
                <a:cs typeface="Calibri Light" panose="020F0302020204030204" pitchFamily="34" charset="0"/>
              </a:rPr>
              <a:t>"Sur la base de </a:t>
            </a:r>
            <a:r>
              <a:rPr lang="en-US" sz="2000" dirty="0" err="1">
                <a:cs typeface="Calibri Light" panose="020F0302020204030204" pitchFamily="34" charset="0"/>
              </a:rPr>
              <a:t>l'historique</a:t>
            </a:r>
            <a:r>
              <a:rPr lang="en-US" sz="2000" dirty="0">
                <a:cs typeface="Calibri Light" panose="020F0302020204030204" pitchFamily="34" charset="0"/>
              </a:rPr>
              <a:t> des </a:t>
            </a:r>
            <a:r>
              <a:rPr lang="en-US" sz="2000" dirty="0" err="1">
                <a:cs typeface="Calibri Light" panose="020F0302020204030204" pitchFamily="34" charset="0"/>
              </a:rPr>
              <a:t>achats</a:t>
            </a:r>
            <a:r>
              <a:rPr lang="en-US" sz="2000" dirty="0">
                <a:cs typeface="Calibri Light" panose="020F0302020204030204" pitchFamily="34" charset="0"/>
              </a:rPr>
              <a:t> </a:t>
            </a:r>
            <a:r>
              <a:rPr lang="en-US" sz="2000" dirty="0" err="1">
                <a:cs typeface="Calibri Light" panose="020F0302020204030204" pitchFamily="34" charset="0"/>
              </a:rPr>
              <a:t>précédents</a:t>
            </a:r>
            <a:r>
              <a:rPr lang="en-US" sz="2000" dirty="0">
                <a:cs typeface="Calibri Light" panose="020F0302020204030204" pitchFamily="34" charset="0"/>
              </a:rPr>
              <a:t> de </a:t>
            </a:r>
            <a:r>
              <a:rPr lang="en-US" sz="2000" dirty="0" err="1">
                <a:cs typeface="Calibri Light" panose="020F0302020204030204" pitchFamily="34" charset="0"/>
              </a:rPr>
              <a:t>cet</a:t>
            </a:r>
            <a:r>
              <a:rPr lang="en-US" sz="2000" dirty="0">
                <a:cs typeface="Calibri Light" panose="020F0302020204030204" pitchFamily="34" charset="0"/>
              </a:rPr>
              <a:t> </a:t>
            </a:r>
            <a:r>
              <a:rPr lang="en-US" sz="2000" dirty="0" err="1">
                <a:cs typeface="Calibri Light" panose="020F0302020204030204" pitchFamily="34" charset="0"/>
              </a:rPr>
              <a:t>utilisateur</a:t>
            </a:r>
            <a:r>
              <a:rPr lang="en-US" sz="2000" dirty="0">
                <a:cs typeface="Calibri Light" panose="020F0302020204030204" pitchFamily="34" charset="0"/>
              </a:rPr>
              <a:t>, </a:t>
            </a:r>
            <a:r>
              <a:rPr lang="en-US" sz="2000" dirty="0" err="1">
                <a:cs typeface="Calibri Light" panose="020F0302020204030204" pitchFamily="34" charset="0"/>
              </a:rPr>
              <a:t>puis</a:t>
            </a:r>
            <a:r>
              <a:rPr lang="en-US" sz="2000" dirty="0">
                <a:cs typeface="Calibri Light" panose="020F0302020204030204" pitchFamily="34" charset="0"/>
              </a:rPr>
              <a:t>-je </a:t>
            </a:r>
            <a:r>
              <a:rPr lang="en-US" sz="2000" dirty="0" err="1">
                <a:cs typeface="Calibri Light" panose="020F0302020204030204" pitchFamily="34" charset="0"/>
              </a:rPr>
              <a:t>prédire</a:t>
            </a:r>
            <a:r>
              <a:rPr lang="en-US" sz="2000" dirty="0">
                <a:cs typeface="Calibri Light" panose="020F0302020204030204" pitchFamily="34" charset="0"/>
              </a:rPr>
              <a:t> sur </a:t>
            </a:r>
            <a:r>
              <a:rPr lang="en-US" sz="2000" dirty="0" err="1">
                <a:cs typeface="Calibri Light" panose="020F0302020204030204" pitchFamily="34" charset="0"/>
              </a:rPr>
              <a:t>quels</a:t>
            </a:r>
            <a:r>
              <a:rPr lang="en-US" sz="2000" dirty="0">
                <a:cs typeface="Calibri Light" panose="020F0302020204030204" pitchFamily="34" charset="0"/>
              </a:rPr>
              <a:t> liens il </a:t>
            </a:r>
            <a:r>
              <a:rPr lang="en-US" sz="2000" dirty="0" err="1">
                <a:cs typeface="Calibri Light" panose="020F0302020204030204" pitchFamily="34" charset="0"/>
              </a:rPr>
              <a:t>va</a:t>
            </a:r>
            <a:r>
              <a:rPr lang="en-US" sz="2000" dirty="0">
                <a:cs typeface="Calibri Light" panose="020F0302020204030204" pitchFamily="34" charset="0"/>
              </a:rPr>
              <a:t> </a:t>
            </a:r>
            <a:r>
              <a:rPr lang="en-US" sz="2000" dirty="0" err="1">
                <a:cs typeface="Calibri Light" panose="020F0302020204030204" pitchFamily="34" charset="0"/>
              </a:rPr>
              <a:t>cliquer</a:t>
            </a:r>
            <a:r>
              <a:rPr lang="en-US" sz="2000" dirty="0">
                <a:cs typeface="Calibri Light" panose="020F0302020204030204" pitchFamily="34" charset="0"/>
              </a:rPr>
              <a:t> </a:t>
            </a:r>
            <a:r>
              <a:rPr lang="en-US" sz="2000" dirty="0" err="1">
                <a:cs typeface="Calibri Light" panose="020F0302020204030204" pitchFamily="34" charset="0"/>
              </a:rPr>
              <a:t>lors</a:t>
            </a:r>
            <a:r>
              <a:rPr lang="en-US" sz="2000" dirty="0">
                <a:cs typeface="Calibri Light" panose="020F0302020204030204" pitchFamily="34" charset="0"/>
              </a:rPr>
              <a:t> de son prochain </a:t>
            </a:r>
            <a:r>
              <a:rPr lang="en-US" sz="2000" dirty="0" err="1">
                <a:cs typeface="Calibri Light" panose="020F0302020204030204" pitchFamily="34" charset="0"/>
              </a:rPr>
              <a:t>accès</a:t>
            </a:r>
            <a:r>
              <a:rPr lang="en-US" sz="2000" dirty="0">
                <a:cs typeface="Calibri Light" panose="020F0302020204030204" pitchFamily="34" charset="0"/>
              </a:rPr>
              <a:t> au site ?"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dirty="0">
                <a:cs typeface="Calibri Light" panose="020F0302020204030204" pitchFamily="34" charset="0"/>
              </a:rPr>
              <a:t>Les </a:t>
            </a:r>
            <a:r>
              <a:rPr lang="en-US" sz="2400" dirty="0" err="1">
                <a:cs typeface="Calibri Light" panose="020F0302020204030204" pitchFamily="34" charset="0"/>
              </a:rPr>
              <a:t>modèles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d'exploration</a:t>
            </a:r>
            <a:r>
              <a:rPr lang="en-US" sz="2400" dirty="0">
                <a:cs typeface="Calibri Light" panose="020F0302020204030204" pitchFamily="34" charset="0"/>
              </a:rPr>
              <a:t> de </a:t>
            </a:r>
            <a:r>
              <a:rPr lang="en-US" sz="2400" dirty="0" err="1">
                <a:cs typeface="Calibri Light" panose="020F0302020204030204" pitchFamily="34" charset="0"/>
              </a:rPr>
              <a:t>données</a:t>
            </a:r>
            <a:r>
              <a:rPr lang="en-US" sz="2400" dirty="0">
                <a:cs typeface="Calibri Light" panose="020F0302020204030204" pitchFamily="34" charset="0"/>
              </a:rPr>
              <a:t>/sciences </a:t>
            </a:r>
            <a:r>
              <a:rPr lang="en-US" sz="2400" dirty="0" err="1">
                <a:cs typeface="Calibri Light" panose="020F0302020204030204" pitchFamily="34" charset="0"/>
              </a:rPr>
              <a:t>sont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généralement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cs typeface="Calibri" panose="020F0502020204030204" pitchFamily="34" charset="0"/>
              </a:rPr>
              <a:t>prédictifs</a:t>
            </a:r>
            <a:r>
              <a:rPr lang="en-US" sz="2400" b="1" dirty="0">
                <a:cs typeface="Calibri" panose="020F0502020204030204" pitchFamily="34" charset="0"/>
              </a:rPr>
              <a:t> </a:t>
            </a:r>
            <a:r>
              <a:rPr lang="en-US" sz="2400" dirty="0">
                <a:cs typeface="Calibri Light" panose="020F0302020204030204" pitchFamily="34" charset="0"/>
              </a:rPr>
              <a:t>(et non </a:t>
            </a:r>
            <a:r>
              <a:rPr lang="en-US" sz="2400" b="1" dirty="0" err="1">
                <a:cs typeface="Calibri" panose="020F0502020204030204" pitchFamily="34" charset="0"/>
              </a:rPr>
              <a:t>explicatifs</a:t>
            </a:r>
            <a:r>
              <a:rPr lang="en-US" sz="2400" dirty="0">
                <a:cs typeface="Calibri Light" panose="020F0302020204030204" pitchFamily="34" charset="0"/>
              </a:rPr>
              <a:t>) : </a:t>
            </a:r>
            <a:r>
              <a:rPr lang="en-US" sz="2400" dirty="0" err="1">
                <a:cs typeface="Calibri Light" panose="020F0302020204030204" pitchFamily="34" charset="0"/>
              </a:rPr>
              <a:t>ils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montrent</a:t>
            </a:r>
            <a:r>
              <a:rPr lang="en-US" sz="2400" dirty="0">
                <a:cs typeface="Calibri Light" panose="020F0302020204030204" pitchFamily="34" charset="0"/>
              </a:rPr>
              <a:t> des </a:t>
            </a:r>
            <a:r>
              <a:rPr lang="en-US" sz="2400" dirty="0" err="1">
                <a:cs typeface="Calibri Light" panose="020F0302020204030204" pitchFamily="34" charset="0"/>
              </a:rPr>
              <a:t>connexions</a:t>
            </a:r>
            <a:r>
              <a:rPr lang="en-US" sz="2400" dirty="0"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cs typeface="Calibri Light" panose="020F0302020204030204" pitchFamily="34" charset="0"/>
              </a:rPr>
              <a:t>mais</a:t>
            </a:r>
            <a:r>
              <a:rPr lang="en-US" sz="2400" dirty="0">
                <a:cs typeface="Calibri Light" panose="020F0302020204030204" pitchFamily="34" charset="0"/>
              </a:rPr>
              <a:t> ne </a:t>
            </a:r>
            <a:r>
              <a:rPr lang="en-US" sz="2400" dirty="0" err="1">
                <a:cs typeface="Calibri Light" panose="020F0302020204030204" pitchFamily="34" charset="0"/>
              </a:rPr>
              <a:t>révèlent</a:t>
            </a:r>
            <a:r>
              <a:rPr lang="en-US" sz="2400" dirty="0">
                <a:cs typeface="Calibri Light" panose="020F0302020204030204" pitchFamily="34" charset="0"/>
              </a:rPr>
              <a:t> pas </a:t>
            </a:r>
            <a:r>
              <a:rPr lang="en-US" sz="2400" b="1" dirty="0" err="1">
                <a:cs typeface="Calibri Light" panose="020F0302020204030204" pitchFamily="34" charset="0"/>
              </a:rPr>
              <a:t>pourquoi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elles</a:t>
            </a:r>
            <a:r>
              <a:rPr lang="en-US" sz="2400" dirty="0">
                <a:cs typeface="Calibri Light" panose="020F0302020204030204" pitchFamily="34" charset="0"/>
              </a:rPr>
              <a:t> existent.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1000" i="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b="1" dirty="0">
                <a:cs typeface="Calibri" panose="020F0502020204030204" pitchFamily="34" charset="0"/>
              </a:rPr>
              <a:t>Attention : </a:t>
            </a:r>
            <a:r>
              <a:rPr lang="en-US" sz="2400" dirty="0" err="1">
                <a:cs typeface="Calibri Light" panose="020F0302020204030204" pitchFamily="34" charset="0"/>
              </a:rPr>
              <a:t>toutes</a:t>
            </a:r>
            <a:r>
              <a:rPr lang="en-US" sz="2400" dirty="0">
                <a:cs typeface="Calibri Light" panose="020F0302020204030204" pitchFamily="34" charset="0"/>
              </a:rPr>
              <a:t> les situations ne font pas </a:t>
            </a:r>
            <a:r>
              <a:rPr lang="en-US" sz="2400" dirty="0" err="1">
                <a:cs typeface="Calibri Light" panose="020F0302020204030204" pitchFamily="34" charset="0"/>
              </a:rPr>
              <a:t>appel</a:t>
            </a:r>
            <a:r>
              <a:rPr lang="en-US" sz="2400" dirty="0">
                <a:cs typeface="Calibri Light" panose="020F0302020204030204" pitchFamily="34" charset="0"/>
              </a:rPr>
              <a:t> à la science des </a:t>
            </a:r>
            <a:r>
              <a:rPr lang="en-US" sz="2400" dirty="0" err="1">
                <a:cs typeface="Calibri Light" panose="020F0302020204030204" pitchFamily="34" charset="0"/>
              </a:rPr>
              <a:t>données</a:t>
            </a:r>
            <a:r>
              <a:rPr lang="en-US" sz="2400" dirty="0">
                <a:cs typeface="Calibri Light" panose="020F0302020204030204" pitchFamily="34" charset="0"/>
              </a:rPr>
              <a:t>, à </a:t>
            </a:r>
            <a:r>
              <a:rPr lang="en-US" sz="2400" dirty="0" err="1">
                <a:cs typeface="Calibri Light" panose="020F0302020204030204" pitchFamily="34" charset="0"/>
              </a:rPr>
              <a:t>l'intelligence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artificielle</a:t>
            </a:r>
            <a:r>
              <a:rPr lang="en-US" sz="2400" dirty="0">
                <a:cs typeface="Calibri Light" panose="020F0302020204030204" pitchFamily="34" charset="0"/>
              </a:rPr>
              <a:t>, à </a:t>
            </a:r>
            <a:r>
              <a:rPr lang="en-US" sz="2400" dirty="0" err="1">
                <a:cs typeface="Calibri Light" panose="020F0302020204030204" pitchFamily="34" charset="0"/>
              </a:rPr>
              <a:t>l'apprentissage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automatique</a:t>
            </a:r>
            <a:r>
              <a:rPr lang="en-US" sz="2400" dirty="0">
                <a:cs typeface="Calibri Light" panose="020F0302020204030204" pitchFamily="34" charset="0"/>
              </a:rPr>
              <a:t>, aux </a:t>
            </a:r>
            <a:r>
              <a:rPr lang="en-US" sz="2400" dirty="0" err="1">
                <a:cs typeface="Calibri Light" panose="020F0302020204030204" pitchFamily="34" charset="0"/>
              </a:rPr>
              <a:t>statistiques</a:t>
            </a:r>
            <a:r>
              <a:rPr lang="en-US" sz="2400" dirty="0">
                <a:cs typeface="Calibri Light" panose="020F0302020204030204" pitchFamily="34" charset="0"/>
              </a:rPr>
              <a:t>, etc.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0480725-DE81-A8AB-6475-88B3C5372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119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4DCF5BB8-1D99-398D-3DE3-C2256F7C295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095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002A2-196E-D713-57E4-F7C07A57CFC4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0517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D36DCB-0D3C-28DE-B934-7F0BDC99F088}"/>
              </a:ext>
            </a:extLst>
          </p:cNvPr>
          <p:cNvSpPr/>
          <p:nvPr/>
        </p:nvSpPr>
        <p:spPr>
          <a:xfrm>
            <a:off x="1433015" y="1000836"/>
            <a:ext cx="5310659" cy="12555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524678-1FF3-F68C-6734-50BC3653F2D3}"/>
              </a:ext>
            </a:extLst>
          </p:cNvPr>
          <p:cNvSpPr/>
          <p:nvPr/>
        </p:nvSpPr>
        <p:spPr>
          <a:xfrm>
            <a:off x="0" y="6039866"/>
            <a:ext cx="12192000" cy="818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5092589" cy="156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54176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B4E477-6E01-049D-E8A3-2456047BDC00}"/>
              </a:ext>
            </a:extLst>
          </p:cNvPr>
          <p:cNvSpPr/>
          <p:nvPr/>
        </p:nvSpPr>
        <p:spPr>
          <a:xfrm>
            <a:off x="5319176" y="32187"/>
            <a:ext cx="1270000" cy="1464378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BAFE106-D8E8-F7DD-8233-356C8849F3D4}"/>
              </a:ext>
            </a:extLst>
          </p:cNvPr>
          <p:cNvSpPr txBox="1">
            <a:spLocks/>
          </p:cNvSpPr>
          <p:nvPr/>
        </p:nvSpPr>
        <p:spPr>
          <a:xfrm>
            <a:off x="80008" y="3831677"/>
            <a:ext cx="3423600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Habitat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bois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Taille des </a:t>
            </a:r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branchies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étroite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Odeur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b="1" dirty="0" err="1">
                <a:solidFill>
                  <a:srgbClr val="CC0000"/>
                </a:solidFill>
                <a:latin typeface="Dagny OT" panose="020B0504020201020104" pitchFamily="34" charset="0"/>
              </a:rPr>
              <a:t>aucune</a:t>
            </a:r>
            <a:endParaRPr lang="en-US" sz="2200" b="1" dirty="0">
              <a:solidFill>
                <a:srgbClr val="CC0000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Spores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blanc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Couleur du bouchon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rouge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Problème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classification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comestible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ou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toxique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9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Les mauvaises questions</a:t>
            </a:r>
            <a:endParaRPr lang="en-US" sz="2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cs typeface="Calibri Light" panose="020F0302020204030204" pitchFamily="34" charset="0"/>
              </a:rPr>
              <a:t>Trop </a:t>
            </a:r>
            <a:r>
              <a:rPr lang="en-US" sz="2400" dirty="0" err="1">
                <a:cs typeface="Calibri Light" panose="020F0302020204030204" pitchFamily="34" charset="0"/>
              </a:rPr>
              <a:t>souvent</a:t>
            </a:r>
            <a:r>
              <a:rPr lang="en-US" sz="2400" dirty="0">
                <a:cs typeface="Calibri Light" panose="020F0302020204030204" pitchFamily="34" charset="0"/>
              </a:rPr>
              <a:t>, les </a:t>
            </a:r>
            <a:r>
              <a:rPr lang="en-US" sz="2400" dirty="0" err="1">
                <a:cs typeface="Calibri Light" panose="020F0302020204030204" pitchFamily="34" charset="0"/>
              </a:rPr>
              <a:t>analystes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posent</a:t>
            </a:r>
            <a:r>
              <a:rPr lang="en-US" sz="2400" dirty="0">
                <a:cs typeface="Calibri Light" panose="020F0302020204030204" pitchFamily="34" charset="0"/>
              </a:rPr>
              <a:t> les </a:t>
            </a:r>
            <a:r>
              <a:rPr lang="en-US" sz="2400" b="1" dirty="0" err="1">
                <a:cs typeface="Calibri Light" panose="020F0302020204030204" pitchFamily="34" charset="0"/>
              </a:rPr>
              <a:t>mauvaises</a:t>
            </a:r>
            <a:r>
              <a:rPr lang="en-US" sz="2400" b="1" dirty="0">
                <a:cs typeface="Calibri Light" panose="020F0302020204030204" pitchFamily="34" charset="0"/>
              </a:rPr>
              <a:t> questions 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cs typeface="Calibri" panose="020F0502020204030204" pitchFamily="34" charset="0"/>
              </a:rPr>
              <a:t>des questions 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trop larges </a:t>
            </a:r>
            <a:r>
              <a:rPr lang="en-US" sz="2000" dirty="0" err="1">
                <a:cs typeface="Calibri" panose="020F0502020204030204" pitchFamily="34" charset="0"/>
              </a:rPr>
              <a:t>ou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trop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étroites</a:t>
            </a:r>
            <a:endParaRPr lang="en-US" sz="2000" b="1" dirty="0">
              <a:latin typeface="Myriad Pro" panose="020B050303040302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cs typeface="Calibri" panose="020F0502020204030204" pitchFamily="34" charset="0"/>
              </a:rPr>
              <a:t>des questions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auxquelles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aucune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quantité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de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données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ne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pourra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jamais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répondre</a:t>
            </a:r>
            <a:endParaRPr lang="en-US" sz="2000" b="1" dirty="0">
              <a:latin typeface="Myriad Pro" panose="020B050303040302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dirty="0">
                <a:cs typeface="Calibri" panose="020F0502020204030204" pitchFamily="34" charset="0"/>
              </a:rPr>
              <a:t>les questions pour </a:t>
            </a:r>
            <a:r>
              <a:rPr lang="en-US" sz="2000" dirty="0" err="1">
                <a:cs typeface="Calibri" panose="020F0502020204030204" pitchFamily="34" charset="0"/>
              </a:rPr>
              <a:t>lesquelles</a:t>
            </a:r>
            <a:r>
              <a:rPr lang="en-US" sz="2000" dirty="0"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des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données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ne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peuvent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être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Myriad Pro" panose="020B0503030403020204" pitchFamily="34" charset="0"/>
                <a:cs typeface="Calibri" panose="020F0502020204030204" pitchFamily="34" charset="0"/>
              </a:rPr>
              <a:t>obtenues</a:t>
            </a:r>
            <a:r>
              <a:rPr lang="en-US" sz="2000" b="1" dirty="0">
                <a:latin typeface="Myriad Pro" panose="020B0503030403020204" pitchFamily="34" charset="0"/>
                <a:cs typeface="Calibri" panose="020F0502020204030204" pitchFamily="34" charset="0"/>
              </a:rPr>
              <a:t> </a:t>
            </a:r>
            <a:endParaRPr lang="en-US" sz="2000" b="1" i="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b="1" dirty="0">
                <a:cs typeface="Calibri Light" panose="020F0302020204030204" pitchFamily="34" charset="0"/>
              </a:rPr>
              <a:t>Dans le </a:t>
            </a:r>
            <a:r>
              <a:rPr lang="en-US" sz="2400" b="1" dirty="0" err="1">
                <a:cs typeface="Calibri Light" panose="020F0302020204030204" pitchFamily="34" charset="0"/>
              </a:rPr>
              <a:t>meilleur</a:t>
            </a:r>
            <a:r>
              <a:rPr lang="en-US" sz="2400" b="1" dirty="0">
                <a:cs typeface="Calibri Light" panose="020F0302020204030204" pitchFamily="34" charset="0"/>
              </a:rPr>
              <a:t> des </a:t>
            </a:r>
            <a:r>
              <a:rPr lang="en-US" sz="2400" b="1" dirty="0" err="1">
                <a:cs typeface="Calibri Light" panose="020F0302020204030204" pitchFamily="34" charset="0"/>
              </a:rPr>
              <a:t>cas</a:t>
            </a:r>
            <a:r>
              <a:rPr lang="en-US" sz="2400" b="1" dirty="0">
                <a:cs typeface="Calibri Light" panose="020F0302020204030204" pitchFamily="34" charset="0"/>
              </a:rPr>
              <a:t>, </a:t>
            </a:r>
            <a:r>
              <a:rPr lang="en-US" sz="2400" dirty="0">
                <a:cs typeface="Calibri Light" panose="020F0302020204030204" pitchFamily="34" charset="0"/>
              </a:rPr>
              <a:t>les parties </a:t>
            </a:r>
            <a:r>
              <a:rPr lang="en-US" sz="2400" dirty="0" err="1">
                <a:cs typeface="Calibri Light" panose="020F0302020204030204" pitchFamily="34" charset="0"/>
              </a:rPr>
              <a:t>prenantes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reconnaîtront</a:t>
            </a:r>
            <a:r>
              <a:rPr lang="en-US" sz="2400" dirty="0">
                <a:cs typeface="Calibri Light" panose="020F0302020204030204" pitchFamily="34" charset="0"/>
              </a:rPr>
              <a:t> que les </a:t>
            </a:r>
            <a:r>
              <a:rPr lang="en-US" sz="2400" dirty="0" err="1">
                <a:cs typeface="Calibri Light" panose="020F0302020204030204" pitchFamily="34" charset="0"/>
              </a:rPr>
              <a:t>réponses</a:t>
            </a:r>
            <a:r>
              <a:rPr lang="en-US" sz="2400" dirty="0">
                <a:cs typeface="Calibri Light" panose="020F0302020204030204" pitchFamily="34" charset="0"/>
              </a:rPr>
              <a:t> ne </a:t>
            </a:r>
            <a:r>
              <a:rPr lang="en-US" sz="2400" dirty="0" err="1">
                <a:cs typeface="Calibri Light" panose="020F0302020204030204" pitchFamily="34" charset="0"/>
              </a:rPr>
              <a:t>sont</a:t>
            </a:r>
            <a:r>
              <a:rPr lang="en-US" sz="2400" dirty="0">
                <a:cs typeface="Calibri Light" panose="020F0302020204030204" pitchFamily="34" charset="0"/>
              </a:rPr>
              <a:t> pas </a:t>
            </a:r>
            <a:r>
              <a:rPr lang="en-US" sz="2400" dirty="0" err="1">
                <a:cs typeface="Calibri Light" panose="020F0302020204030204" pitchFamily="34" charset="0"/>
              </a:rPr>
              <a:t>pertinentes</a:t>
            </a:r>
            <a:r>
              <a:rPr lang="en-US" sz="2400" dirty="0">
                <a:cs typeface="Calibri Light" panose="020F0302020204030204" pitchFamily="34" charset="0"/>
              </a:rPr>
              <a:t>. 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i="0" dirty="0">
              <a:latin typeface="Myriad Pro" panose="020B0503030403020204" pitchFamily="34" charset="0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dirty="0">
                <a:cs typeface="Calibri Light" panose="020F0302020204030204" pitchFamily="34" charset="0"/>
              </a:rPr>
              <a:t>Le </a:t>
            </a:r>
            <a:r>
              <a:rPr lang="en-US" sz="2400" b="1" dirty="0" err="1">
                <a:cs typeface="Calibri Light" panose="020F0302020204030204" pitchFamily="34" charset="0"/>
              </a:rPr>
              <a:t>pire</a:t>
            </a:r>
            <a:r>
              <a:rPr lang="en-US" sz="2400" b="1" dirty="0"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cs typeface="Calibri Light" panose="020F0302020204030204" pitchFamily="34" charset="0"/>
              </a:rPr>
              <a:t>scénario</a:t>
            </a:r>
            <a:r>
              <a:rPr lang="en-US" sz="2400" b="1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est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qu'ils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mettent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en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œuvre</a:t>
            </a:r>
            <a:r>
              <a:rPr lang="en-US" sz="2400" dirty="0">
                <a:cs typeface="Calibri Light" panose="020F0302020204030204" pitchFamily="34" charset="0"/>
              </a:rPr>
              <a:t> par </a:t>
            </a:r>
            <a:r>
              <a:rPr lang="en-US" sz="2400" dirty="0" err="1">
                <a:cs typeface="Calibri Light" panose="020F0302020204030204" pitchFamily="34" charset="0"/>
              </a:rPr>
              <a:t>erreur</a:t>
            </a:r>
            <a:r>
              <a:rPr lang="en-US" sz="2400" dirty="0">
                <a:cs typeface="Calibri Light" panose="020F0302020204030204" pitchFamily="34" charset="0"/>
              </a:rPr>
              <a:t> des politiques </a:t>
            </a:r>
            <a:r>
              <a:rPr lang="en-US" sz="2400" dirty="0" err="1">
                <a:cs typeface="Calibri Light" panose="020F0302020204030204" pitchFamily="34" charset="0"/>
              </a:rPr>
              <a:t>ou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prennent</a:t>
            </a:r>
            <a:r>
              <a:rPr lang="en-US" sz="2400" dirty="0">
                <a:cs typeface="Calibri Light" panose="020F0302020204030204" pitchFamily="34" charset="0"/>
              </a:rPr>
              <a:t> des </a:t>
            </a:r>
            <a:r>
              <a:rPr lang="en-US" sz="2400" dirty="0" err="1">
                <a:cs typeface="Calibri Light" panose="020F0302020204030204" pitchFamily="34" charset="0"/>
              </a:rPr>
              <a:t>décisions</a:t>
            </a:r>
            <a:r>
              <a:rPr lang="en-US" sz="2400" dirty="0">
                <a:cs typeface="Calibri Light" panose="020F0302020204030204" pitchFamily="34" charset="0"/>
              </a:rPr>
              <a:t> sur la base de </a:t>
            </a:r>
            <a:r>
              <a:rPr lang="en-US" sz="2400" dirty="0" err="1">
                <a:cs typeface="Calibri Light" panose="020F0302020204030204" pitchFamily="34" charset="0"/>
              </a:rPr>
              <a:t>réponses</a:t>
            </a:r>
            <a:r>
              <a:rPr lang="en-US" sz="2400" dirty="0">
                <a:cs typeface="Calibri Light" panose="020F0302020204030204" pitchFamily="34" charset="0"/>
              </a:rPr>
              <a:t> qui </a:t>
            </a:r>
            <a:r>
              <a:rPr lang="en-US" sz="2400" dirty="0" err="1">
                <a:cs typeface="Calibri Light" panose="020F0302020204030204" pitchFamily="34" charset="0"/>
              </a:rPr>
              <a:t>n'ont</a:t>
            </a:r>
            <a:r>
              <a:rPr lang="en-US" sz="2400" dirty="0">
                <a:cs typeface="Calibri Light" panose="020F0302020204030204" pitchFamily="34" charset="0"/>
              </a:rPr>
              <a:t> pas </a:t>
            </a:r>
            <a:r>
              <a:rPr lang="en-US" sz="2400" dirty="0" err="1">
                <a:cs typeface="Calibri Light" panose="020F0302020204030204" pitchFamily="34" charset="0"/>
              </a:rPr>
              <a:t>été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identifiées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comme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trompeuses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ou</a:t>
            </a:r>
            <a:r>
              <a:rPr lang="en-US" sz="2400" dirty="0">
                <a:cs typeface="Calibri Light" panose="020F0302020204030204" pitchFamily="34" charset="0"/>
              </a:rPr>
              <a:t> </a:t>
            </a:r>
            <a:r>
              <a:rPr lang="en-US" sz="2400" dirty="0" err="1">
                <a:cs typeface="Calibri Light" panose="020F0302020204030204" pitchFamily="34" charset="0"/>
              </a:rPr>
              <a:t>inutiles</a:t>
            </a:r>
            <a:r>
              <a:rPr lang="en-US" sz="2400" dirty="0">
                <a:cs typeface="Calibri Light" panose="020F0302020204030204" pitchFamily="34" charset="0"/>
              </a:rPr>
              <a:t>. 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2CC9B4A-1443-1BEA-6FFC-199668A60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120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C8212B1-3448-C2E4-ACBE-9723CC44730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6343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A29114-A355-CDA1-7093-2A249D5CC8F2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4180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Feuille</a:t>
            </a:r>
            <a:r>
              <a:rPr lang="en-US" b="1" dirty="0">
                <a:solidFill>
                  <a:schemeClr val="tx1"/>
                </a:solidFill>
              </a:rPr>
              <a:t> de route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1678BC7-7FA7-4792-BCC1-2BCAAB3F7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err="1"/>
              <a:t>Comprendre</a:t>
            </a:r>
            <a:r>
              <a:rPr lang="en-US" sz="2000" dirty="0"/>
              <a:t> le </a:t>
            </a:r>
            <a:r>
              <a:rPr lang="en-US" sz="2000" dirty="0" err="1"/>
              <a:t>problème</a:t>
            </a:r>
            <a:r>
              <a:rPr lang="en-US" sz="2000" dirty="0"/>
              <a:t> (</a:t>
            </a:r>
            <a:r>
              <a:rPr lang="en-US" sz="2000" dirty="0" err="1"/>
              <a:t>opportunité</a:t>
            </a:r>
            <a:r>
              <a:rPr lang="en-US" sz="2000" dirty="0"/>
              <a:t> vs </a:t>
            </a:r>
            <a:r>
              <a:rPr lang="en-US" sz="2000" dirty="0" err="1"/>
              <a:t>problème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Quelles</a:t>
            </a:r>
            <a:r>
              <a:rPr lang="en-US" sz="2000" dirty="0"/>
              <a:t> </a:t>
            </a:r>
            <a:r>
              <a:rPr lang="en-US" sz="2000" dirty="0" err="1"/>
              <a:t>hypothèses</a:t>
            </a:r>
            <a:r>
              <a:rPr lang="en-US" sz="2000" dirty="0"/>
              <a:t> </a:t>
            </a:r>
            <a:r>
              <a:rPr lang="en-US" sz="2000" dirty="0" err="1"/>
              <a:t>initiales</a:t>
            </a:r>
            <a:r>
              <a:rPr lang="en-US" sz="2000" dirty="0"/>
              <a:t> ai-je sur la situation ?</a:t>
            </a:r>
          </a:p>
          <a:p>
            <a:r>
              <a:rPr lang="en-US" sz="2000" dirty="0"/>
              <a:t>Comment les </a:t>
            </a:r>
            <a:r>
              <a:rPr lang="en-US" sz="2000" dirty="0" err="1"/>
              <a:t>résultats</a:t>
            </a:r>
            <a:r>
              <a:rPr lang="en-US" sz="2000" dirty="0"/>
              <a:t> </a:t>
            </a:r>
            <a:r>
              <a:rPr lang="en-US" sz="2000" dirty="0" err="1"/>
              <a:t>seront-ils</a:t>
            </a:r>
            <a:r>
              <a:rPr lang="en-US" sz="2000" dirty="0"/>
              <a:t> </a:t>
            </a:r>
            <a:r>
              <a:rPr lang="en-US" sz="2000" dirty="0" err="1"/>
              <a:t>utilisés</a:t>
            </a:r>
            <a:r>
              <a:rPr lang="en-US" sz="2000" dirty="0"/>
              <a:t> ?</a:t>
            </a:r>
          </a:p>
          <a:p>
            <a:r>
              <a:rPr lang="en-US" sz="2000" dirty="0" err="1"/>
              <a:t>Quels</a:t>
            </a:r>
            <a:r>
              <a:rPr lang="en-US" sz="2000" dirty="0"/>
              <a:t> </a:t>
            </a:r>
            <a:r>
              <a:rPr lang="en-US" sz="2000" dirty="0" err="1"/>
              <a:t>sont</a:t>
            </a:r>
            <a:r>
              <a:rPr lang="en-US" sz="2000" dirty="0"/>
              <a:t> les </a:t>
            </a:r>
            <a:r>
              <a:rPr lang="en-US" sz="2000" dirty="0" err="1"/>
              <a:t>risques</a:t>
            </a:r>
            <a:r>
              <a:rPr lang="en-US" sz="2000" dirty="0"/>
              <a:t> et/</a:t>
            </a:r>
            <a:r>
              <a:rPr lang="en-US" sz="2000" dirty="0" err="1"/>
              <a:t>ou</a:t>
            </a:r>
            <a:r>
              <a:rPr lang="en-US" sz="2000" dirty="0"/>
              <a:t> les </a:t>
            </a:r>
            <a:r>
              <a:rPr lang="en-US" sz="2000" dirty="0" err="1"/>
              <a:t>avantages</a:t>
            </a:r>
            <a:r>
              <a:rPr lang="en-US" sz="2000" dirty="0"/>
              <a:t> de </a:t>
            </a:r>
            <a:r>
              <a:rPr lang="en-US" sz="2000" dirty="0" err="1"/>
              <a:t>répondre</a:t>
            </a:r>
            <a:r>
              <a:rPr lang="en-US" sz="2000" dirty="0"/>
              <a:t> à </a:t>
            </a:r>
            <a:r>
              <a:rPr lang="en-US" sz="2000" dirty="0" err="1"/>
              <a:t>cette</a:t>
            </a:r>
            <a:r>
              <a:rPr lang="en-US" sz="2000" dirty="0"/>
              <a:t> question ?</a:t>
            </a:r>
          </a:p>
          <a:p>
            <a:r>
              <a:rPr lang="en-US" sz="2000" dirty="0" err="1"/>
              <a:t>Quelles</a:t>
            </a:r>
            <a:r>
              <a:rPr lang="en-US" sz="2000" dirty="0"/>
              <a:t> questions des parties </a:t>
            </a:r>
            <a:r>
              <a:rPr lang="en-US" sz="2000" dirty="0" err="1"/>
              <a:t>prenantes</a:t>
            </a:r>
            <a:r>
              <a:rPr lang="en-US" sz="2000" dirty="0"/>
              <a:t> </a:t>
            </a:r>
            <a:r>
              <a:rPr lang="en-US" sz="2000" dirty="0" err="1"/>
              <a:t>pourraient</a:t>
            </a:r>
            <a:r>
              <a:rPr lang="en-US" sz="2000" dirty="0"/>
              <a:t> </a:t>
            </a:r>
            <a:r>
              <a:rPr lang="en-US" sz="2000" dirty="0" err="1"/>
              <a:t>être</a:t>
            </a:r>
            <a:r>
              <a:rPr lang="en-US" sz="2000" dirty="0"/>
              <a:t> </a:t>
            </a:r>
            <a:r>
              <a:rPr lang="en-US" sz="2000" dirty="0" err="1"/>
              <a:t>soulevées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fonction</a:t>
            </a:r>
            <a:r>
              <a:rPr lang="en-US" sz="2000" dirty="0"/>
              <a:t> des </a:t>
            </a:r>
            <a:r>
              <a:rPr lang="en-US" sz="2000" dirty="0" err="1"/>
              <a:t>réponses</a:t>
            </a:r>
            <a:r>
              <a:rPr lang="en-US" sz="2000" dirty="0"/>
              <a:t> ?</a:t>
            </a:r>
          </a:p>
          <a:p>
            <a:r>
              <a:rPr lang="en-US" sz="2000" dirty="0"/>
              <a:t>Ai-je </a:t>
            </a:r>
            <a:r>
              <a:rPr lang="en-US" sz="2000" dirty="0" err="1"/>
              <a:t>accès</a:t>
            </a:r>
            <a:r>
              <a:rPr lang="en-US" sz="2000" dirty="0"/>
              <a:t> aux </a:t>
            </a:r>
            <a:r>
              <a:rPr lang="en-US" sz="2000" dirty="0" err="1"/>
              <a:t>données</a:t>
            </a:r>
            <a:r>
              <a:rPr lang="en-US" sz="2000" dirty="0"/>
              <a:t> </a:t>
            </a:r>
            <a:r>
              <a:rPr lang="en-US" sz="2000" dirty="0" err="1"/>
              <a:t>nécessaires</a:t>
            </a:r>
            <a:r>
              <a:rPr lang="en-US" sz="2000" dirty="0"/>
              <a:t> pour </a:t>
            </a:r>
            <a:r>
              <a:rPr lang="en-US" sz="2000" dirty="0" err="1"/>
              <a:t>répondre</a:t>
            </a:r>
            <a:r>
              <a:rPr lang="en-US" sz="2000" dirty="0"/>
              <a:t> à </a:t>
            </a:r>
            <a:r>
              <a:rPr lang="en-US" sz="2000" dirty="0" err="1"/>
              <a:t>cette</a:t>
            </a:r>
            <a:r>
              <a:rPr lang="en-US" sz="2000" dirty="0"/>
              <a:t> question ?</a:t>
            </a:r>
          </a:p>
          <a:p>
            <a:r>
              <a:rPr lang="en-US" sz="2000" dirty="0"/>
              <a:t>Comment </a:t>
            </a:r>
            <a:r>
              <a:rPr lang="en-US" sz="2000" dirty="0" err="1"/>
              <a:t>vais</a:t>
            </a:r>
            <a:r>
              <a:rPr lang="en-US" sz="2000" dirty="0"/>
              <a:t>-je </a:t>
            </a:r>
            <a:r>
              <a:rPr lang="en-US" sz="2000" dirty="0" err="1"/>
              <a:t>mesurer</a:t>
            </a:r>
            <a:r>
              <a:rPr lang="en-US" sz="2000" dirty="0"/>
              <a:t> </a:t>
            </a:r>
            <a:r>
              <a:rPr lang="en-US" sz="2000" dirty="0" err="1"/>
              <a:t>mes</a:t>
            </a:r>
            <a:r>
              <a:rPr lang="en-US" sz="2000" dirty="0"/>
              <a:t> </a:t>
            </a:r>
            <a:r>
              <a:rPr lang="en-US" sz="2000" dirty="0" err="1"/>
              <a:t>critères</a:t>
            </a:r>
            <a:r>
              <a:rPr lang="en-US" sz="2000" dirty="0"/>
              <a:t> de "</a:t>
            </a:r>
            <a:r>
              <a:rPr lang="en-US" sz="2000" dirty="0" err="1"/>
              <a:t>réussite</a:t>
            </a:r>
            <a:r>
              <a:rPr lang="en-US" sz="2000" dirty="0"/>
              <a:t>" ?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7BB4849-E456-F28C-358F-5EB8626056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121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0E9E749-DCA6-233A-1DDE-6437CD91A6D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479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9EE2F-49A9-1956-1E3B-A10542F64D67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7284693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 </a:t>
            </a:r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b="1" dirty="0" err="1">
                <a:solidFill>
                  <a:schemeClr val="tx1"/>
                </a:solidFill>
              </a:rPr>
              <a:t>iège</a:t>
            </a:r>
            <a:r>
              <a:rPr lang="en-US" b="1" dirty="0">
                <a:solidFill>
                  <a:schemeClr val="tx1"/>
                </a:solidFill>
              </a:rPr>
              <a:t> du </a:t>
            </a:r>
            <a:r>
              <a:rPr lang="en-US" b="1" dirty="0" err="1">
                <a:solidFill>
                  <a:schemeClr val="tx1"/>
                </a:solidFill>
              </a:rPr>
              <a:t>Oui</a:t>
            </a:r>
            <a:r>
              <a:rPr lang="en-US" b="1" dirty="0">
                <a:solidFill>
                  <a:schemeClr val="tx1"/>
                </a:solidFill>
              </a:rPr>
              <a:t>/Non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855D20-5BE5-4F69-88FC-FEB0A90D30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 err="1"/>
              <a:t>Exemples</a:t>
            </a:r>
            <a:r>
              <a:rPr lang="en-US" sz="2400" dirty="0"/>
              <a:t> de </a:t>
            </a:r>
            <a:r>
              <a:rPr lang="en-US" sz="2400" b="1" dirty="0" err="1">
                <a:solidFill>
                  <a:srgbClr val="C00000"/>
                </a:solidFill>
              </a:rPr>
              <a:t>mauvaises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questions :</a:t>
            </a:r>
          </a:p>
          <a:p>
            <a:pPr lvl="1"/>
            <a:r>
              <a:rPr lang="en-US" sz="2000" dirty="0"/>
              <a:t>Nos </a:t>
            </a:r>
            <a:r>
              <a:rPr lang="en-US" sz="2000" dirty="0" err="1"/>
              <a:t>revenus</a:t>
            </a:r>
            <a:r>
              <a:rPr lang="en-US" sz="2000" dirty="0"/>
              <a:t> </a:t>
            </a:r>
            <a:r>
              <a:rPr lang="en-US" sz="2000" b="1" dirty="0" err="1"/>
              <a:t>augmentent-ils</a:t>
            </a:r>
            <a:r>
              <a:rPr lang="en-US" sz="2000" b="1" dirty="0"/>
              <a:t> </a:t>
            </a:r>
            <a:r>
              <a:rPr lang="en-US" sz="2000" dirty="0" err="1"/>
              <a:t>d'une</a:t>
            </a:r>
            <a:r>
              <a:rPr lang="en-US" sz="2000" dirty="0"/>
              <a:t> </a:t>
            </a:r>
            <a:r>
              <a:rPr lang="en-US" sz="2000" dirty="0" err="1"/>
              <a:t>année</a:t>
            </a:r>
            <a:r>
              <a:rPr lang="en-US" sz="2000" dirty="0"/>
              <a:t> sur </a:t>
            </a:r>
            <a:r>
              <a:rPr lang="en-US" sz="2000" dirty="0" err="1"/>
              <a:t>l'autre</a:t>
            </a:r>
            <a:r>
              <a:rPr lang="en-US" sz="2000" dirty="0"/>
              <a:t> ? </a:t>
            </a:r>
          </a:p>
          <a:p>
            <a:pPr lvl="1"/>
            <a:r>
              <a:rPr lang="en-US" sz="2000" dirty="0"/>
              <a:t>La </a:t>
            </a:r>
            <a:r>
              <a:rPr lang="en-US" sz="2000" dirty="0" err="1"/>
              <a:t>plupart</a:t>
            </a:r>
            <a:r>
              <a:rPr lang="en-US" sz="2000" dirty="0"/>
              <a:t> de </a:t>
            </a:r>
            <a:r>
              <a:rPr lang="en-US" sz="2000" dirty="0" err="1"/>
              <a:t>nos</a:t>
            </a:r>
            <a:r>
              <a:rPr lang="en-US" sz="2000" dirty="0"/>
              <a:t> clients </a:t>
            </a:r>
            <a:r>
              <a:rPr lang="en-US" sz="2000" dirty="0" err="1"/>
              <a:t>appartiennent-ils</a:t>
            </a:r>
            <a:r>
              <a:rPr lang="en-US" sz="2000" dirty="0"/>
              <a:t> à </a:t>
            </a:r>
            <a:r>
              <a:rPr lang="en-US" sz="2000" b="1" dirty="0" err="1"/>
              <a:t>cette</a:t>
            </a:r>
            <a:r>
              <a:rPr lang="en-US" sz="2000" b="1" dirty="0"/>
              <a:t> </a:t>
            </a:r>
            <a:r>
              <a:rPr lang="en-US" sz="2000" b="1" dirty="0" err="1"/>
              <a:t>catégorie</a:t>
            </a:r>
            <a:r>
              <a:rPr lang="en-US" sz="2000" b="1" dirty="0"/>
              <a:t> </a:t>
            </a:r>
            <a:r>
              <a:rPr lang="en-US" sz="2000" b="1" dirty="0" err="1"/>
              <a:t>démographique</a:t>
            </a:r>
            <a:r>
              <a:rPr lang="en-US" sz="2000" b="1" dirty="0"/>
              <a:t> </a:t>
            </a:r>
            <a:r>
              <a:rPr lang="en-US" sz="2000" dirty="0"/>
              <a:t>?</a:t>
            </a:r>
          </a:p>
          <a:p>
            <a:pPr lvl="1"/>
            <a:r>
              <a:rPr lang="en-US" sz="2000" b="1" dirty="0"/>
              <a:t>Ce </a:t>
            </a:r>
            <a:r>
              <a:rPr lang="en-US" sz="2000" b="1" dirty="0" err="1"/>
              <a:t>projet</a:t>
            </a:r>
            <a:r>
              <a:rPr lang="en-US" sz="2000" b="1" dirty="0"/>
              <a:t> a-t-il des </a:t>
            </a:r>
            <a:r>
              <a:rPr lang="en-US" sz="2000" dirty="0"/>
              <a:t>ambitions </a:t>
            </a:r>
            <a:r>
              <a:rPr lang="en-US" sz="2000" dirty="0" err="1"/>
              <a:t>valables</a:t>
            </a:r>
            <a:r>
              <a:rPr lang="en-US" sz="2000" dirty="0"/>
              <a:t> pour </a:t>
            </a:r>
            <a:r>
              <a:rPr lang="en-US" sz="2000" dirty="0" err="1"/>
              <a:t>l'ensemble</a:t>
            </a:r>
            <a:r>
              <a:rPr lang="en-US" sz="2000" dirty="0"/>
              <a:t> du </a:t>
            </a:r>
            <a:r>
              <a:rPr lang="en-US" sz="2000" dirty="0" err="1"/>
              <a:t>département</a:t>
            </a:r>
            <a:r>
              <a:rPr lang="en-US" sz="2000" dirty="0"/>
              <a:t> ?</a:t>
            </a:r>
          </a:p>
          <a:p>
            <a:pPr lvl="1"/>
            <a:r>
              <a:rPr lang="en-US" sz="2000" dirty="0"/>
              <a:t>Est-</a:t>
            </a:r>
            <a:r>
              <a:rPr lang="en-US" sz="2000" dirty="0" err="1"/>
              <a:t>ce</a:t>
            </a:r>
            <a:r>
              <a:rPr lang="en-US" sz="2000" dirty="0"/>
              <a:t> que </a:t>
            </a:r>
            <a:r>
              <a:rPr lang="en-US" sz="2000" dirty="0" err="1"/>
              <a:t>notre</a:t>
            </a:r>
            <a:r>
              <a:rPr lang="en-US" sz="2000" dirty="0"/>
              <a:t> </a:t>
            </a:r>
            <a:r>
              <a:rPr lang="en-US" sz="2000" dirty="0" err="1"/>
              <a:t>équipe</a:t>
            </a:r>
            <a:r>
              <a:rPr lang="en-US" sz="2000" dirty="0"/>
              <a:t> de succès de la clientèle, qui </a:t>
            </a:r>
            <a:r>
              <a:rPr lang="en-US" sz="2000" dirty="0" err="1"/>
              <a:t>travaille</a:t>
            </a:r>
            <a:r>
              <a:rPr lang="en-US" sz="2000" dirty="0"/>
              <a:t> dur, </a:t>
            </a:r>
            <a:r>
              <a:rPr lang="en-US" sz="2000" dirty="0" err="1"/>
              <a:t>est</a:t>
            </a:r>
            <a:r>
              <a:rPr lang="en-US" sz="2000" dirty="0"/>
              <a:t> </a:t>
            </a:r>
            <a:r>
              <a:rPr lang="en-US" sz="2000" b="1" dirty="0"/>
              <a:t>formidable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À quelle </a:t>
            </a:r>
            <a:r>
              <a:rPr lang="en-US" sz="2000" dirty="0" err="1"/>
              <a:t>fréquence</a:t>
            </a:r>
            <a:r>
              <a:rPr lang="en-US" sz="2000" dirty="0"/>
              <a:t> </a:t>
            </a:r>
            <a:r>
              <a:rPr lang="en-US" sz="2000" b="1" dirty="0" err="1"/>
              <a:t>vérifiez-vous</a:t>
            </a:r>
            <a:r>
              <a:rPr lang="en-US" sz="2000" b="1" dirty="0"/>
              <a:t> par trois </a:t>
            </a:r>
            <a:r>
              <a:rPr lang="en-US" sz="2000" b="1" dirty="0" err="1"/>
              <a:t>fois</a:t>
            </a:r>
            <a:r>
              <a:rPr lang="en-US" sz="2000" b="1" dirty="0"/>
              <a:t> </a:t>
            </a:r>
            <a:r>
              <a:rPr lang="en-US" sz="2000" dirty="0" err="1"/>
              <a:t>votre</a:t>
            </a:r>
            <a:r>
              <a:rPr lang="en-US" sz="2000" dirty="0"/>
              <a:t> travail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F546-1DE3-6E17-9BFF-471D79681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5084930" cy="3868577"/>
          </a:xfrm>
        </p:spPr>
        <p:txBody>
          <a:bodyPr anchor="t"/>
          <a:lstStyle/>
          <a:p>
            <a:r>
              <a:rPr lang="en-US" dirty="0" err="1"/>
              <a:t>Exemples</a:t>
            </a:r>
            <a:r>
              <a:rPr lang="en-US" dirty="0"/>
              <a:t> de </a:t>
            </a:r>
            <a:r>
              <a:rPr lang="en-US" b="1" dirty="0" err="1">
                <a:solidFill>
                  <a:schemeClr val="accent2"/>
                </a:solidFill>
              </a:rPr>
              <a:t>bonnes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questions :</a:t>
            </a:r>
          </a:p>
          <a:p>
            <a:pPr lvl="1"/>
            <a:r>
              <a:rPr lang="en-US" dirty="0"/>
              <a:t>Quelle </a:t>
            </a:r>
            <a:r>
              <a:rPr lang="en-US" dirty="0" err="1"/>
              <a:t>est</a:t>
            </a:r>
            <a:r>
              <a:rPr lang="en-US" dirty="0"/>
              <a:t> la </a:t>
            </a:r>
            <a:r>
              <a:rPr lang="en-US" b="1" dirty="0" err="1"/>
              <a:t>répartition</a:t>
            </a:r>
            <a:r>
              <a:rPr lang="en-US" b="1" dirty="0"/>
              <a:t> </a:t>
            </a:r>
            <a:r>
              <a:rPr lang="en-US" dirty="0"/>
              <a:t>de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revenus</a:t>
            </a:r>
            <a:r>
              <a:rPr lang="en-US" dirty="0"/>
              <a:t> au </a:t>
            </a:r>
            <a:r>
              <a:rPr lang="en-US" dirty="0" err="1"/>
              <a:t>cours</a:t>
            </a:r>
            <a:r>
              <a:rPr lang="en-US" dirty="0"/>
              <a:t> des trois </a:t>
            </a:r>
            <a:r>
              <a:rPr lang="en-US" dirty="0" err="1"/>
              <a:t>derniers</a:t>
            </a:r>
            <a:r>
              <a:rPr lang="en-US" dirty="0"/>
              <a:t> </a:t>
            </a:r>
            <a:r>
              <a:rPr lang="en-US" dirty="0" err="1"/>
              <a:t>mois</a:t>
            </a:r>
            <a:r>
              <a:rPr lang="en-US" dirty="0"/>
              <a:t> ?</a:t>
            </a:r>
          </a:p>
          <a:p>
            <a:pPr lvl="1"/>
            <a:r>
              <a:rPr lang="en-US" dirty="0" err="1"/>
              <a:t>D'où</a:t>
            </a:r>
            <a:r>
              <a:rPr lang="en-US" dirty="0"/>
              <a:t> </a:t>
            </a:r>
            <a:r>
              <a:rPr lang="en-US" dirty="0" err="1"/>
              <a:t>viennent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b="1" dirty="0"/>
              <a:t>5 </a:t>
            </a:r>
            <a:r>
              <a:rPr lang="en-US" dirty="0" err="1"/>
              <a:t>cohortes</a:t>
            </a:r>
            <a:r>
              <a:rPr lang="en-US" dirty="0"/>
              <a:t> </a:t>
            </a:r>
            <a:r>
              <a:rPr lang="en-US" b="1" dirty="0"/>
              <a:t>les plus </a:t>
            </a:r>
            <a:r>
              <a:rPr lang="en-US" dirty="0" err="1"/>
              <a:t>dépensières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Que </a:t>
            </a:r>
            <a:r>
              <a:rPr lang="en-US" dirty="0" err="1"/>
              <a:t>sont</a:t>
            </a:r>
            <a:r>
              <a:rPr lang="en-US" dirty="0"/>
              <a:t> les </a:t>
            </a:r>
            <a:r>
              <a:rPr lang="en-US" b="1" dirty="0" err="1"/>
              <a:t>différents</a:t>
            </a:r>
            <a:r>
              <a:rPr lang="en-US" b="1" dirty="0"/>
              <a:t> </a:t>
            </a:r>
            <a:r>
              <a:rPr lang="en-US" b="1" dirty="0" err="1"/>
              <a:t>avantages</a:t>
            </a:r>
            <a:r>
              <a:rPr lang="en-US" b="1" dirty="0"/>
              <a:t> </a:t>
            </a:r>
            <a:r>
              <a:rPr lang="en-US" dirty="0"/>
              <a:t>de la </a:t>
            </a:r>
            <a:r>
              <a:rPr lang="en-US" dirty="0" err="1"/>
              <a:t>poursuite</a:t>
            </a:r>
            <a:r>
              <a:rPr lang="en-US" dirty="0"/>
              <a:t> 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Que </a:t>
            </a:r>
            <a:r>
              <a:rPr lang="en-US" b="1" dirty="0" err="1"/>
              <a:t>sont</a:t>
            </a:r>
            <a:r>
              <a:rPr lang="en-US" b="1" dirty="0"/>
              <a:t> trois bons </a:t>
            </a:r>
            <a:r>
              <a:rPr lang="en-US" i="1" dirty="0"/>
              <a:t>et </a:t>
            </a:r>
            <a:r>
              <a:rPr lang="en-US" b="1" dirty="0"/>
              <a:t>trois </a:t>
            </a:r>
            <a:r>
              <a:rPr lang="en-US" b="1" dirty="0" err="1"/>
              <a:t>mauvais</a:t>
            </a:r>
            <a:r>
              <a:rPr lang="en-US" b="1" dirty="0"/>
              <a:t> traits de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équipe</a:t>
            </a:r>
            <a:r>
              <a:rPr lang="en-US" dirty="0"/>
              <a:t> de </a:t>
            </a:r>
            <a:r>
              <a:rPr lang="en-US" dirty="0" err="1"/>
              <a:t>réussite</a:t>
            </a:r>
            <a:r>
              <a:rPr lang="en-US" dirty="0"/>
              <a:t> client ?</a:t>
            </a:r>
          </a:p>
          <a:p>
            <a:pPr lvl="1"/>
            <a:r>
              <a:rPr lang="en-US" dirty="0" err="1"/>
              <a:t>Avez-vous</a:t>
            </a:r>
            <a:r>
              <a:rPr lang="en-US" dirty="0"/>
              <a:t> </a:t>
            </a:r>
            <a:r>
              <a:rPr lang="en-US" b="1" dirty="0"/>
              <a:t>tendance à </a:t>
            </a:r>
            <a:r>
              <a:rPr lang="en-US" dirty="0" err="1"/>
              <a:t>effectuer</a:t>
            </a:r>
            <a:r>
              <a:rPr lang="en-US" dirty="0"/>
              <a:t> des tests </a:t>
            </a:r>
            <a:r>
              <a:rPr lang="en-US" dirty="0" err="1"/>
              <a:t>d'assurance</a:t>
            </a:r>
            <a:r>
              <a:rPr lang="en-US" dirty="0"/>
              <a:t> </a:t>
            </a:r>
            <a:r>
              <a:rPr lang="en-US" dirty="0" err="1"/>
              <a:t>qualité</a:t>
            </a:r>
            <a:r>
              <a:rPr lang="en-US" dirty="0"/>
              <a:t> sur </a:t>
            </a:r>
            <a:r>
              <a:rPr lang="en-US" dirty="0" err="1"/>
              <a:t>vos</a:t>
            </a:r>
            <a:r>
              <a:rPr lang="en-US" dirty="0"/>
              <a:t> </a:t>
            </a:r>
            <a:r>
              <a:rPr lang="en-US" dirty="0" err="1"/>
              <a:t>livrables</a:t>
            </a:r>
            <a:r>
              <a:rPr lang="en-US" dirty="0"/>
              <a:t> ?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A205F41-6F90-E2DD-9807-7AC2E8EAA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>
                <a:solidFill>
                  <a:schemeClr val="bg1"/>
                </a:solidFill>
              </a:rPr>
              <a:t>122</a:t>
            </a:fld>
            <a:endParaRPr lang="en-CA">
              <a:solidFill>
                <a:schemeClr val="bg1"/>
              </a:solidFill>
            </a:endParaRP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60FFF96B-2E2E-F384-663F-BF9BBBD80E5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313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3DD16-434F-7C67-55AE-505510D7D458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645624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Liste</a:t>
            </a:r>
            <a:r>
              <a:rPr lang="en-CA" dirty="0"/>
              <a:t> de </a:t>
            </a:r>
            <a:r>
              <a:rPr lang="en-CA" dirty="0" err="1"/>
              <a:t>contrôle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Ai-je </a:t>
            </a:r>
            <a:r>
              <a:rPr lang="en-CA" dirty="0" err="1"/>
              <a:t>évité</a:t>
            </a:r>
            <a:r>
              <a:rPr lang="en-CA" dirty="0"/>
              <a:t> de </a:t>
            </a:r>
            <a:r>
              <a:rPr lang="en-CA" dirty="0" err="1"/>
              <a:t>créer</a:t>
            </a:r>
            <a:r>
              <a:rPr lang="en-CA" dirty="0"/>
              <a:t> des questions de type </a:t>
            </a:r>
            <a:r>
              <a:rPr lang="en-CA" dirty="0" err="1"/>
              <a:t>oui</a:t>
            </a:r>
            <a:r>
              <a:rPr lang="en-CA" dirty="0"/>
              <a:t>/non ? 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Est-</a:t>
            </a:r>
            <a:r>
              <a:rPr lang="en-CA" dirty="0" err="1"/>
              <a:t>ce</a:t>
            </a:r>
            <a:r>
              <a:rPr lang="en-CA" dirty="0"/>
              <a:t> que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membres</a:t>
            </a:r>
            <a:r>
              <a:rPr lang="en-CA" dirty="0"/>
              <a:t> de </a:t>
            </a:r>
            <a:r>
              <a:rPr lang="en-CA" dirty="0" err="1"/>
              <a:t>mon</a:t>
            </a:r>
            <a:r>
              <a:rPr lang="en-CA" dirty="0"/>
              <a:t> </a:t>
            </a:r>
            <a:r>
              <a:rPr lang="en-CA" dirty="0" err="1"/>
              <a:t>équipe</a:t>
            </a:r>
            <a:r>
              <a:rPr lang="en-CA" dirty="0"/>
              <a:t>/</a:t>
            </a:r>
            <a:r>
              <a:rPr lang="en-CA" dirty="0" err="1"/>
              <a:t>département</a:t>
            </a:r>
            <a:r>
              <a:rPr lang="en-CA" dirty="0"/>
              <a:t> </a:t>
            </a:r>
            <a:r>
              <a:rPr lang="en-CA" dirty="0" err="1"/>
              <a:t>comprendraient</a:t>
            </a:r>
            <a:r>
              <a:rPr lang="en-CA" dirty="0"/>
              <a:t> la question, </a:t>
            </a:r>
            <a:r>
              <a:rPr lang="en-CA" dirty="0" err="1"/>
              <a:t>indépendamment</a:t>
            </a:r>
            <a:r>
              <a:rPr lang="en-CA" dirty="0"/>
              <a:t> de </a:t>
            </a:r>
            <a:r>
              <a:rPr lang="en-CA" dirty="0" err="1"/>
              <a:t>leurs</a:t>
            </a:r>
            <a:r>
              <a:rPr lang="en-CA" dirty="0"/>
              <a:t> </a:t>
            </a:r>
            <a:r>
              <a:rPr lang="en-CA" dirty="0" err="1"/>
              <a:t>antécédents</a:t>
            </a:r>
            <a:r>
              <a:rPr lang="en-CA" dirty="0"/>
              <a:t> 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La question </a:t>
            </a:r>
            <a:r>
              <a:rPr lang="en-CA" dirty="0" err="1"/>
              <a:t>nécessite</a:t>
            </a:r>
            <a:r>
              <a:rPr lang="en-CA" dirty="0"/>
              <a:t>-t-</a:t>
            </a:r>
            <a:r>
              <a:rPr lang="en-CA" dirty="0" err="1"/>
              <a:t>elle</a:t>
            </a:r>
            <a:r>
              <a:rPr lang="en-CA" dirty="0"/>
              <a:t> plus </a:t>
            </a:r>
            <a:r>
              <a:rPr lang="en-CA" dirty="0" err="1"/>
              <a:t>d'une</a:t>
            </a:r>
            <a:r>
              <a:rPr lang="en-CA" dirty="0"/>
              <a:t> phrase pour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exprimée</a:t>
            </a:r>
            <a:r>
              <a:rPr lang="en-CA" dirty="0"/>
              <a:t> 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La question </a:t>
            </a:r>
            <a:r>
              <a:rPr lang="en-CA" dirty="0" err="1"/>
              <a:t>est-elle</a:t>
            </a:r>
            <a:r>
              <a:rPr lang="en-CA" dirty="0"/>
              <a:t> "</a:t>
            </a:r>
            <a:r>
              <a:rPr lang="en-CA" dirty="0" err="1"/>
              <a:t>équilibrée</a:t>
            </a:r>
            <a:r>
              <a:rPr lang="en-CA" dirty="0"/>
              <a:t>“ ? (champ </a:t>
            </a:r>
            <a:r>
              <a:rPr lang="en-CA" dirty="0" err="1"/>
              <a:t>d'application</a:t>
            </a:r>
            <a:r>
              <a:rPr lang="en-CA" dirty="0"/>
              <a:t> </a:t>
            </a:r>
            <a:r>
              <a:rPr lang="en-CA" dirty="0" err="1"/>
              <a:t>ni</a:t>
            </a:r>
            <a:r>
              <a:rPr lang="en-CA" dirty="0"/>
              <a:t> trop large pour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réponse</a:t>
            </a:r>
            <a:r>
              <a:rPr lang="en-CA" dirty="0"/>
              <a:t>, </a:t>
            </a:r>
            <a:r>
              <a:rPr lang="en-CA" dirty="0" err="1"/>
              <a:t>ni</a:t>
            </a:r>
            <a:r>
              <a:rPr lang="en-CA" dirty="0"/>
              <a:t> trop </a:t>
            </a:r>
            <a:r>
              <a:rPr lang="en-CA" dirty="0" err="1"/>
              <a:t>restreint</a:t>
            </a:r>
            <a:r>
              <a:rPr lang="en-CA" dirty="0"/>
              <a:t> au point de </a:t>
            </a:r>
            <a:r>
              <a:rPr lang="en-CA" dirty="0" err="1"/>
              <a:t>n'avoir</a:t>
            </a:r>
            <a:r>
              <a:rPr lang="en-CA" dirty="0"/>
              <a:t> </a:t>
            </a:r>
            <a:r>
              <a:rPr lang="en-CA" dirty="0" err="1"/>
              <a:t>qu'un</a:t>
            </a:r>
            <a:r>
              <a:rPr lang="en-CA" dirty="0"/>
              <a:t> impact </a:t>
            </a:r>
            <a:r>
              <a:rPr lang="en-CA" dirty="0" err="1"/>
              <a:t>minime</a:t>
            </a:r>
            <a:r>
              <a:rPr lang="en-CA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La question </a:t>
            </a:r>
            <a:r>
              <a:rPr lang="en-CA" dirty="0" err="1"/>
              <a:t>est-elle</a:t>
            </a:r>
            <a:r>
              <a:rPr lang="en-CA" dirty="0"/>
              <a:t> </a:t>
            </a:r>
            <a:r>
              <a:rPr lang="en-CA" dirty="0" err="1"/>
              <a:t>orientée</a:t>
            </a:r>
            <a:r>
              <a:rPr lang="en-CA" dirty="0"/>
              <a:t>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ce</a:t>
            </a:r>
            <a:r>
              <a:rPr lang="en-CA" dirty="0"/>
              <a:t> à quoi il </a:t>
            </a:r>
            <a:r>
              <a:rPr lang="en-CA" dirty="0" err="1"/>
              <a:t>est</a:t>
            </a:r>
            <a:r>
              <a:rPr lang="en-CA" dirty="0"/>
              <a:t> plus facile de </a:t>
            </a:r>
            <a:r>
              <a:rPr lang="en-CA" dirty="0" err="1"/>
              <a:t>répondre</a:t>
            </a:r>
            <a:r>
              <a:rPr lang="en-CA" dirty="0"/>
              <a:t> pour les </a:t>
            </a:r>
            <a:r>
              <a:rPr lang="en-CA" dirty="0" err="1"/>
              <a:t>compétences</a:t>
            </a:r>
            <a:r>
              <a:rPr lang="en-CA" dirty="0"/>
              <a:t> </a:t>
            </a:r>
            <a:r>
              <a:rPr lang="en-CA" dirty="0" err="1"/>
              <a:t>particulières</a:t>
            </a:r>
            <a:r>
              <a:rPr lang="en-CA" dirty="0"/>
              <a:t> de </a:t>
            </a:r>
            <a:r>
              <a:rPr lang="en-CA" dirty="0" err="1"/>
              <a:t>mon</a:t>
            </a:r>
            <a:r>
              <a:rPr lang="en-CA" dirty="0"/>
              <a:t> </a:t>
            </a:r>
            <a:r>
              <a:rPr lang="en-CA" dirty="0" err="1"/>
              <a:t>équipe</a:t>
            </a:r>
            <a:r>
              <a:rPr lang="en-CA" dirty="0"/>
              <a:t>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123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318C17-DDE4-E85A-F07A-C35763F5375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950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EBE1CC-BB6C-2E32-721A-1B73BB8B84C2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4287645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Contingence/Tableaux croisés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CD69CA-9785-3815-33C3-9AEC022D6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254266" cy="3851404"/>
          </a:xfrm>
        </p:spPr>
        <p:txBody>
          <a:bodyPr vert="horz" lIns="0" tIns="45720" rIns="0" bIns="45720" rtlCol="0" anchor="t">
            <a:noAutofit/>
          </a:bodyPr>
          <a:lstStyle/>
          <a:p>
            <a:pPr algn="l"/>
            <a:r>
              <a:rPr lang="en-US" b="1" dirty="0"/>
              <a:t>Tableau de contingence : </a:t>
            </a:r>
            <a:r>
              <a:rPr lang="en-US" dirty="0"/>
              <a:t>examine la relation entre deux variables </a:t>
            </a:r>
            <a:r>
              <a:rPr lang="en-US" dirty="0" err="1"/>
              <a:t>catégorielles</a:t>
            </a:r>
            <a:r>
              <a:rPr lang="en-US" dirty="0"/>
              <a:t> </a:t>
            </a:r>
          </a:p>
          <a:p>
            <a:pPr algn="l"/>
            <a:r>
              <a:rPr lang="en-US" b="1" dirty="0"/>
              <a:t>Tableau </a:t>
            </a:r>
            <a:r>
              <a:rPr lang="en-US" b="1" dirty="0" err="1"/>
              <a:t>croisé</a:t>
            </a:r>
            <a:r>
              <a:rPr lang="en-US" b="1" dirty="0"/>
              <a:t> </a:t>
            </a:r>
            <a:r>
              <a:rPr lang="en-US" b="1" dirty="0" err="1"/>
              <a:t>dynamique</a:t>
            </a:r>
            <a:r>
              <a:rPr lang="en-US" b="1" dirty="0"/>
              <a:t> : </a:t>
            </a:r>
            <a:r>
              <a:rPr lang="en-US" dirty="0"/>
              <a:t>un tableau </a:t>
            </a:r>
            <a:r>
              <a:rPr lang="en-US" dirty="0" err="1"/>
              <a:t>généré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appliquant</a:t>
            </a:r>
            <a:r>
              <a:rPr lang="en-US" dirty="0"/>
              <a:t> des </a:t>
            </a:r>
            <a:r>
              <a:rPr lang="en-US" dirty="0" err="1"/>
              <a:t>opérations</a:t>
            </a:r>
            <a:r>
              <a:rPr lang="en-US" dirty="0"/>
              <a:t> (</a:t>
            </a:r>
            <a:r>
              <a:rPr lang="en-US" dirty="0" err="1"/>
              <a:t>compte</a:t>
            </a:r>
            <a:r>
              <a:rPr lang="en-US" dirty="0"/>
              <a:t>, </a:t>
            </a:r>
            <a:r>
              <a:rPr lang="en-US" dirty="0" err="1"/>
              <a:t>moyenne</a:t>
            </a:r>
            <a:r>
              <a:rPr lang="en-US" dirty="0"/>
              <a:t>, etc.) à des variables sur la base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autre</a:t>
            </a:r>
            <a:r>
              <a:rPr lang="en-US" dirty="0"/>
              <a:t> variable. </a:t>
            </a:r>
          </a:p>
          <a:p>
            <a:r>
              <a:rPr lang="en-US" dirty="0"/>
              <a:t>Les tableaux de contingence </a:t>
            </a:r>
            <a:r>
              <a:rPr lang="en-US" dirty="0" err="1"/>
              <a:t>sont</a:t>
            </a:r>
            <a:r>
              <a:rPr lang="en-US" dirty="0"/>
              <a:t> des </a:t>
            </a:r>
            <a:r>
              <a:rPr lang="en-US" dirty="0" err="1"/>
              <a:t>cas</a:t>
            </a:r>
            <a:r>
              <a:rPr lang="en-US" dirty="0"/>
              <a:t> </a:t>
            </a:r>
            <a:r>
              <a:rPr lang="en-US" dirty="0" err="1"/>
              <a:t>particuliers</a:t>
            </a:r>
            <a:r>
              <a:rPr lang="en-US" dirty="0"/>
              <a:t> de tableaux </a:t>
            </a:r>
            <a:r>
              <a:rPr lang="en-US" dirty="0" err="1"/>
              <a:t>croisés</a:t>
            </a:r>
            <a:r>
              <a:rPr lang="en-US" dirty="0"/>
              <a:t> </a:t>
            </a:r>
            <a:r>
              <a:rPr lang="en-US" dirty="0" err="1"/>
              <a:t>dynamiques</a:t>
            </a:r>
            <a:r>
              <a:rPr lang="en-US" dirty="0"/>
              <a:t> (“pivot tables”). </a:t>
            </a:r>
          </a:p>
          <a:p>
            <a:endParaRPr lang="en-US" sz="2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77808" y="4784341"/>
          <a:ext cx="433900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0" i="0">
                        <a:latin typeface="Myriad Pro" panose="020B05030304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Dagny OT" panose="020B0504020201020104" pitchFamily="34" charset="77"/>
                        </a:rPr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Dagny OT" panose="020B0504020201020104" pitchFamily="34" charset="77"/>
                        </a:rPr>
                        <a:t>Moyen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>
                          <a:latin typeface="Dagny OT" panose="020B0504020201020104" pitchFamily="34" charset="77"/>
                        </a:rPr>
                        <a:t>Petits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Dagny OT" panose="020B0504020201020104" pitchFamily="34" charset="77"/>
                        </a:rPr>
                        <a:t>Fenêtre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Dagny OT" panose="020B0504020201020104" pitchFamily="34" charset="77"/>
                        </a:rPr>
                        <a:t>Porte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0B6BAE8-8E5A-4946-96DD-C32CE7A36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75082"/>
              </p:ext>
            </p:extLst>
          </p:nvPr>
        </p:nvGraphicFramePr>
        <p:xfrm>
          <a:off x="8362929" y="4274955"/>
          <a:ext cx="3312000" cy="1804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953661589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5285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i="0" kern="120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i="0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i="0" kern="1200" dirty="0" err="1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moy</a:t>
                      </a:r>
                      <a:endParaRPr lang="en-US" sz="1800" b="1" i="0" kern="1200" dirty="0">
                        <a:solidFill>
                          <a:schemeClr val="lt1"/>
                        </a:solidFill>
                        <a:latin typeface="Dagny OT" panose="020B0504020201020104" pitchFamily="34" charset="7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latinLnBrk="0" hangingPunct="1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Signal</a:t>
                      </a:r>
                      <a:br>
                        <a:rPr lang="en-US" sz="1800" b="1" i="0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</a:br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Bleu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 dirty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4.04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0.98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Vert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4.93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N.A.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25032569"/>
                  </a:ext>
                </a:extLst>
              </a:tr>
              <a:tr h="388212"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Dagny OT" panose="020B0504020201020104" pitchFamily="34" charset="77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5.37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457182" rtl="0" eaLnBrk="1" fontAlgn="b" latinLnBrk="0" hangingPunct="1"/>
                      <a:r>
                        <a:rPr lang="en-US" sz="1800" b="0" i="0" kern="1200" dirty="0">
                          <a:solidFill>
                            <a:srgbClr val="706F67"/>
                          </a:solidFill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1.60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1150140"/>
                  </a:ext>
                </a:extLst>
              </a:tr>
            </a:tbl>
          </a:graphicData>
        </a:graphic>
      </p:graphicFrame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825DBB90-570D-7F04-59FB-F05C7667E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124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63E1B600-DA11-07DB-D115-D0F29BEA742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378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9C246-5B98-88BD-2B43-B2C3D309A2C7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9373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L'analyse par la visualisation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6345363" cy="3851404"/>
          </a:xfr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dirty="0"/>
              <a:t>(au </a:t>
            </a:r>
            <a:r>
              <a:rPr lang="en-US" dirty="0" err="1"/>
              <a:t>sens</a:t>
            </a:r>
            <a:r>
              <a:rPr lang="en-US" dirty="0"/>
              <a:t> large) 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identifier des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des structures</a:t>
            </a:r>
          </a:p>
          <a:p>
            <a:pPr lvl="1"/>
            <a:r>
              <a:rPr lang="en-US" dirty="0" err="1"/>
              <a:t>ajouter</a:t>
            </a:r>
            <a:r>
              <a:rPr lang="en-US" dirty="0"/>
              <a:t> du </a:t>
            </a:r>
            <a:r>
              <a:rPr lang="en-US" dirty="0" err="1"/>
              <a:t>sens</a:t>
            </a:r>
            <a:r>
              <a:rPr lang="en-US" dirty="0"/>
              <a:t> à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à </a:t>
            </a:r>
            <a:r>
              <a:rPr lang="en-US" dirty="0" err="1"/>
              <a:t>cette</a:t>
            </a:r>
            <a:r>
              <a:rPr lang="en-US" dirty="0"/>
              <a:t> structure </a:t>
            </a:r>
            <a:r>
              <a:rPr lang="en-US" dirty="0" err="1"/>
              <a:t>en</a:t>
            </a:r>
            <a:r>
              <a:rPr lang="en-US" dirty="0"/>
              <a:t> les </a:t>
            </a:r>
            <a:r>
              <a:rPr lang="en-US" dirty="0" err="1"/>
              <a:t>interprétant</a:t>
            </a:r>
            <a:r>
              <a:rPr lang="en-US" dirty="0"/>
              <a:t> dans le </a:t>
            </a:r>
            <a:r>
              <a:rPr lang="en-US" dirty="0" err="1"/>
              <a:t>contexte</a:t>
            </a:r>
            <a:r>
              <a:rPr lang="en-US" dirty="0"/>
              <a:t> du </a:t>
            </a:r>
            <a:r>
              <a:rPr lang="en-US" dirty="0" err="1"/>
              <a:t>système</a:t>
            </a:r>
            <a:r>
              <a:rPr lang="en-US" dirty="0"/>
              <a:t>.</a:t>
            </a:r>
          </a:p>
          <a:p>
            <a:r>
              <a:rPr lang="en-US" b="1" dirty="0"/>
              <a:t>Option 1 : </a:t>
            </a:r>
            <a:r>
              <a:rPr lang="en-US" dirty="0" err="1"/>
              <a:t>utiliser</a:t>
            </a:r>
            <a:r>
              <a:rPr lang="en-US" dirty="0"/>
              <a:t> des </a:t>
            </a: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analytiques</a:t>
            </a:r>
            <a:endParaRPr lang="en-US" dirty="0"/>
          </a:p>
          <a:p>
            <a:r>
              <a:rPr lang="en-US" b="1" dirty="0"/>
              <a:t>Option 2 : </a:t>
            </a:r>
            <a:r>
              <a:rPr lang="en-US" dirty="0" err="1"/>
              <a:t>visualiser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et </a:t>
            </a:r>
            <a:r>
              <a:rPr lang="en-US" dirty="0" err="1"/>
              <a:t>utiliser</a:t>
            </a:r>
            <a:r>
              <a:rPr lang="en-US" dirty="0"/>
              <a:t> le </a:t>
            </a:r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d'analyse</a:t>
            </a:r>
            <a:r>
              <a:rPr lang="en-US" dirty="0"/>
              <a:t> du </a:t>
            </a:r>
            <a:r>
              <a:rPr lang="en-US" dirty="0" err="1"/>
              <a:t>cerveau</a:t>
            </a:r>
            <a:r>
              <a:rPr lang="en-US" dirty="0"/>
              <a:t> (</a:t>
            </a:r>
            <a:r>
              <a:rPr lang="en-US" dirty="0" err="1"/>
              <a:t>perceptuel</a:t>
            </a:r>
            <a:r>
              <a:rPr lang="en-US" dirty="0"/>
              <a:t>) pour </a:t>
            </a:r>
            <a:r>
              <a:rPr lang="en-US" dirty="0" err="1"/>
              <a:t>tirer</a:t>
            </a:r>
            <a:r>
              <a:rPr lang="en-US" dirty="0"/>
              <a:t> des conclusions </a:t>
            </a:r>
            <a:r>
              <a:rPr lang="en-US" dirty="0" err="1"/>
              <a:t>significatives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292" y="2405625"/>
            <a:ext cx="3520717" cy="352071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617934" y="4890976"/>
            <a:ext cx="674383" cy="80947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9C7D36-1A4C-D942-AD9F-C1E402D5AD8D}"/>
              </a:ext>
            </a:extLst>
          </p:cNvPr>
          <p:cNvCxnSpPr/>
          <p:nvPr/>
        </p:nvCxnSpPr>
        <p:spPr>
          <a:xfrm flipV="1">
            <a:off x="8208335" y="2405625"/>
            <a:ext cx="1885507" cy="1826133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1C110360-A3EC-0740-76D9-211FB5A9E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125</a:t>
            </a:fld>
            <a:endParaRPr lang="en-CA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17B45CDB-C0D8-C2E2-5668-E3578D57E45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826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8A6E7-9759-1859-5A03-2CA622DCC3D6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200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932B-3F44-114D-B3D1-17925F92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Résumés numériques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8DB88-83D5-B14A-8879-FF33939B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Dans un premier temps, </a:t>
            </a:r>
            <a:r>
              <a:rPr lang="en-US" dirty="0" err="1"/>
              <a:t>une</a:t>
            </a:r>
            <a:r>
              <a:rPr lang="en-US" dirty="0"/>
              <a:t> variable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décrite</a:t>
            </a:r>
            <a:r>
              <a:rPr lang="en-US" dirty="0"/>
              <a:t> </a:t>
            </a:r>
            <a:r>
              <a:rPr lang="en-US" dirty="0" err="1"/>
              <a:t>selon</a:t>
            </a:r>
            <a:r>
              <a:rPr lang="en-US" dirty="0"/>
              <a:t> 2 dimensions : la </a:t>
            </a:r>
            <a:r>
              <a:rPr lang="en-US" b="1" dirty="0" err="1"/>
              <a:t>centralité</a:t>
            </a:r>
            <a:r>
              <a:rPr lang="en-US" b="1" dirty="0"/>
              <a:t> </a:t>
            </a:r>
            <a:r>
              <a:rPr lang="en-US" dirty="0"/>
              <a:t>et la </a:t>
            </a:r>
            <a:r>
              <a:rPr lang="en-US" b="1" dirty="0"/>
              <a:t>dispersion </a:t>
            </a:r>
            <a:r>
              <a:rPr lang="en-US" dirty="0"/>
              <a:t>(</a:t>
            </a:r>
            <a:r>
              <a:rPr lang="en-US" dirty="0" err="1"/>
              <a:t>l'asymétrie</a:t>
            </a:r>
            <a:r>
              <a:rPr lang="en-US" dirty="0"/>
              <a:t> et </a:t>
            </a:r>
            <a:r>
              <a:rPr lang="en-US" dirty="0" err="1"/>
              <a:t>l'aplatissement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aussi</a:t>
            </a:r>
            <a:r>
              <a:rPr lang="en-US" dirty="0"/>
              <a:t> </a:t>
            </a:r>
            <a:r>
              <a:rPr lang="en-US" dirty="0" err="1"/>
              <a:t>utilisés</a:t>
            </a:r>
            <a:r>
              <a:rPr lang="en-US" dirty="0"/>
              <a:t>). </a:t>
            </a:r>
          </a:p>
          <a:p>
            <a:r>
              <a:rPr lang="en-US" dirty="0"/>
              <a:t>Les </a:t>
            </a:r>
            <a:r>
              <a:rPr lang="en-US" b="1" dirty="0" err="1"/>
              <a:t>mesures</a:t>
            </a:r>
            <a:r>
              <a:rPr lang="en-US" b="1" dirty="0"/>
              <a:t> de </a:t>
            </a:r>
            <a:r>
              <a:rPr lang="en-US" b="1" dirty="0" err="1"/>
              <a:t>centralité</a:t>
            </a:r>
            <a:r>
              <a:rPr lang="en-US" b="1" dirty="0"/>
              <a:t> </a:t>
            </a:r>
            <a:r>
              <a:rPr lang="en-US" dirty="0" err="1"/>
              <a:t>comprennent</a:t>
            </a:r>
            <a:r>
              <a:rPr lang="en-US" dirty="0"/>
              <a:t> : </a:t>
            </a:r>
          </a:p>
          <a:p>
            <a:pPr lvl="1"/>
            <a:r>
              <a:rPr lang="en-US" dirty="0" err="1"/>
              <a:t>médiane</a:t>
            </a:r>
            <a:r>
              <a:rPr lang="en-US" dirty="0"/>
              <a:t>, </a:t>
            </a:r>
            <a:r>
              <a:rPr lang="en-US" dirty="0" err="1"/>
              <a:t>moyenne</a:t>
            </a:r>
            <a:r>
              <a:rPr lang="en-US" dirty="0"/>
              <a:t>, mode (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fréquemment</a:t>
            </a:r>
            <a:r>
              <a:rPr lang="en-US" dirty="0"/>
              <a:t>)</a:t>
            </a:r>
          </a:p>
          <a:p>
            <a:r>
              <a:rPr lang="en-US" dirty="0"/>
              <a:t>Les </a:t>
            </a:r>
            <a:r>
              <a:rPr lang="en-US" b="1" dirty="0" err="1"/>
              <a:t>mesures</a:t>
            </a:r>
            <a:r>
              <a:rPr lang="en-US" b="1" dirty="0"/>
              <a:t> dispersion </a:t>
            </a: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d'étalement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 err="1"/>
              <a:t>comprennent</a:t>
            </a:r>
            <a:r>
              <a:rPr lang="en-US" dirty="0"/>
              <a:t> : </a:t>
            </a:r>
          </a:p>
          <a:p>
            <a:pPr lvl="1"/>
            <a:r>
              <a:rPr lang="en-US" dirty="0" err="1"/>
              <a:t>écart</a:t>
            </a:r>
            <a:r>
              <a:rPr lang="en-US" dirty="0"/>
              <a:t>-type (</a:t>
            </a:r>
            <a:r>
              <a:rPr lang="en-US" dirty="0" err="1"/>
              <a:t>sd</a:t>
            </a:r>
            <a:r>
              <a:rPr lang="en-US" dirty="0"/>
              <a:t>), variance, quartiles, </a:t>
            </a:r>
            <a:r>
              <a:rPr lang="en-US" dirty="0" err="1"/>
              <a:t>écart</a:t>
            </a:r>
            <a:r>
              <a:rPr lang="en-US" dirty="0"/>
              <a:t> interquartile (IQR), </a:t>
            </a:r>
            <a:r>
              <a:rPr lang="en-US" dirty="0" err="1"/>
              <a:t>étendue</a:t>
            </a:r>
            <a:r>
              <a:rPr lang="en-US" dirty="0"/>
              <a:t> (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fréquemment</a:t>
            </a:r>
            <a:r>
              <a:rPr lang="en-US" dirty="0"/>
              <a:t>)</a:t>
            </a:r>
          </a:p>
          <a:p>
            <a:r>
              <a:rPr lang="en-US" dirty="0"/>
              <a:t>La </a:t>
            </a:r>
            <a:r>
              <a:rPr lang="en-US" dirty="0" err="1"/>
              <a:t>médiane</a:t>
            </a:r>
            <a:r>
              <a:rPr lang="en-US" dirty="0"/>
              <a:t>, </a:t>
            </a:r>
            <a:r>
              <a:rPr lang="en-US" dirty="0" err="1"/>
              <a:t>l'etendue</a:t>
            </a:r>
            <a:r>
              <a:rPr lang="en-US" dirty="0"/>
              <a:t>, et les quartiles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facilement</a:t>
            </a:r>
            <a:r>
              <a:rPr lang="en-US" dirty="0"/>
              <a:t> </a:t>
            </a:r>
            <a:r>
              <a:rPr lang="en-US" dirty="0" err="1"/>
              <a:t>calculés</a:t>
            </a:r>
            <a:r>
              <a:rPr lang="en-US" dirty="0"/>
              <a:t> à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b="1" dirty="0" err="1"/>
              <a:t>listes</a:t>
            </a:r>
            <a:r>
              <a:rPr lang="en-US" b="1" dirty="0"/>
              <a:t> </a:t>
            </a:r>
            <a:r>
              <a:rPr lang="en-US" b="1" dirty="0" err="1"/>
              <a:t>ordonnées</a:t>
            </a:r>
            <a:r>
              <a:rPr lang="en-US" dirty="0"/>
              <a:t>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B61DB20-E835-42A2-1E91-181ABD7F0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126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CEA81451-1100-4675-D362-27C1B26D8D6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7822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94413C-BED5-8910-A879-D6CABF296B4C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2382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B61E7-573F-90D7-4415-0D13DC60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Corrélation</a:t>
            </a:r>
          </a:p>
        </p:txBody>
      </p:sp>
      <p:pic>
        <p:nvPicPr>
          <p:cNvPr id="5" name="Content Placeholder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A152A8A3-74F9-1F4E-A5FC-4EEA11CF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192" y="2046572"/>
            <a:ext cx="8339616" cy="347039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6DF601-B3EA-0E45-84AF-8BED6B7A8E32}"/>
              </a:ext>
            </a:extLst>
          </p:cNvPr>
          <p:cNvSpPr/>
          <p:nvPr/>
        </p:nvSpPr>
        <p:spPr>
          <a:xfrm>
            <a:off x="1926192" y="5516963"/>
            <a:ext cx="8280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La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corrélation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n'implique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pas la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causalité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mais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elle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agite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les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sourcils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de manière suggestive et fait des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gestes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furtifs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en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disant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"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regardez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par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là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".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314FC-FCD3-BD31-1C2D-D48994CB3F35}"/>
              </a:ext>
            </a:extLst>
          </p:cNvPr>
          <p:cNvSpPr txBox="1"/>
          <p:nvPr/>
        </p:nvSpPr>
        <p:spPr>
          <a:xfrm>
            <a:off x="6096000" y="16162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  <a:hlinkClick r:id="rId3"/>
              </a:rPr>
              <a:t>https://xkcd.com/552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10F3340-02D9-0797-6BE7-F773C55F4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127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3B3AAF6E-2D33-C11D-5B02-2B6E92C8B3F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2318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5AAA67-0A54-B957-1D5C-0E9A50D222AD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1951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116CF0-7A17-F54B-970E-A38C4425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Helvetica Light" charset="0"/>
                <a:cs typeface="Helvetica Light" charset="0"/>
              </a:rPr>
              <a:t>Régression linéaire</a:t>
            </a:r>
            <a:endParaRPr lang="en-CA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45720" rIns="0" bIns="45720" rtlCol="0" anchor="ctr">
                <a:noAutofit/>
              </a:bodyPr>
              <a:lstStyle/>
              <a:p>
                <a:r>
                  <a:rPr lang="en-CA" dirty="0" err="1"/>
                  <a:t>L'hypothèse</a:t>
                </a:r>
                <a:r>
                  <a:rPr lang="en-CA" dirty="0"/>
                  <a:t> de base de la </a:t>
                </a:r>
                <a:r>
                  <a:rPr lang="en-CA" b="1" dirty="0" err="1"/>
                  <a:t>régression</a:t>
                </a:r>
                <a:r>
                  <a:rPr lang="en-CA" b="1" dirty="0"/>
                  <a:t> </a:t>
                </a:r>
                <a:r>
                  <a:rPr lang="en-CA" b="1" dirty="0" err="1"/>
                  <a:t>linéaire</a:t>
                </a:r>
                <a:r>
                  <a:rPr lang="en-CA" b="1" dirty="0"/>
                  <a:t> </a:t>
                </a:r>
                <a:r>
                  <a:rPr lang="en-CA" dirty="0" err="1"/>
                  <a:t>est</a:t>
                </a:r>
                <a:r>
                  <a:rPr lang="en-CA" dirty="0"/>
                  <a:t> que la variable </a:t>
                </a:r>
                <a:r>
                  <a:rPr lang="en-CA" dirty="0" err="1"/>
                  <a:t>dépendante</a:t>
                </a:r>
                <a:r>
                  <a:rPr lang="en-CA" dirty="0"/>
                  <a:t> peut </a:t>
                </a:r>
                <a:r>
                  <a:rPr lang="en-CA" dirty="0" err="1"/>
                  <a:t>être</a:t>
                </a:r>
                <a:r>
                  <a:rPr lang="en-CA" dirty="0"/>
                  <a:t> </a:t>
                </a:r>
                <a:r>
                  <a:rPr lang="en-CA" dirty="0" err="1"/>
                  <a:t>approximée</a:t>
                </a:r>
                <a:r>
                  <a:rPr lang="en-CA" dirty="0"/>
                  <a:t> par </a:t>
                </a:r>
                <a:r>
                  <a:rPr lang="en-CA" dirty="0" err="1"/>
                  <a:t>combinaison</a:t>
                </a:r>
                <a:r>
                  <a:rPr lang="en-CA" dirty="0"/>
                  <a:t> </a:t>
                </a:r>
                <a:r>
                  <a:rPr lang="en-CA" dirty="0" err="1"/>
                  <a:t>linéaire</a:t>
                </a:r>
                <a:r>
                  <a:rPr lang="en-CA" dirty="0"/>
                  <a:t> des variables </a:t>
                </a:r>
                <a:r>
                  <a:rPr lang="en-CA" dirty="0" err="1"/>
                  <a:t>indépendantes</a:t>
                </a:r>
                <a:r>
                  <a:rPr lang="en-CA" dirty="0"/>
                  <a:t> :</a:t>
                </a:r>
              </a:p>
              <a:p>
                <a:pPr lvl="2"/>
                <a:endParaRPr lang="en-CA" sz="5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𝛃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b="1" i="0">
                          <a:latin typeface="Cambria Math" panose="02040503050406030204" pitchFamily="18" charset="0"/>
                        </a:rPr>
                        <m:t>𝛆</m:t>
                      </m:r>
                    </m:oMath>
                  </m:oMathPara>
                </a14:m>
                <a:endParaRPr lang="en-CA" sz="2400" b="1" dirty="0"/>
              </a:p>
              <a:p>
                <a:r>
                  <a:rPr lang="en-CA" dirty="0" err="1"/>
                  <a:t>où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CA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CA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A" dirty="0"/>
                  <a:t> </a:t>
                </a:r>
                <a:r>
                  <a:rPr lang="en-CA" dirty="0" err="1"/>
                  <a:t>est</a:t>
                </a:r>
                <a:r>
                  <a:rPr lang="en-CA" dirty="0"/>
                  <a:t> </a:t>
                </a:r>
                <a:r>
                  <a:rPr lang="en-CA" dirty="0" err="1"/>
                  <a:t>déterminé</a:t>
                </a:r>
                <a:r>
                  <a:rPr lang="en-CA" dirty="0"/>
                  <a:t> sur la base de </a:t>
                </a:r>
                <a:r>
                  <a:rPr lang="en-CA" dirty="0" err="1"/>
                  <a:t>l'</a:t>
                </a:r>
                <a:r>
                  <a:rPr lang="en-CA" b="1" dirty="0" err="1"/>
                  <a:t>ensemble</a:t>
                </a:r>
                <a:r>
                  <a:rPr lang="en-CA" b="1" dirty="0"/>
                  <a:t> </a:t>
                </a:r>
                <a:r>
                  <a:rPr lang="en-CA" b="1" dirty="0" err="1"/>
                  <a:t>d'apprentissage</a:t>
                </a:r>
                <a:r>
                  <a:rPr lang="en-CA" b="1" dirty="0"/>
                  <a:t>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CA" dirty="0"/>
                  <a:t>, et </a:t>
                </a:r>
              </a:p>
              <a:p>
                <a:pPr lvl="2"/>
                <a:endParaRPr lang="en-CA" sz="5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𝛆</m:t>
                          </m:r>
                        </m:e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CA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𝛆</m:t>
                          </m:r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1" i="1">
                                  <a:latin typeface="Cambria Math" panose="02040503050406030204" pitchFamily="18" charset="0"/>
                                </a:rPr>
                                <m:t>𝛆</m:t>
                              </m:r>
                            </m:e>
                            <m:sup>
                              <m:r>
                                <a:rPr lang="en-CA" sz="24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CA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sz="240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CA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CA" sz="2400" dirty="0"/>
              </a:p>
              <a:p>
                <a:r>
                  <a:rPr lang="en-CA" dirty="0" err="1"/>
                  <a:t>Généralement</a:t>
                </a:r>
                <a:r>
                  <a:rPr lang="en-CA" dirty="0"/>
                  <a:t>, les </a:t>
                </a:r>
                <a:r>
                  <a:rPr lang="en-CA" dirty="0" err="1"/>
                  <a:t>erreurs</a:t>
                </a:r>
                <a:r>
                  <a:rPr lang="en-CA" dirty="0"/>
                  <a:t> </a:t>
                </a:r>
                <a:r>
                  <a:rPr lang="en-CA" dirty="0" err="1"/>
                  <a:t>sont</a:t>
                </a:r>
                <a:r>
                  <a:rPr lang="en-CA" dirty="0"/>
                  <a:t> </a:t>
                </a:r>
                <a:r>
                  <a:rPr lang="en-CA" b="1" dirty="0" err="1"/>
                  <a:t>distribuées</a:t>
                </a:r>
                <a:r>
                  <a:rPr lang="en-CA" b="1" dirty="0"/>
                  <a:t> </a:t>
                </a:r>
                <a:r>
                  <a:rPr lang="en-CA" b="1" dirty="0" err="1"/>
                  <a:t>selon</a:t>
                </a:r>
                <a:r>
                  <a:rPr lang="en-CA" b="1" dirty="0"/>
                  <a:t> </a:t>
                </a:r>
                <a:r>
                  <a:rPr lang="en-CA" b="1" dirty="0" err="1"/>
                  <a:t>une</a:t>
                </a:r>
                <a:r>
                  <a:rPr lang="en-CA" b="1" dirty="0"/>
                  <a:t> </a:t>
                </a:r>
                <a:r>
                  <a:rPr lang="en-CA" b="1" dirty="0" err="1"/>
                  <a:t>normale</a:t>
                </a:r>
                <a:r>
                  <a:rPr lang="en-CA" b="1" dirty="0"/>
                  <a:t> :</a:t>
                </a:r>
                <a:endParaRPr lang="en-CA" dirty="0"/>
              </a:p>
              <a:p>
                <a:endParaRPr lang="en-CA" sz="500" dirty="0"/>
              </a:p>
              <a:p>
                <a:pPr lvl="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𝛆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CA" sz="2400" b="1" i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CA" sz="240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CA" sz="240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CA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1" i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r>
                        <a:rPr lang="en-CA" sz="240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09" t="-5063" r="-1818" b="-11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F0F300E-8905-6839-E4AF-6FEE352FD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128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DEBA1E0-8C5A-04C1-4D26-98631EFC589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4342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455CF-BEDB-0F80-14E1-B2A50C44238F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0768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5B380D-362F-2240-885F-81C2D40C9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" b="4194"/>
          <a:stretch/>
        </p:blipFill>
        <p:spPr>
          <a:xfrm>
            <a:off x="750786" y="627963"/>
            <a:ext cx="10906897" cy="5456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EDEFE2-0229-6F43-9253-23407CA686A2}"/>
              </a:ext>
            </a:extLst>
          </p:cNvPr>
          <p:cNvSpPr txBox="1"/>
          <p:nvPr/>
        </p:nvSpPr>
        <p:spPr>
          <a:xfrm>
            <a:off x="10107929" y="5900123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6F67"/>
                </a:solidFill>
                <a:latin typeface="Dagny OT" panose="020B0504020201020104" pitchFamily="34" charset="77"/>
              </a:rPr>
              <a:t>hydrocarbures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70F1B-7160-7542-BF41-E4CC5F8AC477}"/>
              </a:ext>
            </a:extLst>
          </p:cNvPr>
          <p:cNvSpPr txBox="1"/>
          <p:nvPr/>
        </p:nvSpPr>
        <p:spPr>
          <a:xfrm rot="16200000">
            <a:off x="-147355" y="978013"/>
            <a:ext cx="154975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6F67"/>
                </a:solidFill>
                <a:latin typeface="Dagny OT" panose="020B0504020201020104" pitchFamily="34" charset="77"/>
              </a:rPr>
              <a:t>oxygène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740871-D7EC-C246-85AA-AC5EC0CDFA2B}"/>
                  </a:ext>
                </a:extLst>
              </p:cNvPr>
              <p:cNvSpPr txBox="1"/>
              <p:nvPr/>
            </p:nvSpPr>
            <p:spPr>
              <a:xfrm>
                <a:off x="4568369" y="369383"/>
                <a:ext cx="43024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706F67"/>
                          </a:solidFill>
                          <a:latin typeface="Cambria Math" panose="02040503050406030204" pitchFamily="18" charset="0"/>
                        </a:rPr>
                        <m:t>oxyg</m:t>
                      </m:r>
                      <m:r>
                        <a:rPr lang="en-CA" b="0" i="1" smtClean="0">
                          <a:solidFill>
                            <a:srgbClr val="706F67"/>
                          </a:solidFill>
                          <a:latin typeface="Cambria Math" panose="02040503050406030204" pitchFamily="18" charset="0"/>
                        </a:rPr>
                        <m:t>è</m:t>
                      </m:r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706F67"/>
                          </a:solidFill>
                          <a:latin typeface="Cambria Math" panose="02040503050406030204" pitchFamily="18" charset="0"/>
                        </a:rPr>
                        <m:t>ne</m:t>
                      </m:r>
                      <m:r>
                        <a:rPr lang="en-CA" b="0" i="1" smtClean="0">
                          <a:solidFill>
                            <a:srgbClr val="706F67"/>
                          </a:solidFill>
                          <a:latin typeface="Cambria Math" panose="02040503050406030204" pitchFamily="18" charset="0"/>
                        </a:rPr>
                        <m:t>=14.95 × </m:t>
                      </m:r>
                      <m:r>
                        <m:rPr>
                          <m:nor/>
                        </m:rPr>
                        <a:rPr lang="en-CA" b="0" i="0" smtClean="0">
                          <a:solidFill>
                            <a:srgbClr val="706F6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hydrocarbure</m:t>
                      </m:r>
                      <m:r>
                        <a:rPr lang="en-CA" b="0" i="1" smtClean="0">
                          <a:solidFill>
                            <a:srgbClr val="706F6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+74.28</m:t>
                      </m:r>
                    </m:oMath>
                  </m:oMathPara>
                </a14:m>
                <a:endParaRPr lang="en-US" dirty="0">
                  <a:solidFill>
                    <a:srgbClr val="706F67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740871-D7EC-C246-85AA-AC5EC0CDF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369" y="369383"/>
                <a:ext cx="4302460" cy="276999"/>
              </a:xfrm>
              <a:prstGeom prst="rect">
                <a:avLst/>
              </a:prstGeom>
              <a:blipFill>
                <a:blip r:embed="rId3"/>
                <a:stretch>
                  <a:fillRect l="-850" t="-4444" r="-992" b="-355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34039DD-03AC-EB47-A73A-7AE5D0635BA8}"/>
              </a:ext>
            </a:extLst>
          </p:cNvPr>
          <p:cNvSpPr txBox="1"/>
          <p:nvPr/>
        </p:nvSpPr>
        <p:spPr>
          <a:xfrm>
            <a:off x="7553475" y="4235924"/>
            <a:ext cx="3897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6F67"/>
                </a:solidFill>
                <a:latin typeface="Dagny OT" panose="020B0504020201020104" pitchFamily="34" charset="77"/>
              </a:rPr>
              <a:t>intervalle de confiance pour la réponse moyenne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7F8B6F73-92B2-6B43-84A7-5C30638A3B11}"/>
              </a:ext>
            </a:extLst>
          </p:cNvPr>
          <p:cNvCxnSpPr/>
          <p:nvPr/>
        </p:nvCxnSpPr>
        <p:spPr>
          <a:xfrm rot="5400000" flipH="1" flipV="1">
            <a:off x="8874275" y="2778278"/>
            <a:ext cx="2090057" cy="798285"/>
          </a:xfrm>
          <a:prstGeom prst="curved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5931CB-166E-824E-A34F-E863B2DDFC6A}"/>
              </a:ext>
            </a:extLst>
          </p:cNvPr>
          <p:cNvSpPr txBox="1"/>
          <p:nvPr/>
        </p:nvSpPr>
        <p:spPr>
          <a:xfrm>
            <a:off x="1399418" y="2298266"/>
            <a:ext cx="3897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706F67"/>
                </a:solidFill>
                <a:latin typeface="Dagny OT" panose="020B0504020201020104" pitchFamily="34" charset="77"/>
              </a:rPr>
              <a:t>intervalle de prédiction pour les nouvelles réponses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B9EB724-3F13-7F42-9349-DE4F113EA50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296504" y="2482932"/>
            <a:ext cx="1422399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2C175A41-D410-63AA-9286-624DE4F05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129</a:t>
            </a:fld>
            <a:endParaRPr lang="en-CA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BB9D54FE-1425-0272-1C59-179394C60C9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947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530411-4A0E-823A-B547-CA186B928DB7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02244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0416DD-71EC-6B47-E82E-A73D1E7710C3}"/>
              </a:ext>
            </a:extLst>
          </p:cNvPr>
          <p:cNvSpPr/>
          <p:nvPr/>
        </p:nvSpPr>
        <p:spPr>
          <a:xfrm>
            <a:off x="313899" y="1014484"/>
            <a:ext cx="11668835" cy="14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524678-1FF3-F68C-6734-50BC3653F2D3}"/>
              </a:ext>
            </a:extLst>
          </p:cNvPr>
          <p:cNvSpPr/>
          <p:nvPr/>
        </p:nvSpPr>
        <p:spPr>
          <a:xfrm>
            <a:off x="0" y="6132394"/>
            <a:ext cx="12192000" cy="725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5024351" cy="156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54176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19176" y="34290"/>
            <a:ext cx="1270000" cy="1464378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23677"/>
            <a:ext cx="3776029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98A4E98C-C885-9F13-62F4-76EB10010FE2}"/>
              </a:ext>
            </a:extLst>
          </p:cNvPr>
          <p:cNvSpPr txBox="1">
            <a:spLocks/>
          </p:cNvSpPr>
          <p:nvPr/>
        </p:nvSpPr>
        <p:spPr>
          <a:xfrm>
            <a:off x="80008" y="3831677"/>
            <a:ext cx="3423600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Habitat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bois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Taille des </a:t>
            </a:r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branchies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étroite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Odeur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aucune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Spores : </a:t>
            </a:r>
            <a:r>
              <a:rPr lang="en-US" sz="2200" b="1" dirty="0" err="1">
                <a:solidFill>
                  <a:srgbClr val="CC0000"/>
                </a:solidFill>
                <a:latin typeface="Dagny OT" panose="020B0504020201020104" pitchFamily="34" charset="0"/>
              </a:rPr>
              <a:t>blanc</a:t>
            </a:r>
            <a:endParaRPr lang="en-US" sz="2200" b="1" dirty="0">
              <a:solidFill>
                <a:srgbClr val="CC0000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Couleur du bouchon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rouge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Problème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classification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comestible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ou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toxique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34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Tâches d'apprentissage automatique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Classification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et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estimation de la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probabilité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de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classe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b="1" dirty="0">
                <a:latin typeface="Dagny OT" panose="020B0504020201020104" pitchFamily="34" charset="77"/>
                <a:cs typeface="Calibri Light" panose="020F0302020204030204" pitchFamily="34" charset="0"/>
              </a:rPr>
              <a:t>: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quels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clients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sont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susceptibles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d'être des clients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réguliers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Regroupement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dirty="0">
                <a:latin typeface="Dagny OT" panose="020B0504020201020104" pitchFamily="34" charset="77"/>
                <a:cs typeface="Calibri" panose="020F0502020204030204" pitchFamily="34" charset="0"/>
              </a:rPr>
              <a:t>(“clustering”)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: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les clients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forment-ils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des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groupes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naturels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Règles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d'association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b="1" dirty="0">
                <a:latin typeface="Dagny OT" panose="020B0504020201020104" pitchFamily="34" charset="77"/>
                <a:cs typeface="Calibri Light" panose="020F0302020204030204" pitchFamily="34" charset="0"/>
              </a:rPr>
              <a:t>: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quels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livres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sont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couramment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achetés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ensemble ?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Autres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: </a:t>
            </a:r>
          </a:p>
          <a:p>
            <a:pPr marL="324000" lvl="1" indent="0">
              <a:buNone/>
            </a:pP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profilage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et description du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comportement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prédiction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des liens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estimation de la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valeur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(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combien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un client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est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-il susceptible de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dépenser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dans un restaurant) ; 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mise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en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correspondance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des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similarités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(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quels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clients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potentiels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sont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similaires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aux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meilleurs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clients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d'une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</a:t>
            </a:r>
            <a:r>
              <a:rPr lang="en-US" dirty="0" err="1">
                <a:latin typeface="Dagny OT" panose="020B0504020201020104" pitchFamily="34" charset="77"/>
                <a:cs typeface="Calibri Light" panose="020F0302020204030204" pitchFamily="34" charset="0"/>
              </a:rPr>
              <a:t>entreprise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 ?);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réduction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des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données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;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modélisation</a:t>
            </a:r>
            <a:r>
              <a:rPr lang="en-US" b="1" dirty="0">
                <a:latin typeface="Dagny OT" panose="020B0504020201020104" pitchFamily="34" charset="77"/>
                <a:cs typeface="Calibri" panose="020F05020202040302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77"/>
                <a:cs typeface="Calibri" panose="020F0502020204030204" pitchFamily="34" charset="0"/>
              </a:rPr>
              <a:t>d'influence</a:t>
            </a:r>
            <a:r>
              <a:rPr lang="en-US" dirty="0">
                <a:latin typeface="Dagny OT" panose="020B0504020201020104" pitchFamily="34" charset="77"/>
                <a:cs typeface="Calibri Light" panose="020F0302020204030204" pitchFamily="34" charset="0"/>
              </a:rPr>
              <a:t>, etc.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127D83-47E4-DCD9-FFBE-45F79EF74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130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46A7D547-2363-A3F8-D5F0-85AB92A29FF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4823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6DE14-4ACC-CBD3-2F2A-40D05057E238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3201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Analyse des séries temporelles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9548" y="2017690"/>
            <a:ext cx="4859847" cy="3851404"/>
          </a:xfrm>
        </p:spPr>
        <p:txBody>
          <a:bodyPr>
            <a:normAutofit/>
          </a:bodyPr>
          <a:lstStyle/>
          <a:p>
            <a:r>
              <a:rPr lang="en-US" dirty="0"/>
              <a:t>Une </a:t>
            </a:r>
            <a:r>
              <a:rPr lang="en-US" b="1" dirty="0" err="1"/>
              <a:t>série</a:t>
            </a:r>
            <a:r>
              <a:rPr lang="en-US" b="1" dirty="0"/>
              <a:t> </a:t>
            </a:r>
            <a:r>
              <a:rPr lang="en-US" b="1" dirty="0" err="1"/>
              <a:t>chronologique</a:t>
            </a:r>
            <a:r>
              <a:rPr lang="en-US" b="1" dirty="0"/>
              <a:t> </a:t>
            </a:r>
            <a:r>
              <a:rPr lang="en-US" dirty="0"/>
              <a:t>simple 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a deux variables : temps + 2</a:t>
            </a:r>
            <a:r>
              <a:rPr lang="en-US" baseline="30000" dirty="0"/>
              <a:t>nd</a:t>
            </a:r>
            <a:r>
              <a:rPr lang="en-US" dirty="0"/>
              <a:t> variable</a:t>
            </a:r>
          </a:p>
          <a:p>
            <a:pPr lvl="1"/>
            <a:r>
              <a:rPr lang="en-US" dirty="0"/>
              <a:t>la </a:t>
            </a:r>
            <a:r>
              <a:rPr lang="en-US" dirty="0" err="1"/>
              <a:t>deuxième</a:t>
            </a:r>
            <a:r>
              <a:rPr lang="en-US" dirty="0"/>
              <a:t> variable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i="1" dirty="0" err="1"/>
              <a:t>séquentielle</a:t>
            </a:r>
            <a:endParaRPr lang="en-US" i="1" dirty="0"/>
          </a:p>
          <a:p>
            <a:r>
              <a:rPr lang="en-US" dirty="0" err="1"/>
              <a:t>Quel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le </a:t>
            </a:r>
            <a:r>
              <a:rPr lang="en-US" b="1" dirty="0" err="1"/>
              <a:t>comportement</a:t>
            </a:r>
            <a:r>
              <a:rPr lang="en-US" b="1" dirty="0"/>
              <a:t> </a:t>
            </a:r>
            <a:r>
              <a:rPr lang="en-US" dirty="0"/>
              <a:t>de </a:t>
            </a:r>
            <a:r>
              <a:rPr lang="en-US" dirty="0" err="1"/>
              <a:t>cette</a:t>
            </a:r>
            <a:r>
              <a:rPr lang="en-US" dirty="0"/>
              <a:t> </a:t>
            </a:r>
            <a:r>
              <a:rPr lang="en-US" dirty="0" err="1"/>
              <a:t>deuxième</a:t>
            </a:r>
            <a:r>
              <a:rPr lang="en-US" dirty="0"/>
              <a:t> variable dans le temps ? </a:t>
            </a:r>
          </a:p>
          <a:p>
            <a:pPr algn="l"/>
            <a:r>
              <a:rPr lang="en-US" dirty="0" err="1"/>
              <a:t>Pouvons</a:t>
            </a:r>
            <a:r>
              <a:rPr lang="en-US" dirty="0"/>
              <a:t>-nous </a:t>
            </a:r>
            <a:r>
              <a:rPr lang="en-US" b="1" dirty="0" err="1"/>
              <a:t>prévoir</a:t>
            </a:r>
            <a:r>
              <a:rPr lang="en-US" b="1" dirty="0"/>
              <a:t> le </a:t>
            </a:r>
            <a:r>
              <a:rPr lang="en-US" b="1" dirty="0" err="1"/>
              <a:t>comportement</a:t>
            </a:r>
            <a:r>
              <a:rPr lang="en-US" b="1" dirty="0"/>
              <a:t> </a:t>
            </a:r>
            <a:r>
              <a:rPr lang="en-US" b="1" dirty="0" err="1"/>
              <a:t>futur</a:t>
            </a:r>
            <a:r>
              <a:rPr lang="en-US" b="1" dirty="0"/>
              <a:t> </a:t>
            </a:r>
            <a:r>
              <a:rPr lang="en-US" dirty="0"/>
              <a:t>de la variable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412" y="2274627"/>
            <a:ext cx="5876438" cy="3489982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86687FB-49E7-1DD6-38E1-284D0CB19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131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EF7EFFC-9D12-EE64-2859-D916A6DCB86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9924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31E05-AE0B-27C0-B9E2-631C93857DD6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70788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Détection d'anomalies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6397214" cy="3851404"/>
          </a:xfrm>
        </p:spPr>
        <p:txBody>
          <a:bodyPr>
            <a:normAutofit fontScale="92500"/>
          </a:bodyPr>
          <a:lstStyle/>
          <a:p>
            <a:r>
              <a:rPr lang="en-US" sz="2600" b="1" dirty="0" err="1">
                <a:latin typeface="Dagny OT" panose="020B0504020201020104" pitchFamily="34" charset="0"/>
              </a:rPr>
              <a:t>Anomalie</a:t>
            </a:r>
            <a:r>
              <a:rPr lang="en-US" sz="2600" b="1" dirty="0">
                <a:latin typeface="Dagny OT" panose="020B0504020201020104" pitchFamily="34" charset="0"/>
              </a:rPr>
              <a:t> : </a:t>
            </a:r>
            <a:r>
              <a:rPr lang="en-US" sz="2600" dirty="0">
                <a:latin typeface="Dagny OT" panose="020B0504020201020104" pitchFamily="34" charset="0"/>
              </a:rPr>
              <a:t>un </a:t>
            </a:r>
            <a:r>
              <a:rPr lang="en-US" sz="2600" dirty="0" err="1">
                <a:latin typeface="Dagny OT" panose="020B0504020201020104" pitchFamily="34" charset="0"/>
              </a:rPr>
              <a:t>événement</a:t>
            </a:r>
            <a:r>
              <a:rPr lang="en-US" sz="2600" dirty="0">
                <a:latin typeface="Dagny OT" panose="020B0504020201020104" pitchFamily="34" charset="0"/>
              </a:rPr>
              <a:t> </a:t>
            </a:r>
            <a:r>
              <a:rPr lang="en-US" sz="2600" dirty="0" err="1">
                <a:latin typeface="Dagny OT" panose="020B0504020201020104" pitchFamily="34" charset="0"/>
              </a:rPr>
              <a:t>inattendu</a:t>
            </a:r>
            <a:r>
              <a:rPr lang="en-US" sz="2600" dirty="0">
                <a:latin typeface="Dagny OT" panose="020B0504020201020104" pitchFamily="34" charset="0"/>
              </a:rPr>
              <a:t>, </a:t>
            </a:r>
            <a:r>
              <a:rPr lang="en-US" sz="2600" dirty="0" err="1">
                <a:latin typeface="Dagny OT" panose="020B0504020201020104" pitchFamily="34" charset="0"/>
              </a:rPr>
              <a:t>inhabituel</a:t>
            </a:r>
            <a:r>
              <a:rPr lang="en-US" sz="2600" dirty="0">
                <a:latin typeface="Dagny OT" panose="020B0504020201020104" pitchFamily="34" charset="0"/>
              </a:rPr>
              <a:t>, </a:t>
            </a:r>
            <a:r>
              <a:rPr lang="en-US" sz="2600" dirty="0" err="1">
                <a:latin typeface="Dagny OT" panose="020B0504020201020104" pitchFamily="34" charset="0"/>
              </a:rPr>
              <a:t>atypique</a:t>
            </a:r>
            <a:r>
              <a:rPr lang="en-US" sz="2600" dirty="0">
                <a:latin typeface="Dagny OT" panose="020B0504020201020104" pitchFamily="34" charset="0"/>
              </a:rPr>
              <a:t>, </a:t>
            </a:r>
            <a:r>
              <a:rPr lang="en-US" sz="2600" dirty="0" err="1">
                <a:latin typeface="Dagny OT" panose="020B0504020201020104" pitchFamily="34" charset="0"/>
              </a:rPr>
              <a:t>ou</a:t>
            </a:r>
            <a:r>
              <a:rPr lang="en-US" sz="2600" dirty="0">
                <a:latin typeface="Dagny OT" panose="020B0504020201020104" pitchFamily="34" charset="0"/>
              </a:rPr>
              <a:t> </a:t>
            </a:r>
            <a:r>
              <a:rPr lang="en-US" sz="2600" dirty="0" err="1">
                <a:latin typeface="Dagny OT" panose="020B0504020201020104" pitchFamily="34" charset="0"/>
              </a:rPr>
              <a:t>statistiquement</a:t>
            </a:r>
            <a:r>
              <a:rPr lang="en-US" sz="2600" dirty="0">
                <a:latin typeface="Dagny OT" panose="020B0504020201020104" pitchFamily="34" charset="0"/>
              </a:rPr>
              <a:t> improbable.</a:t>
            </a:r>
          </a:p>
          <a:p>
            <a:r>
              <a:rPr lang="en-US" sz="2600" dirty="0">
                <a:latin typeface="Dagny OT" panose="020B0504020201020104" pitchFamily="34" charset="0"/>
              </a:rPr>
              <a:t>Ne </a:t>
            </a:r>
            <a:r>
              <a:rPr lang="en-US" sz="2600" dirty="0" err="1">
                <a:latin typeface="Dagny OT" panose="020B0504020201020104" pitchFamily="34" charset="0"/>
              </a:rPr>
              <a:t>serait</a:t>
            </a:r>
            <a:r>
              <a:rPr lang="en-US" sz="2600" dirty="0">
                <a:latin typeface="Dagny OT" panose="020B0504020201020104" pitchFamily="34" charset="0"/>
              </a:rPr>
              <a:t>-il pas utile </a:t>
            </a:r>
            <a:r>
              <a:rPr lang="en-US" sz="2600" dirty="0" err="1">
                <a:latin typeface="Dagny OT" panose="020B0504020201020104" pitchFamily="34" charset="0"/>
              </a:rPr>
              <a:t>d'avoir</a:t>
            </a:r>
            <a:r>
              <a:rPr lang="en-US" sz="2600" dirty="0">
                <a:latin typeface="Dagny OT" panose="020B0504020201020104" pitchFamily="34" charset="0"/>
              </a:rPr>
              <a:t> un pipeline </a:t>
            </a:r>
            <a:r>
              <a:rPr lang="en-US" sz="2600" dirty="0" err="1">
                <a:latin typeface="Dagny OT" panose="020B0504020201020104" pitchFamily="34" charset="0"/>
              </a:rPr>
              <a:t>d'analyse</a:t>
            </a:r>
            <a:r>
              <a:rPr lang="en-US" sz="2600" dirty="0">
                <a:latin typeface="Dagny OT" panose="020B0504020201020104" pitchFamily="34" charset="0"/>
              </a:rPr>
              <a:t> de </a:t>
            </a:r>
            <a:r>
              <a:rPr lang="en-US" sz="2600" dirty="0" err="1">
                <a:latin typeface="Dagny OT" panose="020B0504020201020104" pitchFamily="34" charset="0"/>
              </a:rPr>
              <a:t>données</a:t>
            </a:r>
            <a:r>
              <a:rPr lang="en-US" sz="2600" dirty="0">
                <a:latin typeface="Dagny OT" panose="020B0504020201020104" pitchFamily="34" charset="0"/>
              </a:rPr>
              <a:t> qui </a:t>
            </a:r>
            <a:r>
              <a:rPr lang="en-US" sz="2600" dirty="0" err="1">
                <a:latin typeface="Dagny OT" panose="020B0504020201020104" pitchFamily="34" charset="0"/>
              </a:rPr>
              <a:t>vous</a:t>
            </a:r>
            <a:r>
              <a:rPr lang="en-US" sz="2600" dirty="0">
                <a:latin typeface="Dagny OT" panose="020B0504020201020104" pitchFamily="34" charset="0"/>
              </a:rPr>
              <a:t> </a:t>
            </a:r>
            <a:r>
              <a:rPr lang="en-US" sz="2600" dirty="0" err="1">
                <a:latin typeface="Dagny OT" panose="020B0504020201020104" pitchFamily="34" charset="0"/>
              </a:rPr>
              <a:t>alerte</a:t>
            </a:r>
            <a:r>
              <a:rPr lang="en-US" sz="2600" dirty="0">
                <a:latin typeface="Dagny OT" panose="020B0504020201020104" pitchFamily="34" charset="0"/>
              </a:rPr>
              <a:t> </a:t>
            </a:r>
            <a:r>
              <a:rPr lang="en-US" sz="2600" dirty="0" err="1">
                <a:latin typeface="Dagny OT" panose="020B0504020201020104" pitchFamily="34" charset="0"/>
              </a:rPr>
              <a:t>lorsque</a:t>
            </a:r>
            <a:r>
              <a:rPr lang="en-US" sz="2600" dirty="0">
                <a:latin typeface="Dagny OT" panose="020B0504020201020104" pitchFamily="34" charset="0"/>
              </a:rPr>
              <a:t> les choses </a:t>
            </a:r>
            <a:r>
              <a:rPr lang="en-US" sz="2600" dirty="0" err="1">
                <a:latin typeface="Dagny OT" panose="020B0504020201020104" pitchFamily="34" charset="0"/>
              </a:rPr>
              <a:t>sortent</a:t>
            </a:r>
            <a:r>
              <a:rPr lang="en-US" sz="2600" dirty="0">
                <a:latin typeface="Dagny OT" panose="020B0504020201020104" pitchFamily="34" charset="0"/>
              </a:rPr>
              <a:t> de </a:t>
            </a:r>
            <a:r>
              <a:rPr lang="en-US" sz="2600" dirty="0" err="1">
                <a:latin typeface="Dagny OT" panose="020B0504020201020104" pitchFamily="34" charset="0"/>
              </a:rPr>
              <a:t>l'ordinaire</a:t>
            </a:r>
            <a:r>
              <a:rPr lang="en-US" sz="2600" dirty="0">
                <a:latin typeface="Dagny OT" panose="020B0504020201020104" pitchFamily="34" charset="0"/>
              </a:rPr>
              <a:t> ?</a:t>
            </a:r>
          </a:p>
          <a:p>
            <a:r>
              <a:rPr lang="en-US" sz="2600" dirty="0"/>
              <a:t>Il y a </a:t>
            </a:r>
            <a:r>
              <a:rPr lang="en-US" sz="2600" dirty="0" err="1"/>
              <a:t>plusieurs</a:t>
            </a:r>
            <a:r>
              <a:rPr lang="en-US" sz="2600" dirty="0"/>
              <a:t> </a:t>
            </a:r>
            <a:r>
              <a:rPr lang="en-US" sz="2600" dirty="0" err="1">
                <a:latin typeface="Dagny OT" panose="020B0504020201020104" pitchFamily="34" charset="0"/>
              </a:rPr>
              <a:t>approches</a:t>
            </a:r>
            <a:r>
              <a:rPr lang="en-US" sz="2600" dirty="0">
                <a:latin typeface="Dagny OT" panose="020B0504020201020104" pitchFamily="34" charset="0"/>
              </a:rPr>
              <a:t> </a:t>
            </a:r>
            <a:r>
              <a:rPr lang="en-US" sz="2600" dirty="0" err="1">
                <a:latin typeface="Dagny OT" panose="020B0504020201020104" pitchFamily="34" charset="0"/>
              </a:rPr>
              <a:t>analytiques</a:t>
            </a:r>
            <a:r>
              <a:rPr lang="en-US" sz="2600" dirty="0">
                <a:latin typeface="Dagny OT" panose="020B0504020201020104" pitchFamily="34" charset="0"/>
              </a:rPr>
              <a:t> à adopter !</a:t>
            </a:r>
          </a:p>
          <a:p>
            <a:pPr lvl="1"/>
            <a:r>
              <a:rPr lang="en-US" dirty="0" err="1">
                <a:latin typeface="Dagny OT" panose="020B0504020201020104" pitchFamily="34" charset="0"/>
              </a:rPr>
              <a:t>regroupement</a:t>
            </a:r>
            <a:endParaRPr lang="en-US" dirty="0">
              <a:latin typeface="Dagny OT" panose="020B0504020201020104" pitchFamily="34" charset="0"/>
            </a:endParaRPr>
          </a:p>
          <a:p>
            <a:pPr lvl="1"/>
            <a:r>
              <a:rPr lang="en-US" dirty="0"/>
              <a:t>classification</a:t>
            </a:r>
            <a:endParaRPr lang="en-US" dirty="0">
              <a:latin typeface="Dagny OT" panose="020B0504020201020104" pitchFamily="34" charset="0"/>
            </a:endParaRPr>
          </a:p>
          <a:p>
            <a:pPr lvl="1"/>
            <a:r>
              <a:rPr lang="en-US" dirty="0">
                <a:latin typeface="Dagny OT" panose="020B0504020201020104" pitchFamily="34" charset="0"/>
              </a:rPr>
              <a:t>techniques </a:t>
            </a:r>
            <a:r>
              <a:rPr lang="en-US" dirty="0" err="1">
                <a:latin typeface="Dagny OT" panose="020B0504020201020104" pitchFamily="34" charset="0"/>
              </a:rPr>
              <a:t>d'ensemble</a:t>
            </a:r>
            <a:r>
              <a:rPr lang="en-US" dirty="0">
                <a:latin typeface="Dagny OT" panose="020B0504020201020104" pitchFamily="34" charset="0"/>
              </a:rPr>
              <a:t>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95" y="4450571"/>
            <a:ext cx="1721335" cy="152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305" y="1908632"/>
            <a:ext cx="2997200" cy="2370667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F045CCF-93F8-CE27-00F2-72F664A2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132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B3E1D316-2B86-63BE-DC50-4F08A4A1AA3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114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56BA2-4154-D646-B6A2-9F63435F808D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6829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et les </a:t>
            </a:r>
            <a:r>
              <a:rPr lang="en-CA" dirty="0" err="1"/>
              <a:t>renseignements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133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Science Basics</a:t>
            </a:r>
            <a:r>
              <a:rPr lang="en-CA" sz="2200" dirty="0"/>
              <a:t> 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hlinkClick r:id="rId2"/>
              </a:rPr>
              <a:t>Getting Insight From Data</a:t>
            </a:r>
            <a:endParaRPr lang="en-CA" sz="2000" dirty="0"/>
          </a:p>
          <a:p>
            <a:pPr lvl="1"/>
            <a:r>
              <a:rPr lang="en-CA" sz="1600" dirty="0"/>
              <a:t>Asking the Right Questions</a:t>
            </a:r>
          </a:p>
          <a:p>
            <a:pPr lvl="1"/>
            <a:r>
              <a:rPr lang="en-CA" sz="1600" dirty="0"/>
              <a:t>Basic Data Analysis Techniques</a:t>
            </a:r>
          </a:p>
          <a:p>
            <a:pPr lvl="1"/>
            <a:r>
              <a:rPr lang="en-CA" sz="1600" dirty="0"/>
              <a:t>Common Statistical Procedures in R</a:t>
            </a:r>
          </a:p>
          <a:p>
            <a:pPr lvl="1"/>
            <a:r>
              <a:rPr lang="en-CA" sz="1600" dirty="0"/>
              <a:t>Quantitative Methods</a:t>
            </a:r>
          </a:p>
          <a:p>
            <a:r>
              <a:rPr lang="en-CA" sz="2200" b="1" dirty="0"/>
              <a:t>*</a:t>
            </a:r>
            <a:r>
              <a:rPr lang="en-CA" sz="2200" b="1" dirty="0">
                <a:hlinkClick r:id="rId3"/>
              </a:rPr>
              <a:t>Probability and Applications</a:t>
            </a:r>
            <a:r>
              <a:rPr lang="en-CA" sz="2200" b="1" dirty="0"/>
              <a:t> </a:t>
            </a:r>
            <a:r>
              <a:rPr lang="en-CA" sz="1600" dirty="0"/>
              <a:t>(advanced)</a:t>
            </a:r>
            <a:endParaRPr lang="en-CA" sz="1600" b="1" dirty="0"/>
          </a:p>
          <a:p>
            <a:r>
              <a:rPr lang="en-CA" sz="2200" b="1" dirty="0"/>
              <a:t>*</a:t>
            </a:r>
            <a:r>
              <a:rPr lang="en-CA" sz="2200" b="1" dirty="0">
                <a:hlinkClick r:id="rId4"/>
              </a:rPr>
              <a:t>Introductory Statistical Analysis</a:t>
            </a:r>
            <a:r>
              <a:rPr lang="en-CA" sz="2200" b="1" dirty="0"/>
              <a:t> </a:t>
            </a:r>
            <a:r>
              <a:rPr lang="en-CA" sz="1600" dirty="0"/>
              <a:t>(advanced)</a:t>
            </a:r>
            <a:endParaRPr lang="en-CA" sz="1600" b="1" dirty="0"/>
          </a:p>
          <a:p>
            <a:r>
              <a:rPr lang="en-CA" sz="2200" b="1" dirty="0"/>
              <a:t>*</a:t>
            </a:r>
            <a:r>
              <a:rPr lang="en-CA" sz="2200" b="1" dirty="0">
                <a:hlinkClick r:id="rId5"/>
              </a:rPr>
              <a:t>Survey Sampling</a:t>
            </a:r>
            <a:r>
              <a:rPr lang="en-CA" sz="2200" b="1" dirty="0"/>
              <a:t> </a:t>
            </a:r>
            <a:r>
              <a:rPr lang="en-CA" sz="1600" dirty="0"/>
              <a:t>(advanced)</a:t>
            </a:r>
            <a:endParaRPr lang="en-CA" sz="1600" b="1" dirty="0"/>
          </a:p>
          <a:p>
            <a:r>
              <a:rPr lang="en-CA" sz="2200" b="1" dirty="0"/>
              <a:t>*Regression Analysis</a:t>
            </a:r>
            <a:r>
              <a:rPr lang="en-CA" sz="2200" dirty="0"/>
              <a:t> </a:t>
            </a:r>
            <a:r>
              <a:rPr lang="en-CA" sz="1600" dirty="0"/>
              <a:t>(coming soon)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AE196CF-9F88-62C7-B41A-577DDA13AC9E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B0CAB-0900-529A-7F41-5239C2D117C4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98461120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et les </a:t>
            </a:r>
            <a:r>
              <a:rPr lang="en-CA" dirty="0" err="1"/>
              <a:t>renseignements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134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CA" sz="2000" dirty="0" err="1"/>
              <a:t>Faites</a:t>
            </a:r>
            <a:r>
              <a:rPr lang="en-CA" sz="2000" dirty="0"/>
              <a:t> </a:t>
            </a:r>
            <a:r>
              <a:rPr lang="en-CA" sz="2000" dirty="0" err="1"/>
              <a:t>l'exercice</a:t>
            </a:r>
            <a:r>
              <a:rPr lang="en-CA" sz="2000" dirty="0"/>
              <a:t> de la section </a:t>
            </a:r>
            <a:r>
              <a:rPr lang="en-CA" sz="2000" dirty="0">
                <a:hlinkClick r:id="rId2"/>
              </a:rPr>
              <a:t>Asking the Right Questions</a:t>
            </a:r>
            <a:r>
              <a:rPr lang="en-CA" sz="20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 err="1"/>
              <a:t>Recréez</a:t>
            </a:r>
            <a:r>
              <a:rPr lang="en-CA" sz="2000" dirty="0"/>
              <a:t> les </a:t>
            </a:r>
            <a:r>
              <a:rPr lang="en-CA" sz="2000" dirty="0" err="1"/>
              <a:t>exemples</a:t>
            </a:r>
            <a:r>
              <a:rPr lang="en-CA" sz="2000" dirty="0"/>
              <a:t> de </a:t>
            </a:r>
            <a:r>
              <a:rPr lang="en-CA" sz="2000" dirty="0">
                <a:hlinkClick r:id="rId3"/>
              </a:rPr>
              <a:t>Common Statistical Procedures in R</a:t>
            </a:r>
            <a:r>
              <a:rPr lang="en-CA" sz="20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/>
              <a:t>Le </a:t>
            </a:r>
            <a:r>
              <a:rPr lang="en-CA" sz="2000" dirty="0" err="1"/>
              <a:t>fichier</a:t>
            </a:r>
            <a:r>
              <a:rPr lang="en-CA" sz="2000" dirty="0"/>
              <a:t> </a:t>
            </a:r>
            <a:r>
              <a:rPr lang="en-CA" sz="2000" dirty="0">
                <a:highlight>
                  <a:srgbClr val="C0C0C0"/>
                </a:highlight>
                <a:hlinkClick r:id="rId4"/>
              </a:rPr>
              <a:t>cities.txt </a:t>
            </a:r>
            <a:r>
              <a:rPr lang="en-CA" sz="2000" dirty="0"/>
              <a:t> </a:t>
            </a:r>
            <a:r>
              <a:rPr lang="en-CA" sz="2000" dirty="0" err="1"/>
              <a:t>contient</a:t>
            </a:r>
            <a:r>
              <a:rPr lang="en-CA" sz="2000" dirty="0"/>
              <a:t> des </a:t>
            </a:r>
            <a:r>
              <a:rPr lang="en-CA" sz="2000" dirty="0" err="1"/>
              <a:t>informations</a:t>
            </a:r>
            <a:r>
              <a:rPr lang="en-CA" sz="2000" dirty="0"/>
              <a:t> sur la population des </a:t>
            </a:r>
            <a:r>
              <a:rPr lang="en-CA" sz="2000" dirty="0" err="1"/>
              <a:t>villes</a:t>
            </a:r>
            <a:r>
              <a:rPr lang="en-CA" sz="2000" dirty="0"/>
              <a:t> d'un pays. Une </a:t>
            </a:r>
            <a:r>
              <a:rPr lang="en-CA" sz="2000" dirty="0" err="1"/>
              <a:t>ville</a:t>
            </a:r>
            <a:r>
              <a:rPr lang="en-CA" sz="2000" dirty="0"/>
              <a:t> </a:t>
            </a:r>
            <a:r>
              <a:rPr lang="en-CA" sz="2000" dirty="0" err="1"/>
              <a:t>est</a:t>
            </a:r>
            <a:r>
              <a:rPr lang="en-CA" sz="2000" dirty="0"/>
              <a:t> </a:t>
            </a:r>
            <a:r>
              <a:rPr lang="en-CA" sz="2000" dirty="0" err="1"/>
              <a:t>classée</a:t>
            </a:r>
            <a:r>
              <a:rPr lang="en-CA" sz="2000" dirty="0"/>
              <a:t> </a:t>
            </a:r>
            <a:r>
              <a:rPr lang="en-CA" sz="2000" dirty="0" err="1"/>
              <a:t>comme</a:t>
            </a:r>
            <a:r>
              <a:rPr lang="en-CA" sz="2000" dirty="0"/>
              <a:t> "petite" </a:t>
            </a:r>
            <a:r>
              <a:rPr lang="en-CA" sz="2000" dirty="0" err="1"/>
              <a:t>si</a:t>
            </a:r>
            <a:r>
              <a:rPr lang="en-CA" sz="2000" dirty="0"/>
              <a:t> </a:t>
            </a:r>
            <a:r>
              <a:rPr lang="en-CA" sz="2000" dirty="0" err="1"/>
              <a:t>sa</a:t>
            </a:r>
            <a:r>
              <a:rPr lang="en-CA" sz="2000" dirty="0"/>
              <a:t> population </a:t>
            </a:r>
            <a:r>
              <a:rPr lang="en-CA" sz="2000" dirty="0" err="1"/>
              <a:t>est</a:t>
            </a:r>
            <a:r>
              <a:rPr lang="en-CA" sz="2000" dirty="0"/>
              <a:t> </a:t>
            </a:r>
            <a:r>
              <a:rPr lang="en-CA" sz="2000" dirty="0" err="1"/>
              <a:t>inférieure</a:t>
            </a:r>
            <a:r>
              <a:rPr lang="en-CA" sz="2000" dirty="0"/>
              <a:t> à 75K, </a:t>
            </a:r>
            <a:r>
              <a:rPr lang="en-CA" sz="2000" dirty="0" err="1"/>
              <a:t>comme</a:t>
            </a:r>
            <a:r>
              <a:rPr lang="en-CA" sz="2000" dirty="0"/>
              <a:t> "</a:t>
            </a:r>
            <a:r>
              <a:rPr lang="en-CA" sz="2000" dirty="0" err="1"/>
              <a:t>moyenne</a:t>
            </a:r>
            <a:r>
              <a:rPr lang="en-CA" sz="2000" dirty="0"/>
              <a:t>" </a:t>
            </a:r>
            <a:r>
              <a:rPr lang="en-CA" sz="2000" dirty="0" err="1"/>
              <a:t>si</a:t>
            </a:r>
            <a:r>
              <a:rPr lang="en-CA" sz="2000" dirty="0"/>
              <a:t> </a:t>
            </a:r>
            <a:r>
              <a:rPr lang="en-CA" sz="2000" dirty="0" err="1"/>
              <a:t>elle</a:t>
            </a:r>
            <a:r>
              <a:rPr lang="en-CA" sz="2000" dirty="0"/>
              <a:t> se </a:t>
            </a:r>
            <a:r>
              <a:rPr lang="en-CA" sz="2000" dirty="0" err="1"/>
              <a:t>situe</a:t>
            </a:r>
            <a:r>
              <a:rPr lang="en-CA" sz="2000" dirty="0"/>
              <a:t> entre 75K et 1M, et </a:t>
            </a:r>
            <a:r>
              <a:rPr lang="en-CA" sz="2000" dirty="0" err="1"/>
              <a:t>comme</a:t>
            </a:r>
            <a:r>
              <a:rPr lang="en-CA" sz="2000" dirty="0"/>
              <a:t> "</a:t>
            </a:r>
            <a:r>
              <a:rPr lang="en-CA" sz="2000" dirty="0" err="1"/>
              <a:t>grande</a:t>
            </a:r>
            <a:r>
              <a:rPr lang="en-CA" sz="2000" dirty="0"/>
              <a:t>" </a:t>
            </a:r>
            <a:r>
              <a:rPr lang="en-CA" sz="2000" dirty="0" err="1"/>
              <a:t>autrement</a:t>
            </a:r>
            <a:r>
              <a:rPr lang="en-CA" sz="2000" dirty="0"/>
              <a:t>. </a:t>
            </a:r>
            <a:r>
              <a:rPr lang="en-CA" sz="2000" dirty="0" err="1"/>
              <a:t>Localisez</a:t>
            </a:r>
            <a:r>
              <a:rPr lang="en-CA" sz="2000" dirty="0"/>
              <a:t> et </a:t>
            </a:r>
            <a:r>
              <a:rPr lang="en-CA" sz="2000" dirty="0" err="1"/>
              <a:t>chargez</a:t>
            </a:r>
            <a:r>
              <a:rPr lang="en-CA" sz="2000" dirty="0"/>
              <a:t> le </a:t>
            </a:r>
            <a:r>
              <a:rPr lang="en-CA" sz="2000" dirty="0" err="1"/>
              <a:t>fichier</a:t>
            </a:r>
            <a:r>
              <a:rPr lang="en-CA" sz="2000" dirty="0"/>
              <a:t> dans </a:t>
            </a:r>
            <a:r>
              <a:rPr lang="en-CA" sz="2000" dirty="0" err="1"/>
              <a:t>l'espace</a:t>
            </a:r>
            <a:r>
              <a:rPr lang="en-CA" sz="2000" dirty="0"/>
              <a:t> de travail de </a:t>
            </a:r>
            <a:r>
              <a:rPr lang="en-CA" sz="2000" dirty="0" err="1"/>
              <a:t>votre</a:t>
            </a:r>
            <a:r>
              <a:rPr lang="en-CA" sz="2000" dirty="0"/>
              <a:t> </a:t>
            </a:r>
            <a:r>
              <a:rPr lang="en-CA" sz="2000" dirty="0" err="1"/>
              <a:t>choix</a:t>
            </a:r>
            <a:r>
              <a:rPr lang="en-CA" sz="2000" dirty="0"/>
              <a:t>. </a:t>
            </a:r>
            <a:r>
              <a:rPr lang="en-CA" sz="2000" dirty="0" err="1"/>
              <a:t>Combien</a:t>
            </a:r>
            <a:r>
              <a:rPr lang="en-CA" sz="2000" dirty="0"/>
              <a:t> de </a:t>
            </a:r>
            <a:r>
              <a:rPr lang="en-CA" sz="2000" dirty="0" err="1"/>
              <a:t>villes</a:t>
            </a:r>
            <a:r>
              <a:rPr lang="en-CA" sz="2000" dirty="0"/>
              <a:t> y a-t-il ? </a:t>
            </a:r>
            <a:r>
              <a:rPr lang="en-CA" sz="2000" dirty="0" err="1"/>
              <a:t>Combien</a:t>
            </a:r>
            <a:r>
              <a:rPr lang="en-CA" sz="2000" dirty="0"/>
              <a:t> y </a:t>
            </a:r>
            <a:r>
              <a:rPr lang="en-CA" sz="2000" dirty="0" err="1"/>
              <a:t>en</a:t>
            </a:r>
            <a:r>
              <a:rPr lang="en-CA" sz="2000" dirty="0"/>
              <a:t> a-t-il dans </a:t>
            </a:r>
            <a:r>
              <a:rPr lang="en-CA" sz="2000" dirty="0" err="1"/>
              <a:t>chaque</a:t>
            </a:r>
            <a:r>
              <a:rPr lang="en-CA" sz="2000" dirty="0"/>
              <a:t> </a:t>
            </a:r>
            <a:r>
              <a:rPr lang="en-CA" sz="2000" dirty="0" err="1"/>
              <a:t>groupe</a:t>
            </a:r>
            <a:r>
              <a:rPr lang="en-CA" sz="2000" dirty="0"/>
              <a:t> ? </a:t>
            </a:r>
            <a:r>
              <a:rPr lang="en-CA" sz="2000" dirty="0" err="1"/>
              <a:t>Affichez</a:t>
            </a:r>
            <a:r>
              <a:rPr lang="en-CA" sz="2000" dirty="0"/>
              <a:t> des </a:t>
            </a:r>
            <a:r>
              <a:rPr lang="en-CA" sz="2000" dirty="0" err="1"/>
              <a:t>statistiques</a:t>
            </a:r>
            <a:r>
              <a:rPr lang="en-CA" sz="2000" dirty="0"/>
              <a:t> </a:t>
            </a:r>
            <a:r>
              <a:rPr lang="en-CA" sz="2000" dirty="0" err="1"/>
              <a:t>démographiques</a:t>
            </a:r>
            <a:r>
              <a:rPr lang="en-CA" sz="2000" dirty="0"/>
              <a:t> </a:t>
            </a:r>
            <a:r>
              <a:rPr lang="en-CA" sz="2000" dirty="0" err="1"/>
              <a:t>sommaires</a:t>
            </a:r>
            <a:r>
              <a:rPr lang="en-CA" sz="2000" dirty="0"/>
              <a:t> pour les </a:t>
            </a:r>
            <a:r>
              <a:rPr lang="en-CA" sz="2000" dirty="0" err="1"/>
              <a:t>villes</a:t>
            </a:r>
            <a:r>
              <a:rPr lang="en-CA" sz="2000" dirty="0"/>
              <a:t>, à la </a:t>
            </a:r>
            <a:r>
              <a:rPr lang="en-CA" sz="2000" dirty="0" err="1"/>
              <a:t>fois</a:t>
            </a:r>
            <a:r>
              <a:rPr lang="en-CA" sz="2000" dirty="0"/>
              <a:t> </a:t>
            </a:r>
            <a:r>
              <a:rPr lang="en-CA" sz="2000" dirty="0" err="1"/>
              <a:t>globalement</a:t>
            </a:r>
            <a:r>
              <a:rPr lang="en-CA" sz="2000" dirty="0"/>
              <a:t> et par </a:t>
            </a:r>
            <a:r>
              <a:rPr lang="en-CA" sz="2000" dirty="0" err="1"/>
              <a:t>groupe</a:t>
            </a:r>
            <a:r>
              <a:rPr lang="en-CA" sz="2000" dirty="0"/>
              <a:t>.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8D1A501-F053-53EB-802F-3E2CB2DBD1DE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C69C56-B9A8-9CFA-CF39-7973B77C28DC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2750417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995B4-7147-2856-DD33-390D1D834620}"/>
              </a:ext>
            </a:extLst>
          </p:cNvPr>
          <p:cNvSpPr txBox="1"/>
          <p:nvPr/>
        </p:nvSpPr>
        <p:spPr>
          <a:xfrm>
            <a:off x="0" y="2767281"/>
            <a:ext cx="12191999" cy="1323439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6A302F-200B-543E-7CC6-40E9DA43E225}"/>
              </a:ext>
            </a:extLst>
          </p:cNvPr>
          <p:cNvSpPr txBox="1"/>
          <p:nvPr/>
        </p:nvSpPr>
        <p:spPr>
          <a:xfrm>
            <a:off x="0" y="4212523"/>
            <a:ext cx="12191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Dagny OT" panose="020B0504020201020104" pitchFamily="34" charset="0"/>
              </a:rPr>
              <a:t>LES PRINCIPES FONDAMENTAUX DE LA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2287835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F3-5CE0-794B-F999-1B9BEE9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préparation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60C1-5066-8F2C-231E-35ED4D83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LES PRINCIPES FONDAMENTAUX DE LA SCIENCE DES DONNÉES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B652E-8FEC-72E5-617D-67FAA777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136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DB35326-82F6-1B5A-52C8-18315F155AB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LES BASES DE LA SCIENCE DES DONNÉES</a:t>
            </a:r>
            <a:endParaRPr lang="en-CA" sz="14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AED5C-E953-1250-F900-12E992C642E7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6887581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</a:t>
            </a:r>
            <a:r>
              <a:rPr lang="fr-FR" dirty="0"/>
              <a:t>La qualité et le traitement des données</a:t>
            </a:r>
            <a:endParaRPr lang="en-CA" dirty="0"/>
          </a:p>
        </p:txBody>
      </p:sp>
      <p:pic>
        <p:nvPicPr>
          <p:cNvPr id="14" name="Picture Placeholder 13" descr="Icon&#10;&#10;Description automatically generated">
            <a:extLst>
              <a:ext uri="{FF2B5EF4-FFF2-40B4-BE49-F238E27FC236}">
                <a16:creationId xmlns:a16="http://schemas.microsoft.com/office/drawing/2014/main" id="{86690AA4-84F4-1E9F-4C7C-F0CB638DFB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0" b="879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137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91FAE5C-802E-6C92-56A2-D710C2635E0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448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11BEC-094A-D610-EFFA-7BDDD158704C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5383220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8B65-1F55-A1D5-0D0C-37A7201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bordel total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28DC-9ADB-0884-7AB3-EEA1EECC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pPr algn="ctr"/>
            <a:r>
              <a:rPr lang="en-GB" dirty="0"/>
              <a:t>"Les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désordonnées</a:t>
            </a:r>
            <a:r>
              <a:rPr lang="en-GB" dirty="0"/>
              <a:t>, </a:t>
            </a:r>
            <a:r>
              <a:rPr lang="en-GB" dirty="0" err="1"/>
              <a:t>vous</a:t>
            </a:r>
            <a:r>
              <a:rPr lang="en-GB" dirty="0"/>
              <a:t> </a:t>
            </a:r>
            <a:r>
              <a:rPr lang="en-GB" dirty="0" err="1"/>
              <a:t>savez</a:t>
            </a:r>
            <a:r>
              <a:rPr lang="en-GB" dirty="0"/>
              <a:t>."</a:t>
            </a:r>
            <a:br>
              <a:rPr lang="en-GB" dirty="0"/>
            </a:br>
            <a:r>
              <a:rPr lang="en-GB" dirty="0"/>
              <a:t>"</a:t>
            </a:r>
            <a:r>
              <a:rPr lang="en-GB" dirty="0" err="1"/>
              <a:t>Même</a:t>
            </a:r>
            <a:r>
              <a:rPr lang="en-GB" dirty="0"/>
              <a:t> après </a:t>
            </a:r>
            <a:r>
              <a:rPr lang="en-GB" dirty="0" err="1"/>
              <a:t>avoir</a:t>
            </a:r>
            <a:r>
              <a:rPr lang="en-GB" dirty="0"/>
              <a:t> </a:t>
            </a:r>
            <a:r>
              <a:rPr lang="en-GB" dirty="0" err="1"/>
              <a:t>été</a:t>
            </a:r>
            <a:r>
              <a:rPr lang="en-GB" dirty="0"/>
              <a:t> </a:t>
            </a:r>
            <a:r>
              <a:rPr lang="en-GB" dirty="0" err="1"/>
              <a:t>nettoyées</a:t>
            </a:r>
            <a:r>
              <a:rPr lang="en-GB" dirty="0"/>
              <a:t> ?"</a:t>
            </a:r>
            <a:br>
              <a:rPr lang="en-GB" dirty="0"/>
            </a:br>
            <a:r>
              <a:rPr lang="en-GB" dirty="0"/>
              <a:t>"</a:t>
            </a:r>
            <a:r>
              <a:rPr lang="en-GB" i="1" dirty="0"/>
              <a:t>Surtout </a:t>
            </a:r>
            <a:r>
              <a:rPr lang="en-GB" dirty="0"/>
              <a:t>après </a:t>
            </a:r>
            <a:r>
              <a:rPr lang="en-GB" dirty="0" err="1"/>
              <a:t>avoir</a:t>
            </a:r>
            <a:r>
              <a:rPr lang="en-GB" dirty="0"/>
              <a:t> </a:t>
            </a:r>
            <a:r>
              <a:rPr lang="en-GB" dirty="0" err="1"/>
              <a:t>été</a:t>
            </a:r>
            <a:r>
              <a:rPr lang="en-GB" dirty="0"/>
              <a:t> </a:t>
            </a:r>
            <a:r>
              <a:rPr lang="en-GB" dirty="0" err="1"/>
              <a:t>nettoyées</a:t>
            </a:r>
            <a:r>
              <a:rPr lang="en-GB" dirty="0"/>
              <a:t>."</a:t>
            </a:r>
          </a:p>
          <a:p>
            <a:br>
              <a:rPr lang="en-GB" dirty="0"/>
            </a:br>
            <a:r>
              <a:rPr lang="en-GB" b="1" dirty="0"/>
              <a:t>Le </a:t>
            </a:r>
            <a:r>
              <a:rPr lang="en-GB" b="1" dirty="0" err="1"/>
              <a:t>nettoyage</a:t>
            </a:r>
            <a:r>
              <a:rPr lang="en-GB" dirty="0"/>
              <a:t>, le </a:t>
            </a:r>
            <a:r>
              <a:rPr lang="en-GB" b="1" dirty="0" err="1"/>
              <a:t>traitement</a:t>
            </a:r>
            <a:r>
              <a:rPr lang="en-GB" b="1" dirty="0"/>
              <a:t> </a:t>
            </a:r>
            <a:r>
              <a:rPr lang="en-GB" dirty="0"/>
              <a:t>et la </a:t>
            </a:r>
            <a:r>
              <a:rPr lang="en-GB" b="1" dirty="0"/>
              <a:t>manipulation </a:t>
            </a:r>
            <a:r>
              <a:rPr lang="en-GB" dirty="0"/>
              <a:t>des</a:t>
            </a:r>
            <a:r>
              <a:rPr lang="en-GB" b="1" dirty="0"/>
              <a:t>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des aspects </a:t>
            </a:r>
            <a:r>
              <a:rPr lang="en-GB" dirty="0" err="1"/>
              <a:t>essentiels</a:t>
            </a:r>
            <a:r>
              <a:rPr lang="en-GB" dirty="0"/>
              <a:t> des </a:t>
            </a:r>
            <a:r>
              <a:rPr lang="en-GB" dirty="0" err="1"/>
              <a:t>projets</a:t>
            </a:r>
            <a:r>
              <a:rPr lang="en-GB" dirty="0"/>
              <a:t> de science des </a:t>
            </a:r>
            <a:r>
              <a:rPr lang="en-GB" dirty="0" err="1"/>
              <a:t>données</a:t>
            </a:r>
            <a:r>
              <a:rPr lang="en-GB" dirty="0"/>
              <a:t>. </a:t>
            </a:r>
          </a:p>
          <a:p>
            <a:r>
              <a:rPr lang="en-GB" dirty="0"/>
              <a:t>Les </a:t>
            </a:r>
            <a:r>
              <a:rPr lang="en-GB" dirty="0" err="1"/>
              <a:t>analystes</a:t>
            </a:r>
            <a:r>
              <a:rPr lang="en-GB" dirty="0"/>
              <a:t> </a:t>
            </a:r>
            <a:r>
              <a:rPr lang="en-GB" dirty="0" err="1"/>
              <a:t>peuvent</a:t>
            </a:r>
            <a:r>
              <a:rPr lang="en-GB" dirty="0"/>
              <a:t> </a:t>
            </a:r>
            <a:r>
              <a:rPr lang="en-GB" dirty="0" err="1"/>
              <a:t>consacrer</a:t>
            </a:r>
            <a:r>
              <a:rPr lang="en-GB" dirty="0"/>
              <a:t> </a:t>
            </a:r>
            <a:r>
              <a:rPr lang="en-GB" b="1" dirty="0" err="1"/>
              <a:t>jusqu'à</a:t>
            </a:r>
            <a:r>
              <a:rPr lang="en-GB" b="1" dirty="0"/>
              <a:t> 80 % de </a:t>
            </a:r>
            <a:r>
              <a:rPr lang="en-GB" dirty="0" err="1"/>
              <a:t>leur</a:t>
            </a:r>
            <a:r>
              <a:rPr lang="en-GB" dirty="0"/>
              <a:t> temps à la </a:t>
            </a:r>
            <a:r>
              <a:rPr lang="en-GB" b="1" dirty="0" err="1"/>
              <a:t>préparation</a:t>
            </a:r>
            <a:r>
              <a:rPr lang="en-GB" b="1" dirty="0"/>
              <a:t> des </a:t>
            </a:r>
            <a:r>
              <a:rPr lang="en-GB" b="1" dirty="0" err="1"/>
              <a:t>données</a:t>
            </a:r>
            <a:r>
              <a:rPr lang="en-GB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E616F-5C9D-DF22-B22A-708CC9439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138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6EF697-FD02-B57D-5568-7325F457CDC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364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55F5F-17EA-014B-B7DF-4FCBC5CCFC3B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541702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55487-25C3-B543-863B-295CEED7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manipulation et le “</a:t>
            </a:r>
            <a:r>
              <a:rPr lang="en-US" dirty="0" err="1"/>
              <a:t>tidyverse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89974-B9BF-E242-98A8-1DC6B62F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b="1" dirty="0"/>
              <a:t> “tidy” </a:t>
            </a:r>
            <a:r>
              <a:rPr lang="en-CA" dirty="0" err="1"/>
              <a:t>ont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structure </a:t>
            </a:r>
            <a:r>
              <a:rPr lang="en-CA" dirty="0" err="1"/>
              <a:t>spécifique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chaque</a:t>
            </a:r>
            <a:r>
              <a:rPr lang="en-CA" dirty="0"/>
              <a:t> variable se </a:t>
            </a:r>
            <a:r>
              <a:rPr lang="en-CA" dirty="0" err="1"/>
              <a:t>retrouve</a:t>
            </a:r>
            <a:r>
              <a:rPr lang="en-CA" dirty="0"/>
              <a:t> dans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seule</a:t>
            </a:r>
            <a:r>
              <a:rPr lang="en-CA" dirty="0"/>
              <a:t> </a:t>
            </a:r>
            <a:r>
              <a:rPr lang="en-CA" dirty="0" err="1"/>
              <a:t>colonne</a:t>
            </a:r>
            <a:endParaRPr lang="en-CA" dirty="0"/>
          </a:p>
          <a:p>
            <a:pPr lvl="1"/>
            <a:r>
              <a:rPr lang="en-CA" dirty="0" err="1"/>
              <a:t>chaque</a:t>
            </a:r>
            <a:r>
              <a:rPr lang="en-CA" dirty="0"/>
              <a:t> observation se </a:t>
            </a:r>
            <a:r>
              <a:rPr lang="en-CA" dirty="0" err="1"/>
              <a:t>retrouve</a:t>
            </a:r>
            <a:r>
              <a:rPr lang="en-CA" dirty="0"/>
              <a:t> dans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seule</a:t>
            </a:r>
            <a:r>
              <a:rPr lang="en-CA" dirty="0"/>
              <a:t> </a:t>
            </a:r>
            <a:r>
              <a:rPr lang="en-CA" dirty="0" err="1"/>
              <a:t>rangée</a:t>
            </a:r>
            <a:endParaRPr lang="en-CA" dirty="0"/>
          </a:p>
          <a:p>
            <a:pPr lvl="1"/>
            <a:r>
              <a:rPr lang="en-CA" dirty="0" err="1"/>
              <a:t>chaque</a:t>
            </a:r>
            <a:r>
              <a:rPr lang="en-CA" dirty="0"/>
              <a:t> type </a:t>
            </a:r>
            <a:r>
              <a:rPr lang="en-CA" dirty="0" err="1"/>
              <a:t>d'unité</a:t>
            </a:r>
            <a:r>
              <a:rPr lang="en-CA" dirty="0"/>
              <a:t> </a:t>
            </a:r>
            <a:r>
              <a:rPr lang="en-CA" dirty="0" err="1"/>
              <a:t>d'observation</a:t>
            </a:r>
            <a:r>
              <a:rPr lang="en-CA" dirty="0"/>
              <a:t> dans un </a:t>
            </a:r>
            <a:r>
              <a:rPr lang="en-CA" dirty="0" err="1"/>
              <a:t>seul</a:t>
            </a:r>
            <a:r>
              <a:rPr lang="en-CA" dirty="0"/>
              <a:t> tableau</a:t>
            </a:r>
          </a:p>
          <a:p>
            <a:pPr marL="324000" lvl="1" indent="0">
              <a:buNone/>
            </a:pPr>
            <a:endParaRPr lang="en-CA" dirty="0"/>
          </a:p>
          <a:p>
            <a:pPr marL="324000" lvl="1" indent="0">
              <a:buNone/>
            </a:pPr>
            <a:endParaRPr lang="en-CA" dirty="0"/>
          </a:p>
          <a:p>
            <a:pPr indent="-306000"/>
            <a:r>
              <a:rPr lang="en-CA" dirty="0"/>
              <a:t>                                                                              vs.</a:t>
            </a:r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54CDA-A6D5-FF41-A4A8-567F12851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454" y="3977924"/>
            <a:ext cx="3402072" cy="1854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66D03A-A3B7-574A-AA77-7A116087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45" y="1888850"/>
            <a:ext cx="2823044" cy="4365870"/>
          </a:xfrm>
          <a:prstGeom prst="rect">
            <a:avLst/>
          </a:prstGeom>
        </p:spPr>
      </p:pic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012E2BDF-3FB1-E0CB-765B-78C09AF56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139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BC775436-1FBD-9B10-B579-687C9978A07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233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730DC-B74B-59DC-653D-6803015B9251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01061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A77E39-EFB5-CD9D-E2CE-DD8203CD7D75}"/>
              </a:ext>
            </a:extLst>
          </p:cNvPr>
          <p:cNvSpPr/>
          <p:nvPr/>
        </p:nvSpPr>
        <p:spPr>
          <a:xfrm>
            <a:off x="313899" y="1014484"/>
            <a:ext cx="11668835" cy="14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524678-1FF3-F68C-6734-50BC3653F2D3}"/>
              </a:ext>
            </a:extLst>
          </p:cNvPr>
          <p:cNvSpPr/>
          <p:nvPr/>
        </p:nvSpPr>
        <p:spPr>
          <a:xfrm>
            <a:off x="0" y="5999243"/>
            <a:ext cx="12192000" cy="858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924267" cy="156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54176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23677"/>
            <a:ext cx="3776029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4585" y="3811625"/>
            <a:ext cx="1334538" cy="6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358" y="3060833"/>
            <a:ext cx="3307334" cy="158559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837C83-B64E-9591-1822-148BC850D667}"/>
              </a:ext>
            </a:extLst>
          </p:cNvPr>
          <p:cNvSpPr/>
          <p:nvPr/>
        </p:nvSpPr>
        <p:spPr>
          <a:xfrm>
            <a:off x="5314472" y="34290"/>
            <a:ext cx="1270000" cy="1464378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CFB2DA-63F6-C339-AD98-4E173A4FFB3D}"/>
              </a:ext>
            </a:extLst>
          </p:cNvPr>
          <p:cNvSpPr txBox="1">
            <a:spLocks/>
          </p:cNvSpPr>
          <p:nvPr/>
        </p:nvSpPr>
        <p:spPr>
          <a:xfrm>
            <a:off x="80008" y="3831677"/>
            <a:ext cx="3423600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Habitat : </a:t>
            </a:r>
            <a:r>
              <a:rPr lang="en-US" sz="2200" b="1" dirty="0" err="1">
                <a:solidFill>
                  <a:srgbClr val="CC0000"/>
                </a:solidFill>
                <a:latin typeface="Dagny OT" panose="020B0504020201020104" pitchFamily="34" charset="0"/>
              </a:rPr>
              <a:t>bois</a:t>
            </a:r>
            <a:endParaRPr lang="en-US" sz="2200" b="1" dirty="0">
              <a:solidFill>
                <a:srgbClr val="CC0000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Taille des </a:t>
            </a:r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branchies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étroite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Odeur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aucune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Spores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blanc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Couleur du bouchon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rouge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Problème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classification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comestible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ou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toxique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38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380F-CCA9-2048-AB44-CBABC440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Fonctionnalité</a:t>
            </a:r>
            <a:r>
              <a:rPr lang="en-US" dirty="0"/>
              <a:t> de </a:t>
            </a:r>
            <a:r>
              <a:rPr lang="en-US" dirty="0" err="1"/>
              <a:t>traitement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76B95-C2FE-7344-9B33-EAFF8BC92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fonctions</a:t>
            </a:r>
            <a:r>
              <a:rPr lang="en-US" dirty="0"/>
              <a:t> de </a:t>
            </a:r>
            <a:r>
              <a:rPr lang="en-US" dirty="0" err="1"/>
              <a:t>traitement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permettre</a:t>
            </a:r>
            <a:r>
              <a:rPr lang="en-US" dirty="0"/>
              <a:t> à </a:t>
            </a:r>
            <a:r>
              <a:rPr lang="en-US" dirty="0" err="1"/>
              <a:t>l'analyste</a:t>
            </a:r>
            <a:r>
              <a:rPr lang="en-US" dirty="0"/>
              <a:t> de : </a:t>
            </a:r>
          </a:p>
          <a:p>
            <a:pPr lvl="1"/>
            <a:r>
              <a:rPr lang="en-CA" b="1" dirty="0" err="1"/>
              <a:t>extraire</a:t>
            </a:r>
            <a:r>
              <a:rPr lang="en-CA" b="1" dirty="0"/>
              <a:t> </a:t>
            </a:r>
            <a:r>
              <a:rPr lang="en-CA" dirty="0"/>
              <a:t>un sous-ensemble de</a:t>
            </a:r>
            <a:r>
              <a:rPr lang="en-CA" b="1" dirty="0"/>
              <a:t> variables</a:t>
            </a:r>
            <a:r>
              <a:rPr lang="en-CA" dirty="0"/>
              <a:t> de la </a:t>
            </a:r>
            <a:r>
              <a:rPr lang="en-CA" dirty="0" err="1"/>
              <a:t>trame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b="1" dirty="0" err="1"/>
              <a:t>extraire</a:t>
            </a:r>
            <a:r>
              <a:rPr lang="en-CA" b="1" dirty="0"/>
              <a:t> </a:t>
            </a:r>
            <a:r>
              <a:rPr lang="en-CA" dirty="0"/>
              <a:t>un sous-ensemble </a:t>
            </a:r>
            <a:r>
              <a:rPr lang="en-CA" dirty="0" err="1"/>
              <a:t>d'</a:t>
            </a:r>
            <a:r>
              <a:rPr lang="en-CA" b="1" dirty="0" err="1"/>
              <a:t>observations</a:t>
            </a:r>
            <a:r>
              <a:rPr lang="en-CA" dirty="0"/>
              <a:t> de la </a:t>
            </a:r>
            <a:r>
              <a:rPr lang="en-CA" dirty="0" err="1"/>
              <a:t>trame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b="1" dirty="0"/>
              <a:t>trier</a:t>
            </a:r>
            <a:r>
              <a:rPr lang="en-CA" dirty="0"/>
              <a:t>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selon</a:t>
            </a:r>
            <a:r>
              <a:rPr lang="en-CA" dirty="0"/>
              <a:t> </a:t>
            </a:r>
            <a:r>
              <a:rPr lang="en-CA" dirty="0" err="1"/>
              <a:t>toute</a:t>
            </a:r>
            <a:r>
              <a:rPr lang="en-CA" dirty="0"/>
              <a:t> </a:t>
            </a:r>
            <a:r>
              <a:rPr lang="en-CA" dirty="0" err="1"/>
              <a:t>combinaison</a:t>
            </a:r>
            <a:r>
              <a:rPr lang="en-CA" dirty="0"/>
              <a:t> de variables dans un </a:t>
            </a:r>
            <a:r>
              <a:rPr lang="en-CA" dirty="0" err="1"/>
              <a:t>ordre</a:t>
            </a:r>
            <a:r>
              <a:rPr lang="en-CA" dirty="0"/>
              <a:t> croissant/</a:t>
            </a:r>
            <a:r>
              <a:rPr lang="en-CA" dirty="0" err="1"/>
              <a:t>décroissant</a:t>
            </a:r>
            <a:endParaRPr lang="en-CA" dirty="0"/>
          </a:p>
          <a:p>
            <a:pPr lvl="1"/>
            <a:r>
              <a:rPr lang="en-CA" b="1" dirty="0" err="1"/>
              <a:t>créer</a:t>
            </a:r>
            <a:r>
              <a:rPr lang="en-CA" b="1" dirty="0"/>
              <a:t> de </a:t>
            </a:r>
            <a:r>
              <a:rPr lang="en-CA" b="1" dirty="0" err="1"/>
              <a:t>nouvelles</a:t>
            </a:r>
            <a:r>
              <a:rPr lang="en-CA" b="1" dirty="0"/>
              <a:t> variables</a:t>
            </a:r>
            <a:r>
              <a:rPr lang="en-CA" dirty="0"/>
              <a:t> à </a:t>
            </a:r>
            <a:r>
              <a:rPr lang="en-CA" dirty="0" err="1"/>
              <a:t>partir</a:t>
            </a:r>
            <a:r>
              <a:rPr lang="en-CA" dirty="0"/>
              <a:t> de variables </a:t>
            </a:r>
            <a:r>
              <a:rPr lang="en-CA" dirty="0" err="1"/>
              <a:t>existantes</a:t>
            </a:r>
            <a:endParaRPr lang="en-CA" dirty="0"/>
          </a:p>
          <a:p>
            <a:pPr lvl="1"/>
            <a:r>
              <a:rPr lang="en-CA" b="1" dirty="0" err="1"/>
              <a:t>créer</a:t>
            </a:r>
            <a:r>
              <a:rPr lang="en-CA" b="1" dirty="0"/>
              <a:t> des tableaux </a:t>
            </a:r>
            <a:r>
              <a:rPr lang="en-CA" b="1" dirty="0" err="1"/>
              <a:t>croisés</a:t>
            </a:r>
            <a:r>
              <a:rPr lang="en-CA" b="1" dirty="0"/>
              <a:t> </a:t>
            </a:r>
            <a:r>
              <a:rPr lang="en-CA" b="1" dirty="0" err="1"/>
              <a:t>dynamiques</a:t>
            </a:r>
            <a:r>
              <a:rPr lang="en-CA" dirty="0"/>
              <a:t>, par </a:t>
            </a:r>
            <a:r>
              <a:rPr lang="en-CA" dirty="0" err="1"/>
              <a:t>groupes</a:t>
            </a:r>
            <a:r>
              <a:rPr lang="en-CA" dirty="0"/>
              <a:t> </a:t>
            </a:r>
            <a:r>
              <a:rPr lang="en-CA" dirty="0" err="1"/>
              <a:t>d'observation</a:t>
            </a:r>
            <a:endParaRPr lang="en-CA" dirty="0"/>
          </a:p>
          <a:p>
            <a:pPr lvl="1"/>
            <a:r>
              <a:rPr lang="en-CA" b="1" dirty="0" err="1"/>
              <a:t>jouer</a:t>
            </a:r>
            <a:r>
              <a:rPr lang="en-CA" dirty="0"/>
              <a:t> avec les </a:t>
            </a:r>
            <a:r>
              <a:rPr lang="en-CA" b="1" dirty="0" err="1"/>
              <a:t>banques</a:t>
            </a:r>
            <a:r>
              <a:rPr lang="en-CA" b="1" dirty="0"/>
              <a:t> de </a:t>
            </a:r>
            <a:r>
              <a:rPr lang="en-CA" b="1" dirty="0" err="1"/>
              <a:t>données</a:t>
            </a:r>
            <a:r>
              <a:rPr lang="en-CA" dirty="0"/>
              <a:t> (jointures, etc.)</a:t>
            </a:r>
          </a:p>
          <a:p>
            <a:pPr lvl="1"/>
            <a:r>
              <a:rPr lang="en-CA" dirty="0"/>
              <a:t>etc.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A5DA48A-A4AA-6138-6759-76C7E5C1B1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140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6CC09E3-1EFD-1680-865C-6BACB761CAB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998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B9E91-62CB-C373-4A46-B55B88354F80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98270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8B65-1F55-A1D5-0D0C-37A7201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</a:t>
            </a:r>
            <a:r>
              <a:rPr lang="en-CA" dirty="0" err="1"/>
              <a:t>nettoyage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28DC-9ADB-0884-7AB3-EEA1EECC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Il y a deux </a:t>
            </a:r>
            <a:r>
              <a:rPr lang="en-US" dirty="0" err="1"/>
              <a:t>approches</a:t>
            </a:r>
            <a:r>
              <a:rPr lang="en-US" dirty="0"/>
              <a:t> </a:t>
            </a:r>
            <a:r>
              <a:rPr lang="en-US" b="1" dirty="0" err="1"/>
              <a:t>philosophiques</a:t>
            </a:r>
            <a:r>
              <a:rPr lang="en-US" b="1" dirty="0"/>
              <a:t> </a:t>
            </a:r>
            <a:r>
              <a:rPr lang="en-US" dirty="0"/>
              <a:t>de </a:t>
            </a:r>
            <a:r>
              <a:rPr lang="en-US" dirty="0" err="1"/>
              <a:t>nettoyage</a:t>
            </a:r>
            <a:r>
              <a:rPr lang="en-US" dirty="0"/>
              <a:t>/validation des </a:t>
            </a:r>
            <a:r>
              <a:rPr lang="en-US" dirty="0" err="1"/>
              <a:t>données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méthodique</a:t>
            </a:r>
            <a:endParaRPr lang="en-US" dirty="0"/>
          </a:p>
          <a:p>
            <a:pPr lvl="1"/>
            <a:r>
              <a:rPr lang="en-US" dirty="0"/>
              <a:t>narrative</a:t>
            </a:r>
          </a:p>
          <a:p>
            <a:r>
              <a:rPr lang="en-US" dirty="0" err="1"/>
              <a:t>L'approche</a:t>
            </a:r>
            <a:r>
              <a:rPr lang="en-US" dirty="0"/>
              <a:t> </a:t>
            </a:r>
            <a:r>
              <a:rPr lang="en-US" b="1" dirty="0" err="1"/>
              <a:t>méthodique</a:t>
            </a:r>
            <a:r>
              <a:rPr lang="en-US" b="1" dirty="0"/>
              <a:t> </a:t>
            </a:r>
            <a:r>
              <a:rPr lang="en-US" dirty="0" err="1"/>
              <a:t>consiste</a:t>
            </a:r>
            <a:r>
              <a:rPr lang="en-US" dirty="0"/>
              <a:t> à passer </a:t>
            </a:r>
            <a:r>
              <a:rPr lang="en-US" dirty="0" err="1"/>
              <a:t>en</a:t>
            </a:r>
            <a:r>
              <a:rPr lang="en-US" dirty="0"/>
              <a:t> revue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b="1" dirty="0" err="1"/>
              <a:t>liste</a:t>
            </a:r>
            <a:r>
              <a:rPr lang="en-US" b="1" dirty="0"/>
              <a:t> de </a:t>
            </a:r>
            <a:r>
              <a:rPr lang="en-US" b="1" dirty="0" err="1"/>
              <a:t>contrôle</a:t>
            </a:r>
            <a:r>
              <a:rPr lang="en-US" b="1" dirty="0"/>
              <a:t> </a:t>
            </a:r>
            <a:r>
              <a:rPr lang="en-US" dirty="0"/>
              <a:t>des </a:t>
            </a:r>
            <a:r>
              <a:rPr lang="en-US" dirty="0" err="1"/>
              <a:t>problèmes</a:t>
            </a:r>
            <a:r>
              <a:rPr lang="en-US" dirty="0"/>
              <a:t> </a:t>
            </a:r>
            <a:r>
              <a:rPr lang="en-US" dirty="0" err="1"/>
              <a:t>potentiels</a:t>
            </a:r>
            <a:r>
              <a:rPr lang="en-US" dirty="0"/>
              <a:t> et à signaler </a:t>
            </a:r>
            <a:r>
              <a:rPr lang="en-US" dirty="0" err="1"/>
              <a:t>ceux</a:t>
            </a:r>
            <a:r>
              <a:rPr lang="en-US" dirty="0"/>
              <a:t> qui </a:t>
            </a:r>
            <a:r>
              <a:rPr lang="en-US" dirty="0" err="1"/>
              <a:t>s'appliquent</a:t>
            </a:r>
            <a:r>
              <a:rPr lang="en-US" dirty="0"/>
              <a:t> aux </a:t>
            </a:r>
            <a:r>
              <a:rPr lang="en-US" dirty="0" err="1"/>
              <a:t>données</a:t>
            </a:r>
            <a:r>
              <a:rPr lang="en-US" dirty="0"/>
              <a:t>.</a:t>
            </a:r>
          </a:p>
          <a:p>
            <a:r>
              <a:rPr lang="en-US" dirty="0" err="1"/>
              <a:t>L'approche</a:t>
            </a:r>
            <a:r>
              <a:rPr lang="en-US" dirty="0"/>
              <a:t> </a:t>
            </a:r>
            <a:r>
              <a:rPr lang="en-US" b="1" dirty="0"/>
              <a:t>narrative </a:t>
            </a:r>
            <a:r>
              <a:rPr lang="en-US" dirty="0" err="1"/>
              <a:t>consiste</a:t>
            </a:r>
            <a:r>
              <a:rPr lang="en-US" dirty="0"/>
              <a:t> à </a:t>
            </a:r>
            <a:r>
              <a:rPr lang="en-US" b="1" dirty="0"/>
              <a:t>explorer </a:t>
            </a:r>
            <a:r>
              <a:rPr lang="en-US" dirty="0" err="1"/>
              <a:t>l'ensemble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et à essayer de </a:t>
            </a:r>
            <a:r>
              <a:rPr lang="en-US" dirty="0" err="1"/>
              <a:t>repérer</a:t>
            </a:r>
            <a:r>
              <a:rPr lang="en-US" dirty="0"/>
              <a:t> les </a:t>
            </a:r>
            <a:r>
              <a:rPr lang="en-US" dirty="0" err="1"/>
              <a:t>schémas</a:t>
            </a:r>
            <a:r>
              <a:rPr lang="en-US" dirty="0"/>
              <a:t> </a:t>
            </a:r>
            <a:r>
              <a:rPr lang="en-US" dirty="0" err="1"/>
              <a:t>improbables</a:t>
            </a:r>
            <a:r>
              <a:rPr lang="en-US" dirty="0"/>
              <a:t> et </a:t>
            </a:r>
            <a:r>
              <a:rPr lang="en-US" dirty="0" err="1"/>
              <a:t>irréguliers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E616F-5C9D-DF22-B22A-708CC9439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141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C06FE6-962A-6C6D-6144-0C19DC96AA5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34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F5DD5-6347-18C4-19C7-058D29890D76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0301739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8B65-1F55-A1D5-0D0C-37A7201A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</a:t>
            </a:r>
            <a:r>
              <a:rPr lang="en-CA" dirty="0" err="1"/>
              <a:t>nettoyage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28DC-9ADB-0884-7AB3-EEA1EECC2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</a:rPr>
              <a:t>Méthodique</a:t>
            </a:r>
            <a:r>
              <a:rPr lang="en-US" b="1" dirty="0">
                <a:latin typeface="Dagny OT" panose="020B0504020201020104" pitchFamily="34" charset="77"/>
              </a:rPr>
              <a:t> </a:t>
            </a:r>
            <a:r>
              <a:rPr lang="en-US" dirty="0">
                <a:latin typeface="Dagny OT" panose="020B0504020201020104" pitchFamily="34" charset="77"/>
              </a:rPr>
              <a:t>(</a:t>
            </a:r>
            <a:r>
              <a:rPr lang="en-US" dirty="0" err="1">
                <a:latin typeface="Dagny OT" panose="020B0504020201020104" pitchFamily="34" charset="77"/>
              </a:rPr>
              <a:t>syntaxe</a:t>
            </a:r>
            <a:r>
              <a:rPr lang="en-US" dirty="0">
                <a:latin typeface="Dagny OT" panose="020B0504020201020104" pitchFamily="34" charset="77"/>
              </a:rPr>
              <a:t>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Pour</a:t>
            </a:r>
            <a:r>
              <a:rPr lang="en-US" i="0" dirty="0">
                <a:latin typeface="Dagny OT" panose="020B0504020201020104" pitchFamily="34" charset="77"/>
              </a:rPr>
              <a:t> : la </a:t>
            </a:r>
            <a:r>
              <a:rPr lang="en-US" i="0" dirty="0" err="1">
                <a:latin typeface="Dagny OT" panose="020B0504020201020104" pitchFamily="34" charset="77"/>
              </a:rPr>
              <a:t>liste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contrôle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est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indépendante</a:t>
            </a:r>
            <a:r>
              <a:rPr lang="en-US" b="1" i="0" dirty="0">
                <a:latin typeface="Dagny OT" panose="020B0504020201020104" pitchFamily="34" charset="77"/>
              </a:rPr>
              <a:t> du </a:t>
            </a:r>
            <a:r>
              <a:rPr lang="en-US" b="1" i="0" dirty="0" err="1">
                <a:latin typeface="Dagny OT" panose="020B0504020201020104" pitchFamily="34" charset="77"/>
              </a:rPr>
              <a:t>contexte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; les pipelines </a:t>
            </a:r>
            <a:r>
              <a:rPr lang="en-US" i="0" dirty="0" err="1">
                <a:latin typeface="Dagny OT" panose="020B0504020201020104" pitchFamily="34" charset="77"/>
              </a:rPr>
              <a:t>sont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faciles</a:t>
            </a:r>
            <a:r>
              <a:rPr lang="en-US" b="1" i="0" dirty="0">
                <a:latin typeface="Dagny OT" panose="020B0504020201020104" pitchFamily="34" charset="77"/>
              </a:rPr>
              <a:t> à </a:t>
            </a:r>
            <a:r>
              <a:rPr lang="en-US" b="1" dirty="0" err="1">
                <a:latin typeface="Dagny OT" panose="020B0504020201020104" pitchFamily="34" charset="77"/>
              </a:rPr>
              <a:t>impl</a:t>
            </a:r>
            <a:r>
              <a:rPr lang="en-US" b="1" i="0" dirty="0" err="1">
                <a:latin typeface="Dagny OT" panose="020B0504020201020104" pitchFamily="34" charset="77"/>
              </a:rPr>
              <a:t>émenter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; les </a:t>
            </a:r>
            <a:r>
              <a:rPr lang="en-US" i="0" dirty="0" err="1">
                <a:latin typeface="Dagny OT" panose="020B0504020201020104" pitchFamily="34" charset="77"/>
              </a:rPr>
              <a:t>erreurs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courantes</a:t>
            </a:r>
            <a:r>
              <a:rPr lang="en-US" dirty="0">
                <a:latin typeface="Dagny OT" panose="020B0504020201020104" pitchFamily="34" charset="77"/>
              </a:rPr>
              <a:t>/</a:t>
            </a:r>
            <a:r>
              <a:rPr lang="en-US" i="0" dirty="0">
                <a:latin typeface="Dagny OT" panose="020B0504020201020104" pitchFamily="34" charset="77"/>
              </a:rPr>
              <a:t>observations </a:t>
            </a:r>
            <a:r>
              <a:rPr lang="en-US" i="0" dirty="0" err="1">
                <a:latin typeface="Dagny OT" panose="020B0504020201020104" pitchFamily="34" charset="77"/>
              </a:rPr>
              <a:t>invalides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sont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facilement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identifiées</a:t>
            </a:r>
            <a:endParaRPr lang="en-US" b="1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u="sng" dirty="0" err="1">
                <a:latin typeface="Dagny OT" panose="020B0504020201020104" pitchFamily="34" charset="77"/>
              </a:rPr>
              <a:t>Contre</a:t>
            </a:r>
            <a:r>
              <a:rPr lang="en-US" i="0" dirty="0">
                <a:latin typeface="Dagny OT" panose="020B0504020201020104" pitchFamily="34" charset="77"/>
              </a:rPr>
              <a:t> : </a:t>
            </a:r>
            <a:r>
              <a:rPr lang="en-US" i="0" dirty="0" err="1">
                <a:latin typeface="Dagny OT" panose="020B0504020201020104" pitchFamily="34" charset="77"/>
              </a:rPr>
              <a:t>peut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s'avérer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chronophage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; </a:t>
            </a:r>
            <a:r>
              <a:rPr lang="en-US" dirty="0">
                <a:latin typeface="Dagny OT" panose="020B0504020201020104" pitchFamily="34" charset="77"/>
              </a:rPr>
              <a:t>impossible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d’identifier</a:t>
            </a:r>
            <a:r>
              <a:rPr lang="en-US" i="0" dirty="0">
                <a:latin typeface="Dagny OT" panose="020B0504020201020104" pitchFamily="34" charset="77"/>
              </a:rPr>
              <a:t> de nouveaux types </a:t>
            </a:r>
            <a:r>
              <a:rPr lang="en-US" i="0" dirty="0" err="1">
                <a:latin typeface="Dagny OT" panose="020B0504020201020104" pitchFamily="34" charset="77"/>
              </a:rPr>
              <a:t>d'erreurs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Narration </a:t>
            </a:r>
            <a:r>
              <a:rPr lang="en-US" dirty="0">
                <a:latin typeface="Dagny OT" panose="020B0504020201020104" pitchFamily="34" charset="77"/>
              </a:rPr>
              <a:t>(</a:t>
            </a:r>
            <a:r>
              <a:rPr lang="en-US" dirty="0" err="1">
                <a:latin typeface="Dagny OT" panose="020B0504020201020104" pitchFamily="34" charset="77"/>
              </a:rPr>
              <a:t>sémantique</a:t>
            </a:r>
            <a:r>
              <a:rPr lang="en-US" dirty="0">
                <a:latin typeface="Dagny OT" panose="020B0504020201020104" pitchFamily="34" charset="77"/>
              </a:rPr>
              <a:t>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u="sng" dirty="0">
                <a:latin typeface="Dagny OT" panose="020B0504020201020104" pitchFamily="34" charset="77"/>
              </a:rPr>
              <a:t>Pour</a:t>
            </a:r>
            <a:r>
              <a:rPr lang="en-US" i="0" dirty="0">
                <a:latin typeface="Dagny OT" panose="020B0504020201020104" pitchFamily="34" charset="77"/>
              </a:rPr>
              <a:t> : le </a:t>
            </a:r>
            <a:r>
              <a:rPr lang="en-US" i="0" dirty="0" err="1">
                <a:latin typeface="Dagny OT" panose="020B0504020201020104" pitchFamily="34" charset="77"/>
              </a:rPr>
              <a:t>processus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peut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simultanément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permettre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b="1" i="0" dirty="0" err="1">
                <a:latin typeface="Dagny OT" panose="020B0504020201020104" pitchFamily="34" charset="77"/>
              </a:rPr>
              <a:t>comprendre</a:t>
            </a:r>
            <a:r>
              <a:rPr lang="en-US" b="1" i="0" dirty="0">
                <a:latin typeface="Dagny OT" panose="020B0504020201020104" pitchFamily="34" charset="77"/>
              </a:rPr>
              <a:t> les </a:t>
            </a:r>
            <a:r>
              <a:rPr lang="en-US" b="1" i="0" dirty="0" err="1">
                <a:latin typeface="Dagny OT" panose="020B0504020201020104" pitchFamily="34" charset="77"/>
              </a:rPr>
              <a:t>données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; les faux </a:t>
            </a:r>
            <a:r>
              <a:rPr lang="en-US" i="0" dirty="0" err="1">
                <a:latin typeface="Dagny OT" panose="020B0504020201020104" pitchFamily="34" charset="77"/>
              </a:rPr>
              <a:t>départs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sont</a:t>
            </a:r>
            <a:r>
              <a:rPr lang="en-US" i="0" dirty="0">
                <a:latin typeface="Dagny OT" panose="020B0504020201020104" pitchFamily="34" charset="77"/>
              </a:rPr>
              <a:t> (au maximum) </a:t>
            </a:r>
            <a:r>
              <a:rPr lang="en-US" i="0" dirty="0" err="1">
                <a:latin typeface="Dagny OT" panose="020B0504020201020104" pitchFamily="34" charset="77"/>
              </a:rPr>
              <a:t>aussi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coûteux</a:t>
            </a:r>
            <a:r>
              <a:rPr lang="en-US" i="0" dirty="0">
                <a:latin typeface="Dagny OT" panose="020B0504020201020104" pitchFamily="34" charset="77"/>
              </a:rPr>
              <a:t> que le passage à </a:t>
            </a:r>
            <a:r>
              <a:rPr lang="en-US" dirty="0" err="1">
                <a:latin typeface="Dagny OT" panose="020B0504020201020104" pitchFamily="34" charset="77"/>
              </a:rPr>
              <a:t>l’</a:t>
            </a:r>
            <a:r>
              <a:rPr lang="en-US" i="0" dirty="0" err="1">
                <a:latin typeface="Dagny OT" panose="020B0504020201020104" pitchFamily="34" charset="77"/>
              </a:rPr>
              <a:t>approche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méthodique</a:t>
            </a:r>
            <a:endParaRPr lang="en-US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u="sng" dirty="0" err="1">
                <a:latin typeface="Dagny OT" panose="020B0504020201020104" pitchFamily="34" charset="77"/>
              </a:rPr>
              <a:t>Contre</a:t>
            </a:r>
            <a:r>
              <a:rPr lang="en-US" i="0" dirty="0">
                <a:latin typeface="Dagny OT" panose="020B0504020201020104" pitchFamily="34" charset="77"/>
              </a:rPr>
              <a:t> : </a:t>
            </a:r>
            <a:r>
              <a:rPr lang="en-US" i="0" dirty="0" err="1">
                <a:latin typeface="Dagny OT" panose="020B0504020201020104" pitchFamily="34" charset="77"/>
              </a:rPr>
              <a:t>peut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manquer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d'importantes</a:t>
            </a:r>
            <a:r>
              <a:rPr lang="en-US" i="0" dirty="0">
                <a:latin typeface="Dagny OT" panose="020B0504020201020104" pitchFamily="34" charset="77"/>
              </a:rPr>
              <a:t> sources </a:t>
            </a:r>
            <a:r>
              <a:rPr lang="en-US" i="0" dirty="0" err="1">
                <a:latin typeface="Dagny OT" panose="020B0504020201020104" pitchFamily="34" charset="77"/>
              </a:rPr>
              <a:t>d'erreurs</a:t>
            </a:r>
            <a:r>
              <a:rPr lang="en-US" i="0" dirty="0">
                <a:latin typeface="Dagny OT" panose="020B0504020201020104" pitchFamily="34" charset="77"/>
              </a:rPr>
              <a:t> et </a:t>
            </a:r>
            <a:r>
              <a:rPr lang="en-US" i="0" dirty="0" err="1">
                <a:latin typeface="Dagny OT" panose="020B0504020201020104" pitchFamily="34" charset="77"/>
              </a:rPr>
              <a:t>d'observations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invalides</a:t>
            </a:r>
            <a:r>
              <a:rPr lang="en-US" i="0" dirty="0">
                <a:latin typeface="Dagny OT" panose="020B0504020201020104" pitchFamily="34" charset="77"/>
              </a:rPr>
              <a:t> pour les </a:t>
            </a:r>
            <a:r>
              <a:rPr lang="en-US" i="0" dirty="0" err="1">
                <a:latin typeface="Dagny OT" panose="020B0504020201020104" pitchFamily="34" charset="77"/>
              </a:rPr>
              <a:t>données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comportant</a:t>
            </a:r>
            <a:r>
              <a:rPr lang="en-US" i="0" dirty="0">
                <a:latin typeface="Dagny OT" panose="020B0504020201020104" pitchFamily="34" charset="77"/>
              </a:rPr>
              <a:t> un </a:t>
            </a:r>
            <a:r>
              <a:rPr lang="en-US" b="1" i="0" dirty="0" err="1">
                <a:latin typeface="Dagny OT" panose="020B0504020201020104" pitchFamily="34" charset="77"/>
              </a:rPr>
              <a:t>nombre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élevé</a:t>
            </a:r>
            <a:r>
              <a:rPr lang="en-US" b="1" i="0" dirty="0">
                <a:latin typeface="Dagny OT" panose="020B0504020201020104" pitchFamily="34" charset="77"/>
              </a:rPr>
              <a:t> de </a:t>
            </a:r>
            <a:r>
              <a:rPr lang="en-US" b="1" i="0" dirty="0" err="1">
                <a:latin typeface="Dagny OT" panose="020B0504020201020104" pitchFamily="34" charset="77"/>
              </a:rPr>
              <a:t>caractéristiques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; la </a:t>
            </a:r>
            <a:r>
              <a:rPr lang="en-US" i="0" dirty="0" err="1">
                <a:latin typeface="Dagny OT" panose="020B0504020201020104" pitchFamily="34" charset="77"/>
              </a:rPr>
              <a:t>connaissance</a:t>
            </a:r>
            <a:r>
              <a:rPr lang="en-US" i="0" dirty="0">
                <a:latin typeface="Dagny OT" panose="020B0504020201020104" pitchFamily="34" charset="77"/>
              </a:rPr>
              <a:t> du </a:t>
            </a:r>
            <a:r>
              <a:rPr lang="en-US" i="0" dirty="0" err="1">
                <a:latin typeface="Dagny OT" panose="020B0504020201020104" pitchFamily="34" charset="77"/>
              </a:rPr>
              <a:t>domaine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peut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biaiser</a:t>
            </a:r>
            <a:r>
              <a:rPr lang="en-US" i="0" dirty="0">
                <a:latin typeface="Dagny OT" panose="020B0504020201020104" pitchFamily="34" charset="77"/>
              </a:rPr>
              <a:t> le </a:t>
            </a:r>
            <a:r>
              <a:rPr lang="en-US" i="0" dirty="0" err="1">
                <a:latin typeface="Dagny OT" panose="020B0504020201020104" pitchFamily="34" charset="77"/>
              </a:rPr>
              <a:t>processus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en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négligeant</a:t>
            </a:r>
            <a:r>
              <a:rPr lang="en-US" i="0" dirty="0">
                <a:latin typeface="Dagny OT" panose="020B0504020201020104" pitchFamily="34" charset="77"/>
              </a:rPr>
              <a:t> les zones </a:t>
            </a:r>
            <a:r>
              <a:rPr lang="en-US" i="0" dirty="0" err="1">
                <a:latin typeface="Dagny OT" panose="020B0504020201020104" pitchFamily="34" charset="77"/>
              </a:rPr>
              <a:t>inintéressantes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l'ensemble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données</a:t>
            </a:r>
            <a:endParaRPr lang="en-US" i="0" dirty="0">
              <a:latin typeface="Dagny OT" panose="020B0504020201020104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E616F-5C9D-DF22-B22A-708CC9439D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962F8E-FEF1-FAC3-7AC6-2E97EE1829E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4420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BD271-0E52-EF4F-1220-C3916D49E099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9945503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solidité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err="1"/>
              <a:t>L'ensemble</a:t>
            </a:r>
            <a:r>
              <a:rPr lang="en-US" sz="2300" dirty="0"/>
              <a:t> de </a:t>
            </a:r>
            <a:r>
              <a:rPr lang="en-US" sz="2300" dirty="0" err="1"/>
              <a:t>données</a:t>
            </a:r>
            <a:r>
              <a:rPr lang="en-US" sz="2300" dirty="0"/>
              <a:t> </a:t>
            </a:r>
            <a:r>
              <a:rPr lang="en-US" sz="2300" dirty="0" err="1"/>
              <a:t>idéal</a:t>
            </a:r>
            <a:r>
              <a:rPr lang="en-US" sz="2300" dirty="0"/>
              <a:t> aura le </a:t>
            </a:r>
            <a:r>
              <a:rPr lang="en-US" sz="2300" dirty="0" err="1"/>
              <a:t>moins</a:t>
            </a:r>
            <a:r>
              <a:rPr lang="en-US" sz="2300" dirty="0"/>
              <a:t> de </a:t>
            </a:r>
            <a:r>
              <a:rPr lang="en-US" sz="2300" dirty="0" err="1"/>
              <a:t>problèmes</a:t>
            </a:r>
            <a:r>
              <a:rPr lang="en-US" sz="2300" dirty="0"/>
              <a:t> possible par rapport à …</a:t>
            </a:r>
          </a:p>
          <a:p>
            <a:pPr lvl="1"/>
            <a:r>
              <a:rPr lang="en-US" b="1" dirty="0" err="1"/>
              <a:t>validité</a:t>
            </a:r>
            <a:r>
              <a:rPr lang="en-US" b="1" dirty="0"/>
              <a:t> : </a:t>
            </a:r>
            <a:r>
              <a:rPr lang="en-US" dirty="0"/>
              <a:t>type de </a:t>
            </a:r>
            <a:r>
              <a:rPr lang="en-US" dirty="0" err="1"/>
              <a:t>données</a:t>
            </a:r>
            <a:r>
              <a:rPr lang="en-US" dirty="0"/>
              <a:t>, </a:t>
            </a:r>
            <a:r>
              <a:rPr lang="en-US" dirty="0" err="1"/>
              <a:t>plage</a:t>
            </a:r>
            <a:r>
              <a:rPr lang="en-US" dirty="0"/>
              <a:t>, </a:t>
            </a:r>
            <a:r>
              <a:rPr lang="en-US" dirty="0" err="1"/>
              <a:t>réponse</a:t>
            </a:r>
            <a:r>
              <a:rPr lang="en-US" dirty="0"/>
              <a:t> </a:t>
            </a:r>
            <a:r>
              <a:rPr lang="en-US" dirty="0" err="1"/>
              <a:t>obligatoire</a:t>
            </a:r>
            <a:r>
              <a:rPr lang="en-US" dirty="0"/>
              <a:t>, </a:t>
            </a:r>
            <a:r>
              <a:rPr lang="en-US" dirty="0" err="1"/>
              <a:t>unicité</a:t>
            </a:r>
            <a:r>
              <a:rPr lang="en-US" dirty="0"/>
              <a:t>, </a:t>
            </a:r>
            <a:r>
              <a:rPr lang="en-US" dirty="0" err="1"/>
              <a:t>valeur</a:t>
            </a:r>
            <a:r>
              <a:rPr lang="en-US" dirty="0"/>
              <a:t>, expressions </a:t>
            </a:r>
            <a:r>
              <a:rPr lang="en-US" dirty="0" err="1"/>
              <a:t>régulières</a:t>
            </a:r>
            <a:endParaRPr lang="en-US" dirty="0"/>
          </a:p>
          <a:p>
            <a:pPr lvl="1"/>
            <a:r>
              <a:rPr lang="en-US" b="1" dirty="0" err="1"/>
              <a:t>exhaustivité</a:t>
            </a:r>
            <a:r>
              <a:rPr lang="en-US" b="1" dirty="0"/>
              <a:t> : </a:t>
            </a:r>
            <a:r>
              <a:rPr lang="en-US" dirty="0"/>
              <a:t>observations </a:t>
            </a:r>
            <a:r>
              <a:rPr lang="en-US" dirty="0" err="1"/>
              <a:t>manquantes</a:t>
            </a:r>
            <a:endParaRPr lang="en-US" dirty="0"/>
          </a:p>
          <a:p>
            <a:pPr lvl="1" algn="l"/>
            <a:r>
              <a:rPr lang="en-US" b="1" dirty="0"/>
              <a:t>exactitude et </a:t>
            </a:r>
            <a:r>
              <a:rPr lang="en-US" b="1" dirty="0" err="1"/>
              <a:t>précision</a:t>
            </a:r>
            <a:r>
              <a:rPr lang="en-US" b="1" dirty="0"/>
              <a:t> : </a:t>
            </a:r>
            <a:r>
              <a:rPr lang="en-US" dirty="0" err="1"/>
              <a:t>liées</a:t>
            </a:r>
            <a:r>
              <a:rPr lang="en-US" dirty="0"/>
              <a:t> aux </a:t>
            </a:r>
            <a:r>
              <a:rPr lang="en-US" dirty="0" err="1"/>
              <a:t>erreurs</a:t>
            </a:r>
            <a:r>
              <a:rPr lang="en-US" dirty="0"/>
              <a:t> de </a:t>
            </a:r>
            <a:r>
              <a:rPr lang="en-US" dirty="0" err="1"/>
              <a:t>mesure</a:t>
            </a:r>
            <a:r>
              <a:rPr lang="en-US" dirty="0"/>
              <a:t> et de </a:t>
            </a:r>
            <a:r>
              <a:rPr lang="en-US" dirty="0" err="1"/>
              <a:t>saisie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; </a:t>
            </a:r>
            <a:r>
              <a:rPr lang="en-US" dirty="0" err="1"/>
              <a:t>diagrammes</a:t>
            </a:r>
            <a:r>
              <a:rPr lang="en-US" dirty="0"/>
              <a:t> de </a:t>
            </a:r>
            <a:r>
              <a:rPr lang="en-US" dirty="0" err="1"/>
              <a:t>cibles</a:t>
            </a:r>
            <a:r>
              <a:rPr lang="en-US" dirty="0"/>
              <a:t> (exactitude = </a:t>
            </a:r>
            <a:r>
              <a:rPr lang="en-US" dirty="0" err="1"/>
              <a:t>biais</a:t>
            </a:r>
            <a:r>
              <a:rPr lang="en-US" dirty="0"/>
              <a:t>, </a:t>
            </a:r>
            <a:r>
              <a:rPr lang="en-US" dirty="0" err="1"/>
              <a:t>précision</a:t>
            </a:r>
            <a:r>
              <a:rPr lang="en-US" dirty="0"/>
              <a:t> = </a:t>
            </a:r>
            <a:r>
              <a:rPr lang="en-US" dirty="0" err="1"/>
              <a:t>erreur</a:t>
            </a:r>
            <a:r>
              <a:rPr lang="en-US" dirty="0"/>
              <a:t> standard)</a:t>
            </a:r>
          </a:p>
          <a:p>
            <a:pPr lvl="1"/>
            <a:r>
              <a:rPr lang="en-US" b="1" dirty="0" err="1"/>
              <a:t>cohérence</a:t>
            </a:r>
            <a:r>
              <a:rPr lang="en-US" b="1" dirty="0"/>
              <a:t> : </a:t>
            </a:r>
            <a:r>
              <a:rPr lang="en-US" dirty="0"/>
              <a:t>observations </a:t>
            </a:r>
            <a:r>
              <a:rPr lang="en-US" dirty="0" err="1"/>
              <a:t>contradictoires</a:t>
            </a:r>
            <a:endParaRPr lang="en-US" dirty="0"/>
          </a:p>
          <a:p>
            <a:pPr lvl="1"/>
            <a:r>
              <a:rPr lang="en-US" b="1" dirty="0" err="1"/>
              <a:t>uniformité</a:t>
            </a:r>
            <a:r>
              <a:rPr lang="en-US" b="1" dirty="0"/>
              <a:t> : </a:t>
            </a:r>
            <a:r>
              <a:rPr lang="en-US" dirty="0"/>
              <a:t>les </a:t>
            </a:r>
            <a:r>
              <a:rPr lang="en-US" dirty="0" err="1"/>
              <a:t>unités</a:t>
            </a:r>
            <a:r>
              <a:rPr lang="en-US" dirty="0"/>
              <a:t> </a:t>
            </a:r>
            <a:r>
              <a:rPr lang="en-US" dirty="0" err="1"/>
              <a:t>sont-elles</a:t>
            </a:r>
            <a:r>
              <a:rPr lang="en-US" dirty="0"/>
              <a:t> </a:t>
            </a:r>
            <a:r>
              <a:rPr lang="en-US" dirty="0" err="1"/>
              <a:t>utilisées</a:t>
            </a:r>
            <a:r>
              <a:rPr lang="en-US" dirty="0"/>
              <a:t> de manière </a:t>
            </a:r>
            <a:r>
              <a:rPr lang="en-US" dirty="0" err="1"/>
              <a:t>uniforme</a:t>
            </a:r>
            <a:r>
              <a:rPr lang="en-US" dirty="0"/>
              <a:t> ?</a:t>
            </a:r>
            <a:endParaRPr lang="en-US" sz="1000" dirty="0"/>
          </a:p>
          <a:p>
            <a:pPr algn="just"/>
            <a:r>
              <a:rPr lang="en-US" dirty="0"/>
              <a:t>La </a:t>
            </a:r>
            <a:r>
              <a:rPr lang="en-US" dirty="0" err="1"/>
              <a:t>vérification</a:t>
            </a:r>
            <a:r>
              <a:rPr lang="en-US" dirty="0"/>
              <a:t> des </a:t>
            </a:r>
            <a:r>
              <a:rPr lang="en-US" dirty="0" err="1"/>
              <a:t>problèmes</a:t>
            </a:r>
            <a:r>
              <a:rPr lang="en-US" dirty="0"/>
              <a:t> </a:t>
            </a:r>
            <a:r>
              <a:rPr lang="en-US" dirty="0" err="1"/>
              <a:t>liés</a:t>
            </a:r>
            <a:r>
              <a:rPr lang="en-US" dirty="0"/>
              <a:t> </a:t>
            </a:r>
            <a:r>
              <a:rPr lang="en-US" sz="2400" dirty="0"/>
              <a:t>à la</a:t>
            </a:r>
            <a:r>
              <a:rPr lang="en-US" dirty="0"/>
              <a:t> </a:t>
            </a:r>
            <a:r>
              <a:rPr lang="en-US" dirty="0" err="1"/>
              <a:t>qualité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dès</a:t>
            </a:r>
            <a:r>
              <a:rPr lang="en-US" dirty="0"/>
              <a:t> le </a:t>
            </a:r>
            <a:r>
              <a:rPr lang="en-US" dirty="0" err="1"/>
              <a:t>départ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éviter</a:t>
            </a:r>
            <a:r>
              <a:rPr lang="en-US" dirty="0"/>
              <a:t> des </a:t>
            </a:r>
            <a:r>
              <a:rPr lang="en-US" dirty="0" err="1"/>
              <a:t>maux</a:t>
            </a:r>
            <a:r>
              <a:rPr lang="en-US" dirty="0"/>
              <a:t> de tête plus tard dans </a:t>
            </a:r>
            <a:r>
              <a:rPr lang="en-US" dirty="0" err="1"/>
              <a:t>l'analyse</a:t>
            </a:r>
            <a:r>
              <a:rPr lang="en-US" dirty="0"/>
              <a:t>. 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0E4EA9-A37C-D8EA-C196-DDB04D9FECA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857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BC54D-8F7A-808B-A465-405324C1B693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8292793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solidité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pic>
        <p:nvPicPr>
          <p:cNvPr id="7" name="Content Placeholder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AB8904-BA9C-11B2-A9EE-330F4362D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91344"/>
            <a:ext cx="10058400" cy="31040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144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85775EB-A634-25EF-25DA-9A9EA3C0302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3788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4D892-3907-A3B9-B049-06528ADF367E}"/>
              </a:ext>
            </a:extLst>
          </p:cNvPr>
          <p:cNvSpPr txBox="1"/>
          <p:nvPr/>
        </p:nvSpPr>
        <p:spPr>
          <a:xfrm>
            <a:off x="1096963" y="4765097"/>
            <a:ext cx="21642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Dagny OT" panose="020B0504020201020104" pitchFamily="34" charset="0"/>
              </a:rPr>
              <a:t>exact et </a:t>
            </a:r>
          </a:p>
          <a:p>
            <a:pPr algn="ctr"/>
            <a:r>
              <a:rPr lang="en-CA" sz="2400" dirty="0">
                <a:latin typeface="Dagny OT" panose="020B0504020201020104" pitchFamily="34" charset="0"/>
              </a:rPr>
              <a:t>précis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6A456F-010C-0FEF-F149-DB9E861413E1}"/>
              </a:ext>
            </a:extLst>
          </p:cNvPr>
          <p:cNvSpPr txBox="1"/>
          <p:nvPr/>
        </p:nvSpPr>
        <p:spPr>
          <a:xfrm>
            <a:off x="3708235" y="4765097"/>
            <a:ext cx="21642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Dagny OT" panose="020B0504020201020104" pitchFamily="34" charset="0"/>
              </a:rPr>
              <a:t>précis, </a:t>
            </a:r>
            <a:r>
              <a:rPr lang="en-CA" sz="2400" dirty="0" err="1">
                <a:latin typeface="Dagny OT" panose="020B0504020201020104" pitchFamily="34" charset="0"/>
              </a:rPr>
              <a:t>mais</a:t>
            </a:r>
            <a:endParaRPr lang="en-CA" sz="2400" dirty="0">
              <a:latin typeface="Dagny OT" panose="020B0504020201020104" pitchFamily="34" charset="0"/>
            </a:endParaRPr>
          </a:p>
          <a:p>
            <a:pPr algn="ctr"/>
            <a:r>
              <a:rPr lang="en-CA" sz="2400" dirty="0">
                <a:latin typeface="Dagny OT" panose="020B0504020201020104" pitchFamily="34" charset="0"/>
              </a:rPr>
              <a:t>pas exact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C221D7-C956-F3B4-E12D-F2C5F329483F}"/>
              </a:ext>
            </a:extLst>
          </p:cNvPr>
          <p:cNvSpPr txBox="1"/>
          <p:nvPr/>
        </p:nvSpPr>
        <p:spPr>
          <a:xfrm>
            <a:off x="6319507" y="4765097"/>
            <a:ext cx="216426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latin typeface="Dagny OT" panose="020B0504020201020104" pitchFamily="34" charset="0"/>
              </a:rPr>
              <a:t>exact, </a:t>
            </a:r>
            <a:r>
              <a:rPr lang="en-CA" sz="2400" dirty="0" err="1">
                <a:latin typeface="Dagny OT" panose="020B0504020201020104" pitchFamily="34" charset="0"/>
              </a:rPr>
              <a:t>mais</a:t>
            </a:r>
            <a:r>
              <a:rPr lang="en-CA" sz="2400" dirty="0">
                <a:latin typeface="Dagny OT" panose="020B0504020201020104" pitchFamily="34" charset="0"/>
              </a:rPr>
              <a:t> </a:t>
            </a:r>
            <a:br>
              <a:rPr lang="en-CA" sz="2400" dirty="0">
                <a:latin typeface="Dagny OT" panose="020B0504020201020104" pitchFamily="34" charset="0"/>
              </a:rPr>
            </a:br>
            <a:r>
              <a:rPr lang="en-CA" sz="2400" dirty="0">
                <a:latin typeface="Dagny OT" panose="020B0504020201020104" pitchFamily="34" charset="0"/>
              </a:rPr>
              <a:t>pas précis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21F6F-40C8-5E13-9B58-A3D1C1E06C15}"/>
              </a:ext>
            </a:extLst>
          </p:cNvPr>
          <p:cNvSpPr txBox="1"/>
          <p:nvPr/>
        </p:nvSpPr>
        <p:spPr>
          <a:xfrm>
            <a:off x="8930778" y="4765097"/>
            <a:ext cx="2436999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 err="1">
                <a:latin typeface="Dagny OT" panose="020B0504020201020104" pitchFamily="34" charset="0"/>
              </a:rPr>
              <a:t>ni</a:t>
            </a:r>
            <a:r>
              <a:rPr lang="en-CA" sz="2400" dirty="0">
                <a:latin typeface="Dagny OT" panose="020B0504020201020104" pitchFamily="34" charset="0"/>
              </a:rPr>
              <a:t> exact, </a:t>
            </a:r>
            <a:br>
              <a:rPr lang="en-CA" sz="2400" dirty="0">
                <a:latin typeface="Dagny OT" panose="020B0504020201020104" pitchFamily="34" charset="0"/>
              </a:rPr>
            </a:br>
            <a:r>
              <a:rPr lang="en-CA" sz="2400" dirty="0" err="1">
                <a:latin typeface="Dagny OT" panose="020B0504020201020104" pitchFamily="34" charset="0"/>
              </a:rPr>
              <a:t>ni</a:t>
            </a:r>
            <a:r>
              <a:rPr lang="en-CA" sz="2400" dirty="0">
                <a:latin typeface="Dagny OT" panose="020B0504020201020104" pitchFamily="34" charset="0"/>
              </a:rPr>
              <a:t> précis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16D927-F3AF-5DFB-4217-CF0DA9AA7142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9703665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sources </a:t>
            </a:r>
            <a:r>
              <a:rPr lang="en-CA" dirty="0" err="1"/>
              <a:t>d'erreurs</a:t>
            </a:r>
            <a:r>
              <a:rPr lang="en-CA" dirty="0"/>
              <a:t> communes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>
                <a:latin typeface="Dagny OT" panose="020B0504020201020104" pitchFamily="34" charset="0"/>
              </a:rPr>
              <a:t>Lorsque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vous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traitez</a:t>
            </a:r>
            <a:r>
              <a:rPr lang="en-US" dirty="0">
                <a:latin typeface="Dagny OT" panose="020B0504020201020104" pitchFamily="34" charset="0"/>
              </a:rPr>
              <a:t> des ensembles de </a:t>
            </a:r>
            <a:r>
              <a:rPr lang="en-US" dirty="0" err="1">
                <a:latin typeface="Dagny OT" panose="020B0504020201020104" pitchFamily="34" charset="0"/>
              </a:rPr>
              <a:t>données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0"/>
              </a:rPr>
              <a:t>hérités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ou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b="1" dirty="0" err="1">
                <a:latin typeface="Dagny OT" panose="020B0504020201020104" pitchFamily="34" charset="0"/>
              </a:rPr>
              <a:t>combinés</a:t>
            </a:r>
            <a:r>
              <a:rPr lang="en-US" b="1" dirty="0">
                <a:latin typeface="Dagny OT" panose="020B0504020201020104" pitchFamily="34" charset="0"/>
              </a:rPr>
              <a:t> </a:t>
            </a:r>
            <a:r>
              <a:rPr lang="en-US" dirty="0">
                <a:latin typeface="Dagny OT" panose="020B0504020201020104" pitchFamily="34" charset="0"/>
              </a:rPr>
              <a:t>(</a:t>
            </a:r>
            <a:r>
              <a:rPr lang="en-US" dirty="0" err="1">
                <a:latin typeface="Dagny OT" panose="020B0504020201020104" pitchFamily="34" charset="0"/>
              </a:rPr>
              <a:t>c'est</a:t>
            </a:r>
            <a:r>
              <a:rPr lang="en-US" dirty="0">
                <a:latin typeface="Dagny OT" panose="020B0504020201020104" pitchFamily="34" charset="0"/>
              </a:rPr>
              <a:t>-à-dire des ensembles de </a:t>
            </a:r>
            <a:r>
              <a:rPr lang="en-US" dirty="0" err="1">
                <a:latin typeface="Dagny OT" panose="020B0504020201020104" pitchFamily="34" charset="0"/>
              </a:rPr>
              <a:t>données</a:t>
            </a:r>
            <a:r>
              <a:rPr lang="en-US" dirty="0">
                <a:latin typeface="Dagny OT" panose="020B0504020201020104" pitchFamily="34" charset="0"/>
              </a:rPr>
              <a:t> sur </a:t>
            </a:r>
            <a:r>
              <a:rPr lang="en-US" dirty="0" err="1">
                <a:latin typeface="Dagny OT" panose="020B0504020201020104" pitchFamily="34" charset="0"/>
              </a:rPr>
              <a:t>lesquels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vous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n’avez</a:t>
            </a:r>
            <a:r>
              <a:rPr lang="en-US" dirty="0">
                <a:latin typeface="Dagny OT" panose="020B0504020201020104" pitchFamily="34" charset="0"/>
              </a:rPr>
              <a:t> pas </a:t>
            </a:r>
            <a:r>
              <a:rPr lang="en-US" dirty="0" err="1">
                <a:latin typeface="Dagny OT" panose="020B0504020201020104" pitchFamily="34" charset="0"/>
              </a:rPr>
              <a:t>contrôle</a:t>
            </a:r>
            <a:r>
              <a:rPr lang="en-US" dirty="0">
                <a:latin typeface="Dagny OT" panose="020B0504020201020104" pitchFamily="34" charset="0"/>
              </a:rPr>
              <a:t> de la </a:t>
            </a:r>
            <a:r>
              <a:rPr lang="en-US" dirty="0" err="1">
                <a:latin typeface="Dagny OT" panose="020B0504020201020104" pitchFamily="34" charset="0"/>
              </a:rPr>
              <a:t>collecte</a:t>
            </a:r>
            <a:r>
              <a:rPr lang="en-US" dirty="0">
                <a:latin typeface="Dagny OT" panose="020B0504020201020104" pitchFamily="34" charset="0"/>
              </a:rPr>
              <a:t> et du </a:t>
            </a:r>
            <a:r>
              <a:rPr lang="en-US" dirty="0" err="1">
                <a:latin typeface="Dagny OT" panose="020B0504020201020104" pitchFamily="34" charset="0"/>
              </a:rPr>
              <a:t>traitement</a:t>
            </a:r>
            <a:r>
              <a:rPr lang="en-US" dirty="0">
                <a:latin typeface="Dagny OT" panose="020B0504020201020104" pitchFamily="34" charset="0"/>
              </a:rPr>
              <a:t> initial) :</a:t>
            </a:r>
          </a:p>
          <a:p>
            <a:pPr lvl="1"/>
            <a:r>
              <a:rPr lang="en-US" dirty="0" err="1">
                <a:latin typeface="Dagny OT" panose="020B0504020201020104" pitchFamily="34" charset="0"/>
              </a:rPr>
              <a:t>données</a:t>
            </a:r>
            <a:r>
              <a:rPr lang="en-US" dirty="0">
                <a:latin typeface="Dagny OT" panose="020B0504020201020104" pitchFamily="34" charset="0"/>
              </a:rPr>
              <a:t> </a:t>
            </a:r>
            <a:r>
              <a:rPr lang="en-US" dirty="0" err="1">
                <a:latin typeface="Dagny OT" panose="020B0504020201020104" pitchFamily="34" charset="0"/>
              </a:rPr>
              <a:t>manquantes</a:t>
            </a:r>
            <a:r>
              <a:rPr lang="en-US" dirty="0">
                <a:latin typeface="Dagny OT" panose="020B0504020201020104" pitchFamily="34" charset="0"/>
              </a:rPr>
              <a:t> avec un code</a:t>
            </a:r>
          </a:p>
          <a:p>
            <a:pPr lvl="1"/>
            <a:r>
              <a:rPr lang="en-US" dirty="0">
                <a:latin typeface="Dagny OT" panose="020B0504020201020104" pitchFamily="34" charset="0"/>
              </a:rPr>
              <a:t>'NA'/'blank’ avec un code</a:t>
            </a:r>
          </a:p>
          <a:p>
            <a:pPr lvl="1"/>
            <a:r>
              <a:rPr lang="en-US" dirty="0" err="1">
                <a:latin typeface="Dagny OT" panose="020B0504020201020104" pitchFamily="34" charset="0"/>
              </a:rPr>
              <a:t>erreur</a:t>
            </a:r>
            <a:r>
              <a:rPr lang="en-US" dirty="0">
                <a:latin typeface="Dagny OT" panose="020B0504020201020104" pitchFamily="34" charset="0"/>
              </a:rPr>
              <a:t> de </a:t>
            </a:r>
            <a:r>
              <a:rPr lang="en-US" dirty="0" err="1">
                <a:latin typeface="Dagny OT" panose="020B0504020201020104" pitchFamily="34" charset="0"/>
              </a:rPr>
              <a:t>saisie</a:t>
            </a:r>
            <a:r>
              <a:rPr lang="en-US" dirty="0">
                <a:latin typeface="Dagny OT" panose="020B0504020201020104" pitchFamily="34" charset="0"/>
              </a:rPr>
              <a:t> de </a:t>
            </a:r>
            <a:r>
              <a:rPr lang="en-US" dirty="0" err="1">
                <a:latin typeface="Dagny OT" panose="020B0504020201020104" pitchFamily="34" charset="0"/>
              </a:rPr>
              <a:t>données</a:t>
            </a:r>
            <a:endParaRPr lang="en-US" dirty="0">
              <a:latin typeface="Dagny OT" panose="020B0504020201020104" pitchFamily="34" charset="0"/>
            </a:endParaRPr>
          </a:p>
          <a:p>
            <a:pPr lvl="1"/>
            <a:r>
              <a:rPr lang="en-US" dirty="0" err="1">
                <a:latin typeface="Dagny OT" panose="020B0504020201020104" pitchFamily="34" charset="0"/>
              </a:rPr>
              <a:t>erreur</a:t>
            </a:r>
            <a:r>
              <a:rPr lang="en-US" dirty="0">
                <a:latin typeface="Dagny OT" panose="020B0504020201020104" pitchFamily="34" charset="0"/>
              </a:rPr>
              <a:t> de </a:t>
            </a:r>
            <a:r>
              <a:rPr lang="en-US" dirty="0" err="1">
                <a:latin typeface="Dagny OT" panose="020B0504020201020104" pitchFamily="34" charset="0"/>
              </a:rPr>
              <a:t>codage</a:t>
            </a:r>
            <a:endParaRPr lang="en-US" dirty="0">
              <a:latin typeface="Dagny OT" panose="020B0504020201020104" pitchFamily="34" charset="0"/>
            </a:endParaRPr>
          </a:p>
          <a:p>
            <a:pPr lvl="1"/>
            <a:r>
              <a:rPr lang="en-US" dirty="0" err="1">
                <a:latin typeface="Dagny OT" panose="020B0504020201020104" pitchFamily="34" charset="0"/>
              </a:rPr>
              <a:t>erreur</a:t>
            </a:r>
            <a:r>
              <a:rPr lang="en-US" dirty="0">
                <a:latin typeface="Dagny OT" panose="020B0504020201020104" pitchFamily="34" charset="0"/>
              </a:rPr>
              <a:t> de </a:t>
            </a:r>
            <a:r>
              <a:rPr lang="en-US" dirty="0" err="1">
                <a:latin typeface="Dagny OT" panose="020B0504020201020104" pitchFamily="34" charset="0"/>
              </a:rPr>
              <a:t>mesure</a:t>
            </a:r>
            <a:endParaRPr lang="en-US" dirty="0">
              <a:latin typeface="Dagny OT" panose="020B0504020201020104" pitchFamily="34" charset="0"/>
            </a:endParaRPr>
          </a:p>
          <a:p>
            <a:pPr lvl="1"/>
            <a:r>
              <a:rPr lang="en-US" dirty="0">
                <a:latin typeface="Dagny OT" panose="020B0504020201020104" pitchFamily="34" charset="0"/>
              </a:rPr>
              <a:t>entrées </a:t>
            </a:r>
            <a:r>
              <a:rPr lang="en-US" dirty="0" err="1">
                <a:latin typeface="Dagny OT" panose="020B0504020201020104" pitchFamily="34" charset="0"/>
              </a:rPr>
              <a:t>dupliquées</a:t>
            </a:r>
            <a:endParaRPr lang="en-US" dirty="0">
              <a:latin typeface="Dagny OT" panose="020B0504020201020104" pitchFamily="34" charset="0"/>
            </a:endParaRPr>
          </a:p>
          <a:p>
            <a:pPr lvl="1"/>
            <a:r>
              <a:rPr lang="en-US" dirty="0"/>
              <a:t>accumulation (“heaping”)</a:t>
            </a:r>
            <a:endParaRPr lang="en-US" dirty="0">
              <a:latin typeface="Dagny OT" panose="020B05040202010201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72ED5E-C8E1-4B5B-1B66-C65C1A2CB2A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6722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81DAF-8B7F-C75A-1940-EFF85F03953A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4970842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F370A-3AAF-4375-1121-8C2B4B11ED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879" y="1859382"/>
            <a:ext cx="9290242" cy="2931996"/>
          </a:xfrm>
          <a:prstGeom prst="rect">
            <a:avLst/>
          </a:prstGeom>
          <a:ln w="28575"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44890A-FA58-CCD1-8FB6-CEF2095E73E2}"/>
              </a:ext>
            </a:extLst>
          </p:cNvPr>
          <p:cNvSpPr/>
          <p:nvPr/>
        </p:nvSpPr>
        <p:spPr>
          <a:xfrm>
            <a:off x="8304717" y="0"/>
            <a:ext cx="38872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[Bill Watterson, </a:t>
            </a:r>
            <a:r>
              <a:rPr lang="en-US" sz="1400" i="1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Calvin and Hobbes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15 sept. 1990].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37E45-315E-CC37-C0C0-DAC9AA774A62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387401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9C379-A938-FCA2-D713-6475E10DF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Les entrées </a:t>
                </a:r>
                <a:r>
                  <a:rPr lang="en-US" dirty="0" err="1"/>
                  <a:t>potentiellement</a:t>
                </a:r>
                <a:r>
                  <a:rPr lang="en-US" dirty="0"/>
                  <a:t> </a:t>
                </a:r>
                <a:r>
                  <a:rPr lang="en-US" dirty="0" err="1"/>
                  <a:t>invalides</a:t>
                </a:r>
                <a:r>
                  <a:rPr lang="en-US" dirty="0"/>
                  <a:t> </a:t>
                </a:r>
                <a:r>
                  <a:rPr lang="en-US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être</a:t>
                </a:r>
                <a:r>
                  <a:rPr lang="en-US" dirty="0"/>
                  <a:t> </a:t>
                </a:r>
                <a:r>
                  <a:rPr lang="en-US" dirty="0" err="1"/>
                  <a:t>détectées</a:t>
                </a:r>
                <a:r>
                  <a:rPr lang="en-US" dirty="0"/>
                  <a:t> à </a:t>
                </a:r>
                <a:r>
                  <a:rPr lang="en-US" dirty="0" err="1"/>
                  <a:t>l'aide</a:t>
                </a:r>
                <a:r>
                  <a:rPr lang="en-US" dirty="0"/>
                  <a:t> de :</a:t>
                </a:r>
              </a:p>
              <a:p>
                <a:pPr lvl="1" algn="l"/>
                <a:r>
                  <a:rPr lang="en-US" b="1" dirty="0" err="1"/>
                  <a:t>statistiques</a:t>
                </a:r>
                <a:r>
                  <a:rPr lang="en-US" b="1" dirty="0"/>
                  <a:t> </a:t>
                </a:r>
                <a:r>
                  <a:rPr lang="en-US" b="1" dirty="0" err="1"/>
                  <a:t>descriptives</a:t>
                </a:r>
                <a:r>
                  <a:rPr lang="en-US" b="1" dirty="0"/>
                  <a:t> </a:t>
                </a:r>
                <a:r>
                  <a:rPr lang="en-US" b="1" dirty="0" err="1"/>
                  <a:t>univariées</a:t>
                </a:r>
                <a:br>
                  <a:rPr lang="en-US" dirty="0"/>
                </a:br>
                <a:r>
                  <a:rPr lang="en-US" dirty="0" err="1"/>
                  <a:t>compte</a:t>
                </a:r>
                <a:r>
                  <a:rPr lang="en-US" dirty="0"/>
                  <a:t>, </a:t>
                </a:r>
                <a:r>
                  <a:rPr lang="en-US" dirty="0" err="1"/>
                  <a:t>étendue</a:t>
                </a:r>
                <a:r>
                  <a:rPr lang="en-US" dirty="0"/>
                  <a:t>, score-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moyenne</a:t>
                </a:r>
                <a:r>
                  <a:rPr lang="en-US" dirty="0"/>
                  <a:t>, </a:t>
                </a:r>
                <a:r>
                  <a:rPr lang="en-US" dirty="0" err="1"/>
                  <a:t>médiane</a:t>
                </a:r>
                <a:r>
                  <a:rPr lang="en-US" dirty="0"/>
                  <a:t>, </a:t>
                </a:r>
                <a:r>
                  <a:rPr lang="en-US" dirty="0" err="1"/>
                  <a:t>écart</a:t>
                </a:r>
                <a:r>
                  <a:rPr lang="en-US" dirty="0"/>
                  <a:t>-type, </a:t>
                </a:r>
                <a:r>
                  <a:rPr lang="en-US" dirty="0" err="1"/>
                  <a:t>contrôle</a:t>
                </a:r>
                <a:r>
                  <a:rPr lang="en-US" dirty="0"/>
                  <a:t> </a:t>
                </a:r>
                <a:r>
                  <a:rPr lang="en-US" dirty="0" err="1"/>
                  <a:t>logique</a:t>
                </a:r>
                <a:endParaRPr lang="en-US" dirty="0"/>
              </a:p>
              <a:p>
                <a:pPr lvl="1" algn="l"/>
                <a:r>
                  <a:rPr lang="en-US" b="1" dirty="0" err="1"/>
                  <a:t>statistiques</a:t>
                </a:r>
                <a:r>
                  <a:rPr lang="en-US" b="1" dirty="0"/>
                  <a:t> </a:t>
                </a:r>
                <a:r>
                  <a:rPr lang="en-US" b="1" dirty="0" err="1"/>
                  <a:t>descriptives</a:t>
                </a:r>
                <a:r>
                  <a:rPr lang="en-US" b="1" dirty="0"/>
                  <a:t> </a:t>
                </a:r>
                <a:r>
                  <a:rPr lang="en-US" b="1" dirty="0" err="1"/>
                  <a:t>multivariées</a:t>
                </a:r>
                <a:br>
                  <a:rPr lang="en-US" dirty="0"/>
                </a:br>
                <a:r>
                  <a:rPr lang="en-US" dirty="0"/>
                  <a:t>tableaux </a:t>
                </a:r>
                <a:r>
                  <a:rPr lang="en-US" dirty="0" err="1"/>
                  <a:t>croisés</a:t>
                </a:r>
                <a:r>
                  <a:rPr lang="en-US" dirty="0"/>
                  <a:t>, </a:t>
                </a:r>
                <a:r>
                  <a:rPr lang="en-US" dirty="0" err="1"/>
                  <a:t>contrôle</a:t>
                </a:r>
                <a:r>
                  <a:rPr lang="en-US" dirty="0"/>
                  <a:t> </a:t>
                </a:r>
                <a:r>
                  <a:rPr lang="en-US" dirty="0" err="1"/>
                  <a:t>logique</a:t>
                </a:r>
                <a:endParaRPr lang="en-US" dirty="0"/>
              </a:p>
              <a:p>
                <a:pPr lvl="1" algn="l"/>
                <a:r>
                  <a:rPr lang="en-US" b="1" dirty="0" err="1"/>
                  <a:t>visualisation</a:t>
                </a:r>
                <a:r>
                  <a:rPr lang="en-US" b="1" dirty="0"/>
                  <a:t> des </a:t>
                </a:r>
                <a:r>
                  <a:rPr lang="en-US" b="1" dirty="0" err="1"/>
                  <a:t>données</a:t>
                </a:r>
                <a:br>
                  <a:rPr lang="en-US" dirty="0"/>
                </a:br>
                <a:r>
                  <a:rPr lang="en-US" dirty="0" err="1"/>
                  <a:t>nuage</a:t>
                </a:r>
                <a:r>
                  <a:rPr lang="en-US" dirty="0"/>
                  <a:t> de points, </a:t>
                </a:r>
                <a:r>
                  <a:rPr lang="en-US" dirty="0" err="1"/>
                  <a:t>histogramme</a:t>
                </a:r>
                <a:r>
                  <a:rPr lang="en-US" dirty="0"/>
                  <a:t>, etc.</a:t>
                </a:r>
                <a:endParaRPr lang="en-US" sz="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9C379-A938-FCA2-D713-6475E10DF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23B45E-1041-DD70-0E94-3EDBE11F96C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078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5CDE3-C19C-6D22-438C-E3174C130AA9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2289753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9C379-A938-FCA2-D713-6475E10DF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GB" dirty="0"/>
                  <a:t>Les tests </a:t>
                </a:r>
                <a:r>
                  <a:rPr lang="en-GB" dirty="0" err="1"/>
                  <a:t>univariés</a:t>
                </a:r>
                <a:r>
                  <a:rPr lang="en-GB" dirty="0"/>
                  <a:t> ne </a:t>
                </a:r>
                <a:r>
                  <a:rPr lang="en-GB" dirty="0" err="1"/>
                  <a:t>montrent</a:t>
                </a:r>
                <a:r>
                  <a:rPr lang="en-GB" dirty="0"/>
                  <a:t> pas </a:t>
                </a:r>
                <a:r>
                  <a:rPr lang="en-GB" dirty="0" err="1"/>
                  <a:t>toujours</a:t>
                </a:r>
                <a:r>
                  <a:rPr lang="en-GB" dirty="0"/>
                  <a:t> </a:t>
                </a:r>
                <a:r>
                  <a:rPr lang="en-GB" b="1" dirty="0"/>
                  <a:t>tout </a:t>
                </a:r>
                <a:r>
                  <a:rPr lang="en-GB" b="1" dirty="0" err="1"/>
                  <a:t>ce</a:t>
                </a:r>
                <a:r>
                  <a:rPr lang="en-GB" b="1" dirty="0"/>
                  <a:t> qui se passe</a:t>
                </a:r>
                <a:r>
                  <a:rPr lang="en-GB" dirty="0"/>
                  <a:t>.</a:t>
                </a:r>
              </a:p>
              <a:p>
                <a:pPr algn="just"/>
                <a:r>
                  <a:rPr lang="en-US" dirty="0" err="1"/>
                  <a:t>Cette</a:t>
                </a:r>
                <a:r>
                  <a:rPr lang="en-US" dirty="0"/>
                  <a:t> étape </a:t>
                </a:r>
                <a:r>
                  <a:rPr lang="en-US" dirty="0" err="1"/>
                  <a:t>pourrait</a:t>
                </a:r>
                <a:r>
                  <a:rPr lang="en-US" dirty="0"/>
                  <a:t> </a:t>
                </a:r>
                <a:r>
                  <a:rPr lang="en-US" dirty="0" err="1"/>
                  <a:t>permettre</a:t>
                </a:r>
                <a:r>
                  <a:rPr lang="en-US" dirty="0"/>
                  <a:t> </a:t>
                </a:r>
                <a:r>
                  <a:rPr lang="en-US" dirty="0" err="1"/>
                  <a:t>d'identifier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r>
                  <a:rPr lang="en-US" dirty="0"/>
                  <a:t> </a:t>
                </a:r>
                <a:r>
                  <a:rPr lang="en-US" dirty="0" err="1"/>
                  <a:t>aberrantes</a:t>
                </a:r>
                <a:r>
                  <a:rPr lang="en-US" dirty="0"/>
                  <a:t> </a:t>
                </a:r>
                <a:r>
                  <a:rPr lang="en-US" dirty="0" err="1"/>
                  <a:t>potentielles</a:t>
                </a:r>
                <a:r>
                  <a:rPr lang="en-US" dirty="0"/>
                  <a:t>.</a:t>
                </a:r>
              </a:p>
              <a:p>
                <a:pPr algn="just"/>
                <a:r>
                  <a:rPr lang="en-US" dirty="0" err="1"/>
                  <a:t>Défaut</a:t>
                </a:r>
                <a:r>
                  <a:rPr lang="en-US" dirty="0"/>
                  <a:t> de </a:t>
                </a:r>
                <a:r>
                  <a:rPr lang="en-US" dirty="0" err="1"/>
                  <a:t>détection</a:t>
                </a:r>
                <a:r>
                  <a:rPr lang="en-US" dirty="0"/>
                  <a:t> des entrées non </a:t>
                </a:r>
                <a:r>
                  <a:rPr lang="en-US" dirty="0" err="1"/>
                  <a:t>valides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toutes</a:t>
                </a:r>
                <a:r>
                  <a:rPr lang="en-US" dirty="0"/>
                  <a:t> les entrées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valides</a:t>
                </a:r>
                <a:r>
                  <a:rPr lang="en-US" dirty="0"/>
                  <a:t>.</a:t>
                </a:r>
              </a:p>
              <a:p>
                <a:pPr algn="just"/>
                <a:r>
                  <a:rPr lang="en-US" dirty="0"/>
                  <a:t>Un petit </a:t>
                </a:r>
                <a:r>
                  <a:rPr lang="en-US" dirty="0" err="1"/>
                  <a:t>nombre</a:t>
                </a:r>
                <a:r>
                  <a:rPr lang="en-US" dirty="0"/>
                  <a:t> </a:t>
                </a:r>
                <a:r>
                  <a:rPr lang="en-US" dirty="0" err="1"/>
                  <a:t>d'entrées</a:t>
                </a:r>
                <a:r>
                  <a:rPr lang="en-US" dirty="0"/>
                  <a:t> non </a:t>
                </a:r>
                <a:r>
                  <a:rPr lang="en-US" dirty="0" err="1"/>
                  <a:t>valides</a:t>
                </a:r>
                <a:r>
                  <a:rPr lang="en-US" dirty="0"/>
                  <a:t> </a:t>
                </a:r>
                <a:r>
                  <a:rPr lang="en-US" dirty="0" err="1"/>
                  <a:t>devrait</a:t>
                </a:r>
                <a:r>
                  <a:rPr lang="en-US" dirty="0"/>
                  <a:t> </a:t>
                </a:r>
                <a:r>
                  <a:rPr lang="en-US" dirty="0" err="1"/>
                  <a:t>être</a:t>
                </a:r>
                <a:r>
                  <a:rPr lang="en-US" dirty="0"/>
                  <a:t> </a:t>
                </a:r>
                <a:r>
                  <a:rPr lang="en-US" dirty="0" err="1"/>
                  <a:t>recodées</a:t>
                </a:r>
                <a:r>
                  <a:rPr lang="en-US" dirty="0"/>
                  <a:t> </a:t>
                </a:r>
                <a:r>
                  <a:rPr lang="en-US" dirty="0" err="1"/>
                  <a:t>comme</a:t>
                </a:r>
                <a:r>
                  <a:rPr lang="en-US" dirty="0"/>
                  <a:t> </a:t>
                </a:r>
                <a:r>
                  <a:rPr lang="en-US" dirty="0" err="1"/>
                  <a:t>étant</a:t>
                </a:r>
                <a:r>
                  <a:rPr lang="en-US" dirty="0"/>
                  <a:t> "</a:t>
                </a:r>
                <a:r>
                  <a:rPr lang="en-US" dirty="0" err="1"/>
                  <a:t>manquantes</a:t>
                </a:r>
                <a:r>
                  <a:rPr lang="en-US" dirty="0"/>
                  <a:t>".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9C379-A938-FCA2-D713-6475E10DF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09" r="-18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995758-8BBB-29F2-2F2F-283F722E825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3609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7A0939-4E7D-1036-0018-32860699C424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3089036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A26D5B2-372D-99E4-F396-7D70AA12A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77729"/>
            <a:ext cx="10058400" cy="373124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149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30C1FA9-C08E-450B-3BBE-8A76B90F055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652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3D237-C8C2-D792-B649-3331EB69E57F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312095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C0CA28-F700-9892-7FA6-068E59BD8756}"/>
              </a:ext>
            </a:extLst>
          </p:cNvPr>
          <p:cNvSpPr/>
          <p:nvPr/>
        </p:nvSpPr>
        <p:spPr>
          <a:xfrm>
            <a:off x="313899" y="1014484"/>
            <a:ext cx="11668835" cy="14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524678-1FF3-F68C-6734-50BC3653F2D3}"/>
              </a:ext>
            </a:extLst>
          </p:cNvPr>
          <p:cNvSpPr/>
          <p:nvPr/>
        </p:nvSpPr>
        <p:spPr>
          <a:xfrm>
            <a:off x="0" y="6039866"/>
            <a:ext cx="12192000" cy="818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54176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23677"/>
            <a:ext cx="3776029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09334"/>
            <a:ext cx="2364728" cy="146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721" y="4646427"/>
            <a:ext cx="1807535" cy="1502897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FF7EE-C5C7-8874-8D6E-B9A8CDAC0929}"/>
              </a:ext>
            </a:extLst>
          </p:cNvPr>
          <p:cNvSpPr/>
          <p:nvPr/>
        </p:nvSpPr>
        <p:spPr>
          <a:xfrm>
            <a:off x="5320422" y="34291"/>
            <a:ext cx="1270000" cy="1464378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B91E469-CDD6-A9A1-D4A6-73F6BC9ACCD3}"/>
              </a:ext>
            </a:extLst>
          </p:cNvPr>
          <p:cNvSpPr/>
          <p:nvPr/>
        </p:nvSpPr>
        <p:spPr>
          <a:xfrm>
            <a:off x="7889358" y="3060833"/>
            <a:ext cx="3307334" cy="158559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8BF0EBC5-F95F-F2FD-B973-C511B8215110}"/>
              </a:ext>
            </a:extLst>
          </p:cNvPr>
          <p:cNvSpPr txBox="1">
            <a:spLocks/>
          </p:cNvSpPr>
          <p:nvPr/>
        </p:nvSpPr>
        <p:spPr>
          <a:xfrm>
            <a:off x="80009" y="3831677"/>
            <a:ext cx="3425191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Habitat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bois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Taille des </a:t>
            </a:r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branchies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b="1" dirty="0" err="1">
                <a:solidFill>
                  <a:srgbClr val="CC0000"/>
                </a:solidFill>
                <a:latin typeface="Dagny OT" panose="020B0504020201020104" pitchFamily="34" charset="0"/>
              </a:rPr>
              <a:t>étroite</a:t>
            </a:r>
            <a:endParaRPr lang="en-US" sz="2200" b="1" dirty="0">
              <a:solidFill>
                <a:srgbClr val="CC0000"/>
              </a:solidFill>
              <a:latin typeface="Dagny OT" panose="020B0504020201020104" pitchFamily="34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Odeur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aucune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Spores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blanc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Couleur du bouchon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rouge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Problème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classification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comestible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ou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toxique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5E6200-E51A-9F65-1345-4B47E34C6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" t="5348" b="4916"/>
          <a:stretch/>
        </p:blipFill>
        <p:spPr>
          <a:xfrm>
            <a:off x="2949575" y="1920111"/>
            <a:ext cx="6292850" cy="433375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0D26DE-E5F3-E97F-1A63-9F0D63A6F408}"/>
              </a:ext>
            </a:extLst>
          </p:cNvPr>
          <p:cNvSpPr txBox="1">
            <a:spLocks/>
          </p:cNvSpPr>
          <p:nvPr/>
        </p:nvSpPr>
        <p:spPr>
          <a:xfrm rot="16200000">
            <a:off x="189268" y="3665354"/>
            <a:ext cx="4495800" cy="66854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Heure d'arrivée au poste de contrôle, avant le départ (mins)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9C820E8-2F88-EC97-C103-57732061B50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919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0B0BB-4D16-38A0-AC60-7BB4D6988CC5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6923204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p:pic>
        <p:nvPicPr>
          <p:cNvPr id="11" name="Content Placeholder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3F69D548-BA49-9E91-0C96-B28FDE9816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952221"/>
            <a:ext cx="4762452" cy="1894918"/>
          </a:xfrm>
        </p:spPr>
      </p:pic>
      <p:pic>
        <p:nvPicPr>
          <p:cNvPr id="13" name="Content Placeholder 12" descr="Table&#10;&#10;Description automatically generated with medium confidence">
            <a:extLst>
              <a:ext uri="{FF2B5EF4-FFF2-40B4-BE49-F238E27FC236}">
                <a16:creationId xmlns:a16="http://schemas.microsoft.com/office/drawing/2014/main" id="{1953AF71-8731-6C33-8DDB-459E446555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7" y="2798448"/>
            <a:ext cx="5091599" cy="204869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151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39D06-2FA2-BED9-17BC-17FF10987AF0}"/>
              </a:ext>
            </a:extLst>
          </p:cNvPr>
          <p:cNvSpPr txBox="1"/>
          <p:nvPr/>
        </p:nvSpPr>
        <p:spPr>
          <a:xfrm>
            <a:off x="5806901" y="3638127"/>
            <a:ext cx="578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>
                <a:solidFill>
                  <a:schemeClr val="tx2"/>
                </a:solidFill>
                <a:latin typeface="Dagny OT" panose="020B0504020201020104" pitchFamily="34" charset="0"/>
              </a:rPr>
              <a:t>vs.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09779A3-9841-DA15-B2C1-C24CD6B43DA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058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E1B34-D52B-5A6F-186B-B29A5C86C018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3169866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152</a:t>
            </a:fld>
            <a:endParaRPr lang="en-CA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3A6CF9CD-07B5-1C8B-8BA8-49A19515D5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20111"/>
            <a:ext cx="3502491" cy="2119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95F66-7757-FE3E-2FA0-DB14B3EAEE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45522"/>
            <a:ext cx="3502491" cy="2126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6664A9-B8BA-5A97-7052-F04959D6CECD}"/>
              </a:ext>
            </a:extLst>
          </p:cNvPr>
          <p:cNvSpPr txBox="1"/>
          <p:nvPr/>
        </p:nvSpPr>
        <p:spPr>
          <a:xfrm>
            <a:off x="4717064" y="3882568"/>
            <a:ext cx="578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>
                <a:solidFill>
                  <a:schemeClr val="tx2"/>
                </a:solidFill>
                <a:latin typeface="Dagny OT" panose="020B0504020201020104" pitchFamily="34" charset="0"/>
              </a:rPr>
              <a:t>vs.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18B85-125B-C8E9-6347-F98736A40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55" y="2177400"/>
            <a:ext cx="6303808" cy="3779669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01AAD761-A107-DCE6-294E-212A5933E28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771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AA35F0-10A8-D287-F323-82B00FE2C6B5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0850097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détection</a:t>
            </a:r>
            <a:r>
              <a:rPr lang="en-CA" dirty="0"/>
              <a:t> </a:t>
            </a:r>
            <a:r>
              <a:rPr lang="en-CA" dirty="0" err="1"/>
              <a:t>d’entrées</a:t>
            </a:r>
            <a:r>
              <a:rPr lang="en-CA" dirty="0"/>
              <a:t> non </a:t>
            </a:r>
            <a:r>
              <a:rPr lang="en-CA" dirty="0" err="1"/>
              <a:t>valides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153</a:t>
            </a:fld>
            <a:endParaRPr lang="en-CA"/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7C99FF4A-A9A2-F9B7-A09A-200D7B026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8" y="2046513"/>
            <a:ext cx="6375400" cy="403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82D2F-8334-999C-7618-3E6B2DF2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9383"/>
            <a:ext cx="3623707" cy="445286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18F8BE-4DD1-FFB5-7E46-1193BD981D0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6343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3E8BD-7345-E1EB-DE27-40457F43D1BA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0363339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455894" cy="3379124"/>
          </a:xfrm>
        </p:spPr>
        <p:txBody>
          <a:bodyPr anchor="t"/>
          <a:lstStyle/>
          <a:p>
            <a:pPr algn="l"/>
            <a:r>
              <a:rPr lang="fr-FR" dirty="0"/>
              <a:t>La qualité et le traitement des 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Preparation</a:t>
            </a:r>
            <a:br>
              <a:rPr lang="en-CA" sz="2000" b="1" dirty="0"/>
            </a:br>
            <a:br>
              <a:rPr lang="en-CA" sz="2000" b="1" dirty="0"/>
            </a:br>
            <a:r>
              <a:rPr lang="en-CA" sz="2000" dirty="0">
                <a:hlinkClick r:id="rId2"/>
              </a:rPr>
              <a:t>Introduction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hlinkClick r:id="rId3"/>
              </a:rPr>
              <a:t>General Principles </a:t>
            </a:r>
            <a:endParaRPr lang="en-CA" sz="2000" dirty="0"/>
          </a:p>
          <a:p>
            <a:pPr lvl="1"/>
            <a:r>
              <a:rPr lang="en-CA" sz="1600" dirty="0"/>
              <a:t>Approaches to Data Cleaning</a:t>
            </a:r>
          </a:p>
          <a:p>
            <a:pPr lvl="1"/>
            <a:r>
              <a:rPr lang="en-CA" sz="1600" dirty="0"/>
              <a:t>Pros and Cons</a:t>
            </a:r>
          </a:p>
          <a:p>
            <a:pPr lvl="1"/>
            <a:r>
              <a:rPr lang="en-CA" sz="1600" dirty="0"/>
              <a:t>Tools and Methods</a:t>
            </a:r>
          </a:p>
          <a:p>
            <a:r>
              <a:rPr lang="en-CA" sz="2000" dirty="0">
                <a:hlinkClick r:id="rId4"/>
              </a:rPr>
              <a:t>Data Quality</a:t>
            </a:r>
            <a:endParaRPr lang="en-CA" sz="2000" dirty="0"/>
          </a:p>
          <a:p>
            <a:pPr lvl="1"/>
            <a:r>
              <a:rPr lang="en-CA" sz="1600" dirty="0"/>
              <a:t>Common Error Sources</a:t>
            </a:r>
          </a:p>
          <a:p>
            <a:pPr lvl="1"/>
            <a:r>
              <a:rPr lang="en-CA" sz="1600" dirty="0"/>
              <a:t>Detecting Invalid Entries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E21B6BB-1CD9-F600-C0B2-B6AE28C39433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EDC46-F42D-050C-06B9-AC67F78ED77B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4380008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2926080"/>
            <a:ext cx="3393141" cy="3379124"/>
          </a:xfrm>
        </p:spPr>
        <p:txBody>
          <a:bodyPr anchor="t"/>
          <a:lstStyle/>
          <a:p>
            <a:pPr algn="l"/>
            <a:r>
              <a:rPr lang="fr-FR" dirty="0"/>
              <a:t>La qualité et le traitement des données 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155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CA" sz="2400" dirty="0" err="1"/>
              <a:t>Recréez</a:t>
            </a:r>
            <a:r>
              <a:rPr lang="en-CA" sz="2400" dirty="0"/>
              <a:t> les </a:t>
            </a:r>
            <a:r>
              <a:rPr lang="en-CA" sz="2400" dirty="0" err="1"/>
              <a:t>exemples</a:t>
            </a:r>
            <a:r>
              <a:rPr lang="en-CA" sz="2400" dirty="0"/>
              <a:t> du </a:t>
            </a:r>
            <a:r>
              <a:rPr lang="en-CA" sz="2400" dirty="0" err="1">
                <a:hlinkClick r:id="rId2"/>
              </a:rPr>
              <a:t>Tidyverse</a:t>
            </a:r>
            <a:r>
              <a:rPr lang="en-CA" sz="24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400" dirty="0" err="1"/>
              <a:t>Transformez</a:t>
            </a:r>
            <a:r>
              <a:rPr lang="en-CA" sz="2400" dirty="0"/>
              <a:t> le </a:t>
            </a:r>
            <a:r>
              <a:rPr lang="en-CA" sz="2400" dirty="0" err="1"/>
              <a:t>fichier</a:t>
            </a:r>
            <a:r>
              <a:rPr lang="en-CA" sz="2400" dirty="0"/>
              <a:t> </a:t>
            </a:r>
            <a:r>
              <a:rPr lang="en-CA" sz="2400" dirty="0">
                <a:highlight>
                  <a:srgbClr val="C0C0C0"/>
                </a:highlight>
                <a:hlinkClick r:id="rId3"/>
              </a:rPr>
              <a:t>cities.txt </a:t>
            </a:r>
            <a:r>
              <a:rPr lang="en-CA" sz="2400" dirty="0"/>
              <a:t> </a:t>
            </a:r>
            <a:r>
              <a:rPr lang="en-CA" sz="2400" dirty="0" err="1"/>
              <a:t>en</a:t>
            </a:r>
            <a:r>
              <a:rPr lang="en-CA" sz="2400" dirty="0"/>
              <a:t> ensemble de </a:t>
            </a:r>
            <a:r>
              <a:rPr lang="en-CA" sz="2400" dirty="0" err="1"/>
              <a:t>données</a:t>
            </a:r>
            <a:r>
              <a:rPr lang="en-CA" sz="2400" dirty="0"/>
              <a:t> </a:t>
            </a:r>
            <a:r>
              <a:rPr lang="en-CA" dirty="0"/>
              <a:t>“tidy”</a:t>
            </a:r>
            <a:r>
              <a:rPr lang="en-CA" sz="2400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L'ensemble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trouvé dans le </a:t>
            </a:r>
            <a:r>
              <a:rPr lang="en-CA" dirty="0" err="1"/>
              <a:t>fichier</a:t>
            </a:r>
            <a:r>
              <a:rPr lang="en-CA" dirty="0"/>
              <a:t> </a:t>
            </a:r>
            <a:r>
              <a:rPr lang="en-CA" sz="2400" dirty="0">
                <a:highlight>
                  <a:srgbClr val="C0C0C0"/>
                </a:highlight>
                <a:hlinkClick r:id="rId3"/>
              </a:rPr>
              <a:t>cities.txt </a:t>
            </a:r>
            <a:r>
              <a:rPr lang="en-CA" sz="2400" dirty="0"/>
              <a:t> </a:t>
            </a:r>
            <a:r>
              <a:rPr lang="en-CA" sz="2400" dirty="0" err="1"/>
              <a:t>semble</a:t>
            </a:r>
            <a:r>
              <a:rPr lang="en-CA" sz="2400" dirty="0"/>
              <a:t>-t-il </a:t>
            </a:r>
            <a:r>
              <a:rPr lang="en-CA" sz="2400" dirty="0" err="1"/>
              <a:t>être</a:t>
            </a:r>
            <a:r>
              <a:rPr lang="en-CA" sz="2400" dirty="0"/>
              <a:t> de bonne </a:t>
            </a:r>
            <a:r>
              <a:rPr lang="en-CA" sz="2400" dirty="0" err="1"/>
              <a:t>qualité</a:t>
            </a:r>
            <a:r>
              <a:rPr lang="en-CA" sz="2400" dirty="0"/>
              <a:t> (</a:t>
            </a:r>
            <a:r>
              <a:rPr lang="en-CA" dirty="0" err="1"/>
              <a:t>est</a:t>
            </a:r>
            <a:r>
              <a:rPr lang="en-CA" dirty="0"/>
              <a:t>-il “</a:t>
            </a:r>
            <a:r>
              <a:rPr lang="en-CA" dirty="0" err="1"/>
              <a:t>sain</a:t>
            </a:r>
            <a:r>
              <a:rPr lang="en-CA" dirty="0"/>
              <a:t>” ? </a:t>
            </a:r>
            <a:r>
              <a:rPr lang="en-CA" dirty="0" err="1"/>
              <a:t>comporte</a:t>
            </a:r>
            <a:r>
              <a:rPr lang="en-CA" dirty="0"/>
              <a:t>-t-il des </a:t>
            </a:r>
            <a:r>
              <a:rPr lang="en-CA" sz="2400" dirty="0"/>
              <a:t>entrées </a:t>
            </a:r>
            <a:r>
              <a:rPr lang="en-CA" sz="2400" dirty="0" err="1"/>
              <a:t>invalides</a:t>
            </a:r>
            <a:r>
              <a:rPr lang="en-CA" sz="2400" dirty="0"/>
              <a:t> ?)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Créez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liste</a:t>
            </a:r>
            <a:r>
              <a:rPr lang="en-CA" dirty="0"/>
              <a:t> </a:t>
            </a:r>
            <a:r>
              <a:rPr lang="en-CA" dirty="0" err="1"/>
              <a:t>d'éléments</a:t>
            </a:r>
            <a:r>
              <a:rPr lang="en-CA" dirty="0"/>
              <a:t> qui </a:t>
            </a:r>
            <a:r>
              <a:rPr lang="en-CA" dirty="0" err="1"/>
              <a:t>pourraient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utilisés</a:t>
            </a:r>
            <a:r>
              <a:rPr lang="en-CA" dirty="0"/>
              <a:t> dans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liste</a:t>
            </a:r>
            <a:r>
              <a:rPr lang="en-CA" dirty="0"/>
              <a:t> de </a:t>
            </a:r>
            <a:r>
              <a:rPr lang="en-CA" dirty="0" err="1"/>
              <a:t>contrôle</a:t>
            </a:r>
            <a:r>
              <a:rPr lang="en-CA" dirty="0"/>
              <a:t> de </a:t>
            </a:r>
            <a:r>
              <a:rPr lang="en-CA" dirty="0" err="1"/>
              <a:t>nettoyage</a:t>
            </a:r>
            <a:r>
              <a:rPr lang="en-CA" dirty="0"/>
              <a:t> </a:t>
            </a:r>
            <a:r>
              <a:rPr lang="en-CA" dirty="0" err="1"/>
              <a:t>méthodique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. </a:t>
            </a:r>
            <a:r>
              <a:rPr lang="en-CA" dirty="0" err="1"/>
              <a:t>Utilisez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que vous </a:t>
            </a:r>
            <a:r>
              <a:rPr lang="en-CA" dirty="0" err="1"/>
              <a:t>avez</a:t>
            </a:r>
            <a:r>
              <a:rPr lang="en-CA" dirty="0"/>
              <a:t> </a:t>
            </a:r>
            <a:r>
              <a:rPr lang="en-CA" dirty="0" err="1"/>
              <a:t>rencontrées</a:t>
            </a:r>
            <a:r>
              <a:rPr lang="en-CA" dirty="0"/>
              <a:t> dans le passé </a:t>
            </a:r>
            <a:r>
              <a:rPr lang="en-CA" dirty="0" err="1"/>
              <a:t>comme</a:t>
            </a:r>
            <a:r>
              <a:rPr lang="en-CA" dirty="0"/>
              <a:t> source </a:t>
            </a:r>
            <a:r>
              <a:rPr lang="en-CA" dirty="0" err="1"/>
              <a:t>d'inspiration</a:t>
            </a:r>
            <a:r>
              <a:rPr lang="en-CA" dirty="0"/>
              <a:t> (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numériques</a:t>
            </a:r>
            <a:r>
              <a:rPr lang="en-CA" dirty="0"/>
              <a:t>, </a:t>
            </a:r>
            <a:r>
              <a:rPr lang="en-CA" dirty="0" err="1"/>
              <a:t>catégorielles</a:t>
            </a:r>
            <a:r>
              <a:rPr lang="en-CA" dirty="0"/>
              <a:t>, </a:t>
            </a:r>
            <a:r>
              <a:rPr lang="en-CA" dirty="0" err="1"/>
              <a:t>textuelles</a:t>
            </a:r>
            <a:r>
              <a:rPr lang="en-CA" dirty="0"/>
              <a:t>). </a:t>
            </a:r>
            <a:endParaRPr lang="en-CA" sz="2400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83323E0-F43A-2764-46B7-481DAFC659C6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C964AB-545C-6E55-25B9-1AF9918CE7DB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24133244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8. Les </a:t>
            </a:r>
            <a:r>
              <a:rPr lang="en-CA" dirty="0" err="1"/>
              <a:t>valeurs</a:t>
            </a:r>
            <a:r>
              <a:rPr lang="en-CA" dirty="0"/>
              <a:t> </a:t>
            </a:r>
            <a:r>
              <a:rPr lang="en-CA" dirty="0" err="1"/>
              <a:t>manquantes</a:t>
            </a:r>
            <a:endParaRPr lang="en-CA" dirty="0"/>
          </a:p>
        </p:txBody>
      </p:sp>
      <p:pic>
        <p:nvPicPr>
          <p:cNvPr id="8" name="Picture Placeholder 7" descr="Graphical user interface, calendar&#10;&#10;Description automatically generated">
            <a:extLst>
              <a:ext uri="{FF2B5EF4-FFF2-40B4-BE49-F238E27FC236}">
                <a16:creationId xmlns:a16="http://schemas.microsoft.com/office/drawing/2014/main" id="{6C7D805A-18E1-BECD-7AE7-9A7D838DCB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663" b="12663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156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80475E1-FE57-A371-32ED-C03A991FB1B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999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33744-1D94-32F1-8891-17CFC395EAC0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4850685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821451" cy="1450757"/>
          </a:xfrm>
        </p:spPr>
        <p:txBody>
          <a:bodyPr/>
          <a:lstStyle/>
          <a:p>
            <a:r>
              <a:rPr lang="en-US" b="1" dirty="0"/>
              <a:t>Les types </a:t>
            </a:r>
            <a:r>
              <a:rPr lang="en-US" b="1" dirty="0" err="1"/>
              <a:t>d'observations</a:t>
            </a:r>
            <a:r>
              <a:rPr lang="en-US" b="1" dirty="0"/>
              <a:t> </a:t>
            </a:r>
            <a:r>
              <a:rPr lang="en-US" b="1" dirty="0" err="1"/>
              <a:t>manquantes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 Les champs </a:t>
            </a:r>
            <a:r>
              <a:rPr lang="en-US" dirty="0" err="1">
                <a:latin typeface="Dagny OT" panose="020B0504020201020104" pitchFamily="34" charset="77"/>
              </a:rPr>
              <a:t>vierges</a:t>
            </a:r>
            <a:r>
              <a:rPr lang="en-US" dirty="0">
                <a:latin typeface="Dagny OT" panose="020B0504020201020104" pitchFamily="34" charset="77"/>
              </a:rPr>
              <a:t> existent </a:t>
            </a:r>
            <a:r>
              <a:rPr lang="en-US" dirty="0" err="1">
                <a:latin typeface="Dagny OT" panose="020B0504020201020104" pitchFamily="34" charset="77"/>
              </a:rPr>
              <a:t>en</a:t>
            </a:r>
            <a:r>
              <a:rPr lang="en-US" dirty="0">
                <a:latin typeface="Dagny OT" panose="020B0504020201020104" pitchFamily="34" charset="77"/>
              </a:rPr>
              <a:t> 4 versions :</a:t>
            </a:r>
            <a:endParaRPr lang="en-US" b="1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non-</a:t>
            </a:r>
            <a:r>
              <a:rPr lang="en-US" b="1" i="0" dirty="0" err="1">
                <a:latin typeface="Dagny OT" panose="020B0504020201020104" pitchFamily="34" charset="77"/>
              </a:rPr>
              <a:t>réponse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 err="1">
                <a:latin typeface="Dagny OT" panose="020B0504020201020104" pitchFamily="34" charset="77"/>
              </a:rPr>
              <a:t>une</a:t>
            </a:r>
            <a:r>
              <a:rPr lang="en-US" i="0" dirty="0">
                <a:latin typeface="Dagny OT" panose="020B0504020201020104" pitchFamily="34" charset="77"/>
              </a:rPr>
              <a:t> observation </a:t>
            </a:r>
            <a:r>
              <a:rPr lang="en-US" i="0" dirty="0" err="1">
                <a:latin typeface="Dagny OT" panose="020B0504020201020104" pitchFamily="34" charset="77"/>
              </a:rPr>
              <a:t>était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attendue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mais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aucune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n'a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saisie</a:t>
            </a:r>
            <a:endParaRPr lang="en-US" i="0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 err="1">
                <a:latin typeface="Dagny OT" panose="020B0504020201020104" pitchFamily="34" charset="77"/>
              </a:rPr>
              <a:t>problème</a:t>
            </a:r>
            <a:r>
              <a:rPr lang="en-US" b="1" i="0" dirty="0">
                <a:latin typeface="Dagny OT" panose="020B0504020201020104" pitchFamily="34" charset="77"/>
              </a:rPr>
              <a:t> de </a:t>
            </a:r>
            <a:r>
              <a:rPr lang="en-US" b="1" i="0" dirty="0" err="1">
                <a:latin typeface="Dagny OT" panose="020B0504020201020104" pitchFamily="34" charset="77"/>
              </a:rPr>
              <a:t>saisie</a:t>
            </a:r>
            <a:r>
              <a:rPr lang="en-US" b="1" i="0" dirty="0">
                <a:latin typeface="Dagny OT" panose="020B0504020201020104" pitchFamily="34" charset="77"/>
              </a:rPr>
              <a:t> des </a:t>
            </a:r>
            <a:r>
              <a:rPr lang="en-US" b="1" i="0" dirty="0" err="1">
                <a:latin typeface="Dagny OT" panose="020B0504020201020104" pitchFamily="34" charset="77"/>
              </a:rPr>
              <a:t>données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 err="1">
                <a:latin typeface="Dagny OT" panose="020B0504020201020104" pitchFamily="34" charset="77"/>
              </a:rPr>
              <a:t>une</a:t>
            </a:r>
            <a:r>
              <a:rPr lang="en-US" i="0" dirty="0">
                <a:latin typeface="Dagny OT" panose="020B0504020201020104" pitchFamily="34" charset="77"/>
              </a:rPr>
              <a:t> observation a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enregistrée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mais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n'a</a:t>
            </a:r>
            <a:r>
              <a:rPr lang="en-US" i="0" dirty="0">
                <a:latin typeface="Dagny OT" panose="020B0504020201020104" pitchFamily="34" charset="77"/>
              </a:rPr>
              <a:t> pas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saisie</a:t>
            </a:r>
            <a:r>
              <a:rPr lang="en-US" i="0" dirty="0">
                <a:latin typeface="Dagny OT" panose="020B0504020201020104" pitchFamily="34" charset="77"/>
              </a:rPr>
              <a:t> dans </a:t>
            </a:r>
            <a:r>
              <a:rPr lang="en-US" i="0" dirty="0" err="1">
                <a:latin typeface="Dagny OT" panose="020B0504020201020104" pitchFamily="34" charset="77"/>
              </a:rPr>
              <a:t>l'ensemble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données</a:t>
            </a:r>
            <a:endParaRPr lang="en-US" i="0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entrée </a:t>
            </a:r>
            <a:r>
              <a:rPr lang="en-US" b="1" i="0" dirty="0" err="1">
                <a:latin typeface="Dagny OT" panose="020B0504020201020104" pitchFamily="34" charset="77"/>
              </a:rPr>
              <a:t>invalide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 err="1">
                <a:latin typeface="Dagny OT" panose="020B0504020201020104" pitchFamily="34" charset="77"/>
              </a:rPr>
              <a:t>une</a:t>
            </a:r>
            <a:r>
              <a:rPr lang="en-US" i="0" dirty="0">
                <a:latin typeface="Dagny OT" panose="020B0504020201020104" pitchFamily="34" charset="77"/>
              </a:rPr>
              <a:t> observation a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enregistrée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mais</a:t>
            </a:r>
            <a:r>
              <a:rPr lang="en-US" i="0" dirty="0">
                <a:latin typeface="Dagny OT" panose="020B0504020201020104" pitchFamily="34" charset="77"/>
              </a:rPr>
              <a:t> a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considérée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comme</a:t>
            </a:r>
            <a:r>
              <a:rPr lang="en-US" i="0" dirty="0">
                <a:latin typeface="Dagny OT" panose="020B0504020201020104" pitchFamily="34" charset="77"/>
              </a:rPr>
              <a:t> non </a:t>
            </a:r>
            <a:r>
              <a:rPr lang="en-US" i="0" dirty="0" err="1">
                <a:latin typeface="Dagny OT" panose="020B0504020201020104" pitchFamily="34" charset="77"/>
              </a:rPr>
              <a:t>valide</a:t>
            </a:r>
            <a:r>
              <a:rPr lang="en-US" i="0" dirty="0">
                <a:latin typeface="Dagny OT" panose="020B0504020201020104" pitchFamily="34" charset="77"/>
              </a:rPr>
              <a:t> et a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supprimée</a:t>
            </a:r>
            <a:endParaRPr lang="en-US" i="0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 err="1">
                <a:latin typeface="Dagny OT" panose="020B0504020201020104" pitchFamily="34" charset="77"/>
              </a:rPr>
              <a:t>blanc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attendu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un champ a </a:t>
            </a:r>
            <a:r>
              <a:rPr lang="en-US" i="0" dirty="0" err="1">
                <a:latin typeface="Dagny OT" panose="020B0504020201020104" pitchFamily="34" charset="77"/>
              </a:rPr>
              <a:t>été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laissé</a:t>
            </a:r>
            <a:r>
              <a:rPr lang="en-US" i="0" dirty="0">
                <a:latin typeface="Dagny OT" panose="020B0504020201020104" pitchFamily="34" charset="77"/>
              </a:rPr>
              <a:t> vide, </a:t>
            </a:r>
            <a:r>
              <a:rPr lang="en-US" i="0" dirty="0" err="1">
                <a:latin typeface="Dagny OT" panose="020B0504020201020104" pitchFamily="34" charset="77"/>
              </a:rPr>
              <a:t>mais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c'est</a:t>
            </a:r>
            <a:r>
              <a:rPr lang="en-US" i="0" dirty="0">
                <a:latin typeface="Dagny OT" panose="020B0504020201020104" pitchFamily="34" charset="77"/>
              </a:rPr>
              <a:t> normal</a:t>
            </a:r>
            <a:endParaRPr lang="en-US" sz="500" dirty="0">
              <a:latin typeface="Dagny OT" panose="020B0504020201020104" pitchFamily="34" charset="77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76668AD-6E1D-FBE3-C582-1E2CA4CFB3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157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58CD08FD-1784-6BBB-5710-E9DA68FCAA1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785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76035-7572-7C50-CE4D-4782B468F83F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5229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45AD-2D81-CD50-8190-306E425D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05837" cy="1450757"/>
          </a:xfrm>
        </p:spPr>
        <p:txBody>
          <a:bodyPr/>
          <a:lstStyle/>
          <a:p>
            <a:r>
              <a:rPr lang="en-CA" dirty="0"/>
              <a:t>Les types </a:t>
            </a:r>
            <a:r>
              <a:rPr lang="en-CA" dirty="0" err="1"/>
              <a:t>d'observations</a:t>
            </a:r>
            <a:r>
              <a:rPr lang="en-CA" dirty="0"/>
              <a:t> </a:t>
            </a:r>
            <a:r>
              <a:rPr lang="en-CA" dirty="0" err="1"/>
              <a:t>manquantes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E056-B099-C5DC-E878-D00D2091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agny OT" panose="020B0504020201020104" pitchFamily="34" charset="77"/>
              </a:rPr>
              <a:t>Trop de </a:t>
            </a:r>
            <a:r>
              <a:rPr lang="en-US" dirty="0" err="1">
                <a:latin typeface="Dagny OT" panose="020B0504020201020104" pitchFamily="34" charset="77"/>
              </a:rPr>
              <a:t>valeurs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manquantes</a:t>
            </a:r>
            <a:r>
              <a:rPr lang="en-US" dirty="0">
                <a:latin typeface="Dagny OT" panose="020B0504020201020104" pitchFamily="34" charset="77"/>
              </a:rPr>
              <a:t> des trois premiers types </a:t>
            </a:r>
            <a:r>
              <a:rPr lang="en-US" dirty="0" err="1">
                <a:latin typeface="Dagny OT" panose="020B0504020201020104" pitchFamily="34" charset="77"/>
              </a:rPr>
              <a:t>peut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indiquer</a:t>
            </a:r>
            <a:r>
              <a:rPr lang="en-US" dirty="0">
                <a:latin typeface="Dagny OT" panose="020B0504020201020104" pitchFamily="34" charset="77"/>
              </a:rPr>
              <a:t> des </a:t>
            </a:r>
            <a:r>
              <a:rPr lang="en-US" b="1" dirty="0" err="1">
                <a:latin typeface="Dagny OT" panose="020B0504020201020104" pitchFamily="34" charset="77"/>
              </a:rPr>
              <a:t>problèmes</a:t>
            </a:r>
            <a:r>
              <a:rPr lang="en-US" b="1" dirty="0">
                <a:latin typeface="Dagny OT" panose="020B0504020201020104" pitchFamily="34" charset="77"/>
              </a:rPr>
              <a:t> dans le </a:t>
            </a:r>
            <a:r>
              <a:rPr lang="en-US" b="1" dirty="0" err="1">
                <a:latin typeface="Dagny OT" panose="020B0504020201020104" pitchFamily="34" charset="77"/>
              </a:rPr>
              <a:t>processus</a:t>
            </a:r>
            <a:r>
              <a:rPr lang="en-US" b="1" dirty="0">
                <a:latin typeface="Dagny OT" panose="020B0504020201020104" pitchFamily="34" charset="77"/>
              </a:rPr>
              <a:t> de </a:t>
            </a:r>
            <a:r>
              <a:rPr lang="en-US" b="1" dirty="0" err="1">
                <a:latin typeface="Dagny OT" panose="020B0504020201020104" pitchFamily="34" charset="77"/>
              </a:rPr>
              <a:t>collecte</a:t>
            </a:r>
            <a:r>
              <a:rPr lang="en-US" b="1" dirty="0">
                <a:latin typeface="Dagny OT" panose="020B0504020201020104" pitchFamily="34" charset="77"/>
              </a:rPr>
              <a:t> des </a:t>
            </a:r>
            <a:r>
              <a:rPr lang="en-US" b="1" dirty="0" err="1">
                <a:latin typeface="Dagny OT" panose="020B0504020201020104" pitchFamily="34" charset="77"/>
              </a:rPr>
              <a:t>données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r>
              <a:rPr lang="en-US" dirty="0">
                <a:latin typeface="Dagny OT" panose="020B0504020201020104" pitchFamily="34" charset="77"/>
              </a:rPr>
              <a:t>Trop de </a:t>
            </a:r>
            <a:r>
              <a:rPr lang="en-US" dirty="0" err="1">
                <a:latin typeface="Dagny OT" panose="020B0504020201020104" pitchFamily="34" charset="77"/>
              </a:rPr>
              <a:t>valeurs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manquantes</a:t>
            </a:r>
            <a:r>
              <a:rPr lang="en-US" dirty="0">
                <a:latin typeface="Dagny OT" panose="020B0504020201020104" pitchFamily="34" charset="77"/>
              </a:rPr>
              <a:t> du </a:t>
            </a:r>
            <a:r>
              <a:rPr lang="en-US" dirty="0" err="1">
                <a:latin typeface="Dagny OT" panose="020B0504020201020104" pitchFamily="34" charset="77"/>
              </a:rPr>
              <a:t>quatrième</a:t>
            </a:r>
            <a:r>
              <a:rPr lang="en-US" dirty="0">
                <a:latin typeface="Dagny OT" panose="020B0504020201020104" pitchFamily="34" charset="77"/>
              </a:rPr>
              <a:t> type </a:t>
            </a:r>
            <a:r>
              <a:rPr lang="en-US" dirty="0" err="1">
                <a:latin typeface="Dagny OT" panose="020B0504020201020104" pitchFamily="34" charset="77"/>
              </a:rPr>
              <a:t>peut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indiquer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une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b="1" dirty="0" err="1">
                <a:latin typeface="Dagny OT" panose="020B0504020201020104" pitchFamily="34" charset="77"/>
              </a:rPr>
              <a:t>mauvaise</a:t>
            </a:r>
            <a:r>
              <a:rPr lang="en-US" b="1" dirty="0">
                <a:latin typeface="Dagny OT" panose="020B0504020201020104" pitchFamily="34" charset="77"/>
              </a:rPr>
              <a:t> conception du questionnaire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r>
              <a:rPr lang="en-US" dirty="0" err="1">
                <a:latin typeface="Dagny OT" panose="020B0504020201020104" pitchFamily="34" charset="77"/>
              </a:rPr>
              <a:t>Trouver</a:t>
            </a:r>
            <a:r>
              <a:rPr lang="en-US" dirty="0">
                <a:latin typeface="Dagny OT" panose="020B0504020201020104" pitchFamily="34" charset="77"/>
              </a:rPr>
              <a:t> les </a:t>
            </a:r>
            <a:r>
              <a:rPr lang="en-US" dirty="0" err="1">
                <a:latin typeface="Dagny OT" panose="020B0504020201020104" pitchFamily="34" charset="77"/>
              </a:rPr>
              <a:t>valeurs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manquantes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peut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vous</a:t>
            </a:r>
            <a:r>
              <a:rPr lang="en-US" dirty="0">
                <a:latin typeface="Dagny OT" panose="020B0504020201020104" pitchFamily="34" charset="77"/>
              </a:rPr>
              <a:t> aider </a:t>
            </a:r>
            <a:r>
              <a:rPr lang="en-US" dirty="0" err="1">
                <a:latin typeface="Dagny OT" panose="020B0504020201020104" pitchFamily="34" charset="77"/>
              </a:rPr>
              <a:t>à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traiter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d'autres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problèmes</a:t>
            </a:r>
            <a:r>
              <a:rPr lang="en-US" dirty="0">
                <a:latin typeface="Dagny OT" panose="020B0504020201020104" pitchFamily="34" charset="77"/>
              </a:rPr>
              <a:t> de science des </a:t>
            </a:r>
            <a:r>
              <a:rPr lang="en-US" dirty="0" err="1">
                <a:latin typeface="Dagny OT" panose="020B0504020201020104" pitchFamily="34" charset="77"/>
              </a:rPr>
              <a:t>données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5E54D-ECA6-4EEA-58C3-644F58D05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158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C5E354E-486F-A842-A4D2-822E9C10488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07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90B5A-7880-8E33-6D2E-5B3982517DFF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99390557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45AD-2D81-CD50-8190-306E425D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05837" cy="1450757"/>
          </a:xfrm>
        </p:spPr>
        <p:txBody>
          <a:bodyPr/>
          <a:lstStyle/>
          <a:p>
            <a:r>
              <a:rPr lang="en-CA" dirty="0" err="1"/>
              <a:t>L’imputation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9E056-B099-C5DC-E878-D00D20911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agny OT" panose="020B0504020201020104" pitchFamily="34" charset="77"/>
              </a:rPr>
              <a:t>Les </a:t>
            </a:r>
            <a:r>
              <a:rPr lang="en-US" dirty="0" err="1">
                <a:latin typeface="Dagny OT" panose="020B0504020201020104" pitchFamily="34" charset="77"/>
              </a:rPr>
              <a:t>méthodes</a:t>
            </a:r>
            <a:r>
              <a:rPr lang="en-US" dirty="0">
                <a:latin typeface="Dagny OT" panose="020B0504020201020104" pitchFamily="34" charset="77"/>
              </a:rPr>
              <a:t> </a:t>
            </a:r>
            <a:r>
              <a:rPr lang="en-US" dirty="0" err="1">
                <a:latin typeface="Dagny OT" panose="020B0504020201020104" pitchFamily="34" charset="77"/>
              </a:rPr>
              <a:t>d'analyse</a:t>
            </a:r>
            <a:r>
              <a:rPr lang="en-US" dirty="0">
                <a:latin typeface="Dagny OT" panose="020B0504020201020104" pitchFamily="34" charset="77"/>
              </a:rPr>
              <a:t> ne </a:t>
            </a:r>
            <a:r>
              <a:rPr lang="en-US" dirty="0" err="1">
                <a:latin typeface="Dagny OT" panose="020B0504020201020104" pitchFamily="34" charset="77"/>
              </a:rPr>
              <a:t>s'accommodent</a:t>
            </a:r>
            <a:r>
              <a:rPr lang="en-US" dirty="0">
                <a:latin typeface="Dagny OT" panose="020B0504020201020104" pitchFamily="34" charset="77"/>
              </a:rPr>
              <a:t> pas </a:t>
            </a:r>
            <a:r>
              <a:rPr lang="en-US" dirty="0" err="1">
                <a:latin typeface="Dagny OT" panose="020B0504020201020104" pitchFamily="34" charset="77"/>
              </a:rPr>
              <a:t>facilement</a:t>
            </a:r>
            <a:r>
              <a:rPr lang="en-US" dirty="0">
                <a:latin typeface="Dagny OT" panose="020B0504020201020104" pitchFamily="34" charset="77"/>
              </a:rPr>
              <a:t> des observations </a:t>
            </a:r>
            <a:r>
              <a:rPr lang="en-US" dirty="0" err="1">
                <a:latin typeface="Dagny OT" panose="020B0504020201020104" pitchFamily="34" charset="77"/>
              </a:rPr>
              <a:t>manquantes</a:t>
            </a:r>
            <a:r>
              <a:rPr lang="en-US" dirty="0">
                <a:latin typeface="Dagny OT" panose="020B0504020201020104" pitchFamily="34" charset="77"/>
              </a:rPr>
              <a:t> 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 err="1">
                <a:latin typeface="Dagny OT" panose="020B0504020201020104" pitchFamily="34" charset="77"/>
              </a:rPr>
              <a:t>écarter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l'observation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manquante</a:t>
            </a:r>
            <a:endParaRPr lang="en-US" i="0" dirty="0">
              <a:latin typeface="Dagny OT" panose="020B0504020201020104" pitchFamily="34" charset="77"/>
            </a:endParaRP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 non </a:t>
            </a:r>
            <a:r>
              <a:rPr lang="en-US" sz="2000" dirty="0" err="1">
                <a:latin typeface="Dagny OT" panose="020B0504020201020104" pitchFamily="34" charset="77"/>
              </a:rPr>
              <a:t>recommandé</a:t>
            </a:r>
            <a:r>
              <a:rPr lang="en-US" sz="2000" dirty="0">
                <a:latin typeface="Dagny OT" panose="020B0504020201020104" pitchFamily="34" charset="77"/>
              </a:rPr>
              <a:t>, </a:t>
            </a:r>
            <a:r>
              <a:rPr lang="en-US" sz="2000" dirty="0" err="1">
                <a:latin typeface="Dagny OT" panose="020B0504020201020104" pitchFamily="34" charset="77"/>
              </a:rPr>
              <a:t>à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moins</a:t>
            </a:r>
            <a:r>
              <a:rPr lang="en-US" sz="2000" dirty="0">
                <a:latin typeface="Dagny OT" panose="020B0504020201020104" pitchFamily="34" charset="77"/>
              </a:rPr>
              <a:t> que les </a:t>
            </a:r>
            <a:r>
              <a:rPr lang="en-US" sz="2000" dirty="0" err="1">
                <a:latin typeface="Dagny OT" panose="020B0504020201020104" pitchFamily="34" charset="77"/>
              </a:rPr>
              <a:t>données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manquantes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soient</a:t>
            </a:r>
            <a:r>
              <a:rPr lang="en-US" sz="2000" dirty="0">
                <a:latin typeface="Dagny OT" panose="020B0504020201020104" pitchFamily="34" charset="77"/>
              </a:rPr>
              <a:t> MCAH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 acceptable dans </a:t>
            </a:r>
            <a:r>
              <a:rPr lang="en-US" sz="2000" dirty="0" err="1">
                <a:latin typeface="Dagny OT" panose="020B0504020201020104" pitchFamily="34" charset="77"/>
              </a:rPr>
              <a:t>certaines</a:t>
            </a:r>
            <a:r>
              <a:rPr lang="en-US" sz="2000" dirty="0">
                <a:latin typeface="Dagny OT" panose="020B0504020201020104" pitchFamily="34" charset="77"/>
              </a:rPr>
              <a:t> situations (e.g., un petit </a:t>
            </a:r>
            <a:r>
              <a:rPr lang="en-US" sz="2000" dirty="0" err="1">
                <a:latin typeface="Dagny OT" panose="020B0504020201020104" pitchFamily="34" charset="77"/>
              </a:rPr>
              <a:t>nombre</a:t>
            </a:r>
            <a:r>
              <a:rPr lang="en-US" sz="2000" dirty="0">
                <a:latin typeface="Dagny OT" panose="020B0504020201020104" pitchFamily="34" charset="77"/>
              </a:rPr>
              <a:t> de </a:t>
            </a:r>
            <a:r>
              <a:rPr lang="en-US" sz="2000" dirty="0" err="1">
                <a:latin typeface="Dagny OT" panose="020B0504020201020104" pitchFamily="34" charset="77"/>
              </a:rPr>
              <a:t>valeurs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manquantes</a:t>
            </a:r>
            <a:r>
              <a:rPr lang="en-US" sz="2000" dirty="0">
                <a:latin typeface="Dagny OT" panose="020B0504020201020104" pitchFamily="34" charset="77"/>
              </a:rPr>
              <a:t> dans un ensemble de </a:t>
            </a:r>
            <a:r>
              <a:rPr lang="en-US" sz="2000" dirty="0" err="1">
                <a:latin typeface="Dagny OT" panose="020B0504020201020104" pitchFamily="34" charset="77"/>
              </a:rPr>
              <a:t>données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massives</a:t>
            </a:r>
            <a:r>
              <a:rPr lang="en-US" sz="200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 err="1">
                <a:latin typeface="Dagny OT" panose="020B0504020201020104" pitchFamily="34" charset="77"/>
              </a:rPr>
              <a:t>trouver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une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valeur</a:t>
            </a:r>
            <a:r>
              <a:rPr lang="en-US" b="1" i="0" dirty="0">
                <a:latin typeface="Dagny OT" panose="020B0504020201020104" pitchFamily="34" charset="77"/>
              </a:rPr>
              <a:t> de </a:t>
            </a:r>
            <a:r>
              <a:rPr lang="en-US" b="1" i="0" dirty="0" err="1">
                <a:latin typeface="Dagny OT" panose="020B0504020201020104" pitchFamily="34" charset="77"/>
              </a:rPr>
              <a:t>remplacement</a:t>
            </a:r>
            <a:r>
              <a:rPr lang="en-US" b="1" i="0" dirty="0">
                <a:latin typeface="Dagny OT" panose="020B0504020201020104" pitchFamily="34" charset="77"/>
              </a:rPr>
              <a:t> (imputation)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 principal </a:t>
            </a:r>
            <a:r>
              <a:rPr lang="en-US" sz="2000" dirty="0" err="1">
                <a:latin typeface="Dagny OT" panose="020B0504020201020104" pitchFamily="34" charset="77"/>
              </a:rPr>
              <a:t>inconvénient</a:t>
            </a:r>
            <a:r>
              <a:rPr lang="en-US" sz="2000" dirty="0">
                <a:latin typeface="Dagny OT" panose="020B0504020201020104" pitchFamily="34" charset="77"/>
              </a:rPr>
              <a:t> : nous ne </a:t>
            </a:r>
            <a:r>
              <a:rPr lang="en-US" sz="2000" dirty="0" err="1">
                <a:latin typeface="Dagny OT" panose="020B0504020201020104" pitchFamily="34" charset="77"/>
              </a:rPr>
              <a:t>savons</a:t>
            </a:r>
            <a:r>
              <a:rPr lang="en-US" sz="2000" dirty="0">
                <a:latin typeface="Dagny OT" panose="020B0504020201020104" pitchFamily="34" charset="77"/>
              </a:rPr>
              <a:t> jamais quelle </a:t>
            </a:r>
            <a:r>
              <a:rPr lang="en-US" sz="2000" dirty="0" err="1">
                <a:latin typeface="Dagny OT" panose="020B0504020201020104" pitchFamily="34" charset="77"/>
              </a:rPr>
              <a:t>aurait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été</a:t>
            </a:r>
            <a:r>
              <a:rPr lang="en-US" sz="2000" dirty="0">
                <a:latin typeface="Dagny OT" panose="020B0504020201020104" pitchFamily="34" charset="77"/>
              </a:rPr>
              <a:t> la </a:t>
            </a:r>
            <a:r>
              <a:rPr lang="en-US" sz="2000" dirty="0" err="1">
                <a:latin typeface="Dagny OT" panose="020B0504020201020104" pitchFamily="34" charset="77"/>
              </a:rPr>
              <a:t>vraie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valeur</a:t>
            </a:r>
            <a:endParaRPr lang="en-US" sz="2000" dirty="0">
              <a:latin typeface="Dagny OT" panose="020B0504020201020104" pitchFamily="34" charset="77"/>
            </a:endParaRP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mais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cela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demeure</a:t>
            </a:r>
            <a:r>
              <a:rPr lang="en-US" sz="2000" dirty="0">
                <a:latin typeface="Dagny OT" panose="020B0504020201020104" pitchFamily="34" charset="77"/>
              </a:rPr>
              <a:t> </a:t>
            </a:r>
            <a:r>
              <a:rPr lang="en-US" sz="2000" dirty="0" err="1">
                <a:latin typeface="Dagny OT" panose="020B0504020201020104" pitchFamily="34" charset="77"/>
              </a:rPr>
              <a:t>souvent</a:t>
            </a:r>
            <a:r>
              <a:rPr lang="en-US" sz="2000" dirty="0">
                <a:latin typeface="Dagny OT" panose="020B0504020201020104" pitchFamily="34" charset="77"/>
              </a:rPr>
              <a:t> la </a:t>
            </a:r>
            <a:r>
              <a:rPr lang="en-US" sz="2000" dirty="0" err="1">
                <a:latin typeface="Dagny OT" panose="020B0504020201020104" pitchFamily="34" charset="77"/>
              </a:rPr>
              <a:t>meilleure</a:t>
            </a:r>
            <a:r>
              <a:rPr lang="en-US" sz="2000" dirty="0">
                <a:latin typeface="Dagny OT" panose="020B0504020201020104" pitchFamily="34" charset="77"/>
              </a:rPr>
              <a:t> option disponible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5E54D-ECA6-4EEA-58C3-644F58D05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159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C5E354E-486F-A842-A4D2-822E9C10488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07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FE78C-8BA7-D357-9781-4D48B2E833F4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10117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9F3881-F145-7509-AEF7-C9ABE012A47C}"/>
              </a:ext>
            </a:extLst>
          </p:cNvPr>
          <p:cNvSpPr/>
          <p:nvPr/>
        </p:nvSpPr>
        <p:spPr>
          <a:xfrm>
            <a:off x="313899" y="1014484"/>
            <a:ext cx="11668835" cy="1464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524678-1FF3-F68C-6734-50BC3653F2D3}"/>
              </a:ext>
            </a:extLst>
          </p:cNvPr>
          <p:cNvSpPr/>
          <p:nvPr/>
        </p:nvSpPr>
        <p:spPr>
          <a:xfrm>
            <a:off x="0" y="6208593"/>
            <a:ext cx="12192000" cy="649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54176" y="661585"/>
            <a:ext cx="3870364" cy="88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23677"/>
            <a:ext cx="3776029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09334"/>
            <a:ext cx="2364728" cy="14644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F8D905-8F49-B74C-A2B3-9B8FD290E396}"/>
              </a:ext>
            </a:extLst>
          </p:cNvPr>
          <p:cNvSpPr/>
          <p:nvPr/>
        </p:nvSpPr>
        <p:spPr>
          <a:xfrm>
            <a:off x="10462436" y="6152707"/>
            <a:ext cx="1268819" cy="701910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2844D0-EAA7-CF6C-669F-0D3BE1D28477}"/>
              </a:ext>
            </a:extLst>
          </p:cNvPr>
          <p:cNvSpPr/>
          <p:nvPr/>
        </p:nvSpPr>
        <p:spPr>
          <a:xfrm>
            <a:off x="5320422" y="34291"/>
            <a:ext cx="1270000" cy="1464378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5810B9-A356-DCEB-CFCF-15C7415967AD}"/>
              </a:ext>
            </a:extLst>
          </p:cNvPr>
          <p:cNvSpPr/>
          <p:nvPr/>
        </p:nvSpPr>
        <p:spPr>
          <a:xfrm>
            <a:off x="7889358" y="3060833"/>
            <a:ext cx="3307334" cy="1585595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96E912-A072-4CEA-0F8B-6D1B458BE696}"/>
              </a:ext>
            </a:extLst>
          </p:cNvPr>
          <p:cNvSpPr/>
          <p:nvPr/>
        </p:nvSpPr>
        <p:spPr>
          <a:xfrm>
            <a:off x="9923721" y="4646427"/>
            <a:ext cx="1807535" cy="1502897"/>
          </a:xfrm>
          <a:prstGeom prst="rect">
            <a:avLst/>
          </a:prstGeom>
          <a:noFill/>
          <a:ln w="57150"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 Light" panose="020B0403030403020204" pitchFamily="34" charset="0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BA4DF77B-F508-544B-04C4-EAE5E7AEE8D5}"/>
              </a:ext>
            </a:extLst>
          </p:cNvPr>
          <p:cNvSpPr txBox="1">
            <a:spLocks/>
          </p:cNvSpPr>
          <p:nvPr/>
        </p:nvSpPr>
        <p:spPr>
          <a:xfrm>
            <a:off x="80008" y="3831677"/>
            <a:ext cx="3423600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Habitat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bois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Taille des </a:t>
            </a:r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branchies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étroite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</a:rPr>
              <a:t>Odeur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aucune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Spores :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blanc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</a:rPr>
              <a:t>Couleur du bouchon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rouge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r>
              <a:rPr lang="en-US" sz="2200" b="1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Problème</a:t>
            </a:r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de classification 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comestible </a:t>
            </a:r>
            <a:r>
              <a:rPr lang="en-US" sz="2200" dirty="0" err="1">
                <a:solidFill>
                  <a:schemeClr val="tx2"/>
                </a:solidFill>
                <a:latin typeface="Dagny OT" panose="020B0504020201020104" pitchFamily="34" charset="0"/>
              </a:rPr>
              <a:t>ou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Dagny OT" panose="020B0504020201020104" pitchFamily="34" charset="0"/>
              </a:rPr>
              <a:t>toxique</a:t>
            </a:r>
            <a:endParaRPr lang="en-US" sz="2200" b="1" dirty="0">
              <a:solidFill>
                <a:srgbClr val="FF0000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47879" cy="1450757"/>
          </a:xfrm>
        </p:spPr>
        <p:txBody>
          <a:bodyPr/>
          <a:lstStyle/>
          <a:p>
            <a:r>
              <a:rPr lang="en-US" b="1" dirty="0"/>
              <a:t>Les </a:t>
            </a:r>
            <a:r>
              <a:rPr lang="en-US" dirty="0" err="1"/>
              <a:t>m</a:t>
            </a:r>
            <a:r>
              <a:rPr lang="en-US" b="1" dirty="0" err="1"/>
              <a:t>écanisme</a:t>
            </a:r>
            <a:r>
              <a:rPr lang="en-US" b="1" dirty="0"/>
              <a:t> de </a:t>
            </a:r>
            <a:r>
              <a:rPr lang="en-US" b="1" dirty="0" err="1"/>
              <a:t>valeurs</a:t>
            </a:r>
            <a:r>
              <a:rPr lang="en-US" b="1" dirty="0"/>
              <a:t> </a:t>
            </a:r>
            <a:r>
              <a:rPr lang="en-US" b="1" dirty="0" err="1"/>
              <a:t>manquantes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 </a:t>
            </a:r>
            <a:r>
              <a:rPr lang="en-US" b="1" dirty="0" err="1">
                <a:latin typeface="Dagny OT" panose="020B0504020201020104" pitchFamily="34" charset="77"/>
              </a:rPr>
              <a:t>Manquant</a:t>
            </a:r>
            <a:r>
              <a:rPr lang="en-US" b="1" dirty="0">
                <a:latin typeface="Dagny OT" panose="020B0504020201020104" pitchFamily="34" charset="77"/>
              </a:rPr>
              <a:t> </a:t>
            </a:r>
            <a:r>
              <a:rPr lang="en-US" b="1" dirty="0" err="1">
                <a:latin typeface="Dagny OT" panose="020B0504020201020104" pitchFamily="34" charset="77"/>
              </a:rPr>
              <a:t>complètement</a:t>
            </a:r>
            <a:r>
              <a:rPr lang="en-US" b="1" dirty="0">
                <a:latin typeface="Dagny OT" panose="020B0504020201020104" pitchFamily="34" charset="77"/>
              </a:rPr>
              <a:t> au </a:t>
            </a:r>
            <a:r>
              <a:rPr lang="en-US" b="1" dirty="0" err="1">
                <a:latin typeface="Dagny OT" panose="020B0504020201020104" pitchFamily="34" charset="77"/>
              </a:rPr>
              <a:t>hasard</a:t>
            </a:r>
            <a:r>
              <a:rPr lang="en-US" b="1" dirty="0">
                <a:latin typeface="Dagny OT" panose="020B0504020201020104" pitchFamily="34" charset="77"/>
              </a:rPr>
              <a:t> (MCAH)</a:t>
            </a:r>
          </a:p>
          <a:p>
            <a:pPr lvl="1"/>
            <a:r>
              <a:rPr lang="en-US" i="0" dirty="0" err="1">
                <a:latin typeface="Dagny OT" panose="020B0504020201020104" pitchFamily="34" charset="77"/>
              </a:rPr>
              <a:t>l'absence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l'élément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est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indépendante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sa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valeur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ou</a:t>
            </a:r>
            <a:r>
              <a:rPr lang="en-US" i="0" dirty="0">
                <a:latin typeface="Dagny OT" panose="020B0504020201020104" pitchFamily="34" charset="77"/>
              </a:rPr>
              <a:t> des variables </a:t>
            </a:r>
            <a:r>
              <a:rPr lang="en-US" i="0" dirty="0" err="1">
                <a:latin typeface="Dagny OT" panose="020B0504020201020104" pitchFamily="34" charset="77"/>
              </a:rPr>
              <a:t>auxiliaires</a:t>
            </a:r>
            <a:endParaRPr lang="en-US" i="0" dirty="0">
              <a:latin typeface="Dagny OT" panose="020B0504020201020104" pitchFamily="34" charset="77"/>
            </a:endParaRPr>
          </a:p>
          <a:p>
            <a:pPr lvl="1" algn="l"/>
            <a:r>
              <a:rPr lang="en-CA" b="1" dirty="0" err="1">
                <a:latin typeface="Dagny OT" panose="020B0504020201020104" pitchFamily="34" charset="77"/>
              </a:rPr>
              <a:t>exemple</a:t>
            </a:r>
            <a:r>
              <a:rPr lang="en-CA" b="1" dirty="0">
                <a:latin typeface="Dagny OT" panose="020B0504020201020104" pitchFamily="34" charset="77"/>
              </a:rPr>
              <a:t> :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surtension</a:t>
            </a:r>
            <a:r>
              <a:rPr lang="en-GB" dirty="0"/>
              <a:t> </a:t>
            </a:r>
            <a:r>
              <a:rPr lang="en-GB" dirty="0" err="1"/>
              <a:t>électrique</a:t>
            </a:r>
            <a:r>
              <a:rPr lang="en-GB" dirty="0"/>
              <a:t> </a:t>
            </a:r>
            <a:r>
              <a:rPr lang="en-GB" dirty="0" err="1"/>
              <a:t>supprime</a:t>
            </a:r>
            <a:r>
              <a:rPr lang="en-GB" dirty="0"/>
              <a:t> </a:t>
            </a:r>
            <a:r>
              <a:rPr lang="en-GB" dirty="0" err="1"/>
              <a:t>aléatoirement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observation dans </a:t>
            </a:r>
            <a:r>
              <a:rPr lang="en-GB" dirty="0" err="1"/>
              <a:t>l'ensemble</a:t>
            </a:r>
            <a:r>
              <a:rPr lang="en-GB" dirty="0"/>
              <a:t> de </a:t>
            </a:r>
            <a:r>
              <a:rPr lang="en-GB" dirty="0" err="1"/>
              <a:t>données</a:t>
            </a: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 </a:t>
            </a:r>
            <a:r>
              <a:rPr lang="en-US" b="1" dirty="0" err="1">
                <a:latin typeface="Dagny OT" panose="020B0504020201020104" pitchFamily="34" charset="77"/>
              </a:rPr>
              <a:t>Manquant</a:t>
            </a:r>
            <a:r>
              <a:rPr lang="en-US" b="1" dirty="0">
                <a:latin typeface="Dagny OT" panose="020B0504020201020104" pitchFamily="34" charset="77"/>
              </a:rPr>
              <a:t> au </a:t>
            </a:r>
            <a:r>
              <a:rPr lang="en-US" b="1" dirty="0" err="1">
                <a:latin typeface="Dagny OT" panose="020B0504020201020104" pitchFamily="34" charset="77"/>
              </a:rPr>
              <a:t>hasard</a:t>
            </a:r>
            <a:r>
              <a:rPr lang="en-US" b="1" dirty="0">
                <a:latin typeface="Dagny OT" panose="020B0504020201020104" pitchFamily="34" charset="77"/>
              </a:rPr>
              <a:t> (MAH)</a:t>
            </a:r>
          </a:p>
          <a:p>
            <a:pPr lvl="1" algn="l"/>
            <a:r>
              <a:rPr lang="en-US" i="0" dirty="0" err="1">
                <a:latin typeface="Dagny OT" panose="020B0504020201020104" pitchFamily="34" charset="77"/>
              </a:rPr>
              <a:t>l'absence</a:t>
            </a:r>
            <a:r>
              <a:rPr lang="en-US" i="0" dirty="0">
                <a:latin typeface="Dagny OT" panose="020B0504020201020104" pitchFamily="34" charset="77"/>
              </a:rPr>
              <a:t> d'un article </a:t>
            </a:r>
            <a:r>
              <a:rPr lang="en-US" i="0" dirty="0" err="1">
                <a:latin typeface="Dagny OT" panose="020B0504020201020104" pitchFamily="34" charset="77"/>
              </a:rPr>
              <a:t>n'est</a:t>
            </a:r>
            <a:r>
              <a:rPr lang="en-US" i="0" dirty="0">
                <a:latin typeface="Dagny OT" panose="020B0504020201020104" pitchFamily="34" charset="77"/>
              </a:rPr>
              <a:t> pas </a:t>
            </a:r>
            <a:r>
              <a:rPr lang="en-US" i="0" dirty="0" err="1">
                <a:latin typeface="Dagny OT" panose="020B0504020201020104" pitchFamily="34" charset="77"/>
              </a:rPr>
              <a:t>complètement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aléatoire</a:t>
            </a:r>
            <a:r>
              <a:rPr lang="en-US" i="0" dirty="0">
                <a:latin typeface="Dagny OT" panose="020B0504020201020104" pitchFamily="34" charset="77"/>
              </a:rPr>
              <a:t> ; </a:t>
            </a:r>
            <a:r>
              <a:rPr lang="en-US" i="0" dirty="0" err="1">
                <a:latin typeface="Dagny OT" panose="020B0504020201020104" pitchFamily="34" charset="77"/>
              </a:rPr>
              <a:t>elle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peut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être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expliquée</a:t>
            </a:r>
            <a:r>
              <a:rPr lang="en-US" i="0" dirty="0">
                <a:latin typeface="Dagny OT" panose="020B0504020201020104" pitchFamily="34" charset="77"/>
              </a:rPr>
              <a:t> par des variables </a:t>
            </a:r>
            <a:r>
              <a:rPr lang="en-US" i="0" dirty="0" err="1">
                <a:latin typeface="Dagny OT" panose="020B0504020201020104" pitchFamily="34" charset="77"/>
              </a:rPr>
              <a:t>auxiliaires</a:t>
            </a:r>
            <a:r>
              <a:rPr lang="en-US" i="0" dirty="0">
                <a:latin typeface="Dagny OT" panose="020B0504020201020104" pitchFamily="34" charset="77"/>
              </a:rPr>
              <a:t> avec des </a:t>
            </a:r>
            <a:r>
              <a:rPr lang="en-US" i="0" dirty="0" err="1">
                <a:latin typeface="Dagny OT" panose="020B0504020201020104" pitchFamily="34" charset="77"/>
              </a:rPr>
              <a:t>informations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complètes</a:t>
            </a:r>
            <a:r>
              <a:rPr lang="en-US" i="0" dirty="0">
                <a:latin typeface="Dagny OT" panose="020B0504020201020104" pitchFamily="34" charset="77"/>
              </a:rPr>
              <a:t>.</a:t>
            </a:r>
          </a:p>
          <a:p>
            <a:pPr lvl="1" algn="l"/>
            <a:r>
              <a:rPr lang="en-GB" b="1" dirty="0" err="1"/>
              <a:t>exemple</a:t>
            </a:r>
            <a:r>
              <a:rPr lang="en-GB" b="1" dirty="0"/>
              <a:t> : </a:t>
            </a:r>
            <a:r>
              <a:rPr lang="en-GB" dirty="0" err="1"/>
              <a:t>si</a:t>
            </a:r>
            <a:r>
              <a:rPr lang="en-GB" dirty="0"/>
              <a:t> les femmes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moins</a:t>
            </a:r>
            <a:r>
              <a:rPr lang="en-GB" dirty="0"/>
              <a:t> </a:t>
            </a:r>
            <a:r>
              <a:rPr lang="en-GB" dirty="0" err="1"/>
              <a:t>susceptibles</a:t>
            </a:r>
            <a:r>
              <a:rPr lang="en-GB" dirty="0"/>
              <a:t> de </a:t>
            </a:r>
            <a:r>
              <a:rPr lang="en-GB" dirty="0" err="1"/>
              <a:t>vous</a:t>
            </a:r>
            <a:r>
              <a:rPr lang="en-GB" dirty="0"/>
              <a:t> dire </a:t>
            </a:r>
            <a:r>
              <a:rPr lang="en-GB" dirty="0" err="1"/>
              <a:t>leur</a:t>
            </a:r>
            <a:r>
              <a:rPr lang="en-GB" dirty="0"/>
              <a:t> </a:t>
            </a:r>
            <a:r>
              <a:rPr lang="en-GB" dirty="0" err="1"/>
              <a:t>âge</a:t>
            </a:r>
            <a:r>
              <a:rPr lang="en-GB" dirty="0"/>
              <a:t> que les hommes pour des raisons </a:t>
            </a:r>
            <a:r>
              <a:rPr lang="en-GB" dirty="0" err="1"/>
              <a:t>sociétales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pas </a:t>
            </a:r>
            <a:r>
              <a:rPr lang="en-GB" dirty="0" err="1"/>
              <a:t>à</a:t>
            </a:r>
            <a:r>
              <a:rPr lang="en-GB" dirty="0"/>
              <a:t> cause des </a:t>
            </a:r>
            <a:r>
              <a:rPr lang="en-GB" dirty="0" err="1"/>
              <a:t>valeurs</a:t>
            </a:r>
            <a:r>
              <a:rPr lang="en-GB" dirty="0"/>
              <a:t> </a:t>
            </a:r>
            <a:r>
              <a:rPr lang="en-GB" dirty="0" err="1"/>
              <a:t>d'âge</a:t>
            </a:r>
            <a:r>
              <a:rPr lang="en-GB" dirty="0"/>
              <a:t> </a:t>
            </a:r>
            <a:r>
              <a:rPr lang="en-GB" dirty="0" err="1"/>
              <a:t>elles-mêmes</a:t>
            </a:r>
            <a:endParaRPr lang="en-US" sz="500" b="1" dirty="0">
              <a:latin typeface="Dagny OT" panose="020B0504020201020104" pitchFamily="34" charset="77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0C77C3-D34A-AA7B-6634-D15A460F0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160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51547C5-932E-33B4-50AA-4E99920D068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4546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01A7B-F865-C66C-4FA7-8D860182B156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7593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en-US" b="1" dirty="0"/>
              <a:t>Les </a:t>
            </a:r>
            <a:r>
              <a:rPr lang="en-US" dirty="0" err="1"/>
              <a:t>m</a:t>
            </a:r>
            <a:r>
              <a:rPr lang="en-US" b="1" dirty="0" err="1"/>
              <a:t>écanisme</a:t>
            </a:r>
            <a:r>
              <a:rPr lang="en-US" b="1" dirty="0"/>
              <a:t> de </a:t>
            </a:r>
            <a:r>
              <a:rPr lang="en-US" b="1" dirty="0" err="1"/>
              <a:t>valeurs</a:t>
            </a:r>
            <a:r>
              <a:rPr lang="en-US" b="1" dirty="0"/>
              <a:t> </a:t>
            </a:r>
            <a:r>
              <a:rPr lang="en-US" b="1" dirty="0" err="1"/>
              <a:t>manquantes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 Ne </a:t>
            </a:r>
            <a:r>
              <a:rPr lang="en-US" b="1" dirty="0" err="1">
                <a:latin typeface="Dagny OT" panose="020B0504020201020104" pitchFamily="34" charset="77"/>
              </a:rPr>
              <a:t>manquant</a:t>
            </a:r>
            <a:r>
              <a:rPr lang="en-US" b="1" dirty="0">
                <a:latin typeface="Dagny OT" panose="020B0504020201020104" pitchFamily="34" charset="77"/>
              </a:rPr>
              <a:t> pas au </a:t>
            </a:r>
            <a:r>
              <a:rPr lang="en-US" b="1" dirty="0" err="1">
                <a:latin typeface="Dagny OT" panose="020B0504020201020104" pitchFamily="34" charset="77"/>
              </a:rPr>
              <a:t>hasard</a:t>
            </a:r>
            <a:r>
              <a:rPr lang="en-US" b="1" dirty="0">
                <a:latin typeface="Dagny OT" panose="020B0504020201020104" pitchFamily="34" charset="77"/>
              </a:rPr>
              <a:t> (NMAH)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la raison de la non-</a:t>
            </a:r>
            <a:r>
              <a:rPr lang="en-US" i="0" dirty="0" err="1">
                <a:latin typeface="Dagny OT" panose="020B0504020201020104" pitchFamily="34" charset="77"/>
              </a:rPr>
              <a:t>réponse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est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liée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à</a:t>
            </a:r>
            <a:r>
              <a:rPr lang="en-US" i="0" dirty="0">
                <a:latin typeface="Dagny OT" panose="020B0504020201020104" pitchFamily="34" charset="77"/>
              </a:rPr>
              <a:t> la </a:t>
            </a:r>
            <a:r>
              <a:rPr lang="en-US" i="0" dirty="0" err="1">
                <a:latin typeface="Dagny OT" panose="020B0504020201020104" pitchFamily="34" charset="77"/>
              </a:rPr>
              <a:t>valeur</a:t>
            </a:r>
            <a:r>
              <a:rPr lang="en-US" i="0" dirty="0">
                <a:latin typeface="Dagny OT" panose="020B0504020201020104" pitchFamily="34" charset="77"/>
              </a:rPr>
              <a:t> de </a:t>
            </a:r>
            <a:r>
              <a:rPr lang="en-US" i="0" dirty="0" err="1">
                <a:latin typeface="Dagny OT" panose="020B0504020201020104" pitchFamily="34" charset="77"/>
              </a:rPr>
              <a:t>l'item</a:t>
            </a:r>
            <a:r>
              <a:rPr lang="en-US" i="0" dirty="0">
                <a:latin typeface="Dagny OT" panose="020B0504020201020104" pitchFamily="34" charset="77"/>
              </a:rPr>
              <a:t> (</a:t>
            </a:r>
            <a:r>
              <a:rPr lang="en-US" i="0" dirty="0" err="1">
                <a:latin typeface="Dagny OT" panose="020B0504020201020104" pitchFamily="34" charset="77"/>
              </a:rPr>
              <a:t>également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appelée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>
                <a:latin typeface="Dagny OT" panose="020B0504020201020104" pitchFamily="34" charset="77"/>
              </a:rPr>
              <a:t>non-</a:t>
            </a:r>
            <a:r>
              <a:rPr lang="en-US" b="1" i="0" dirty="0" err="1">
                <a:latin typeface="Dagny OT" panose="020B0504020201020104" pitchFamily="34" charset="77"/>
              </a:rPr>
              <a:t>réponse</a:t>
            </a:r>
            <a:r>
              <a:rPr lang="en-US" b="1" i="0" dirty="0">
                <a:latin typeface="Dagny OT" panose="020B0504020201020104" pitchFamily="34" charset="77"/>
              </a:rPr>
              <a:t> non-ignorable</a:t>
            </a:r>
            <a:r>
              <a:rPr lang="en-US" i="0" dirty="0">
                <a:latin typeface="Dagny OT" panose="020B0504020201020104" pitchFamily="34" charset="77"/>
              </a:rPr>
              <a:t>)</a:t>
            </a:r>
          </a:p>
          <a:p>
            <a:pPr lvl="1" algn="l"/>
            <a:r>
              <a:rPr lang="en-GB" b="1" dirty="0" err="1"/>
              <a:t>exemple</a:t>
            </a:r>
            <a:r>
              <a:rPr lang="en-GB" b="1" dirty="0"/>
              <a:t> : </a:t>
            </a:r>
            <a:r>
              <a:rPr lang="en-GB" dirty="0" err="1"/>
              <a:t>si</a:t>
            </a:r>
            <a:r>
              <a:rPr lang="en-GB" dirty="0"/>
              <a:t> les </a:t>
            </a:r>
            <a:r>
              <a:rPr lang="en-GB" dirty="0" err="1"/>
              <a:t>consommateurs</a:t>
            </a:r>
            <a:r>
              <a:rPr lang="en-GB" dirty="0"/>
              <a:t> de drogues </a:t>
            </a:r>
            <a:r>
              <a:rPr lang="en-GB" dirty="0" err="1"/>
              <a:t>illicites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dirty="0" err="1"/>
              <a:t>moins</a:t>
            </a:r>
            <a:r>
              <a:rPr lang="en-GB" dirty="0"/>
              <a:t> </a:t>
            </a:r>
            <a:r>
              <a:rPr lang="en-GB" dirty="0" err="1"/>
              <a:t>susceptibles</a:t>
            </a:r>
            <a:r>
              <a:rPr lang="en-GB" dirty="0"/>
              <a:t> </a:t>
            </a:r>
            <a:r>
              <a:rPr lang="en-GB" dirty="0" err="1"/>
              <a:t>d'admettre</a:t>
            </a:r>
            <a:r>
              <a:rPr lang="en-GB" dirty="0"/>
              <a:t> </a:t>
            </a:r>
            <a:r>
              <a:rPr lang="en-GB" dirty="0" err="1"/>
              <a:t>leur</a:t>
            </a:r>
            <a:r>
              <a:rPr lang="en-GB" dirty="0"/>
              <a:t> </a:t>
            </a:r>
            <a:r>
              <a:rPr lang="en-GB" dirty="0" err="1"/>
              <a:t>consommation</a:t>
            </a:r>
            <a:r>
              <a:rPr lang="en-GB" dirty="0"/>
              <a:t> de drogues que les </a:t>
            </a:r>
            <a:r>
              <a:rPr lang="en-GB" dirty="0" err="1"/>
              <a:t>abstinents</a:t>
            </a:r>
            <a:r>
              <a:rPr lang="en-GB" dirty="0"/>
              <a:t>...</a:t>
            </a:r>
          </a:p>
          <a:p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général</a:t>
            </a:r>
            <a:r>
              <a:rPr lang="en-CA" dirty="0"/>
              <a:t>, le </a:t>
            </a:r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manquant</a:t>
            </a:r>
            <a:r>
              <a:rPr lang="en-CA" dirty="0"/>
              <a:t> </a:t>
            </a:r>
            <a:r>
              <a:rPr lang="en-CA" b="1" dirty="0"/>
              <a:t>ne </a:t>
            </a:r>
            <a:r>
              <a:rPr lang="en-CA" b="1" dirty="0" err="1"/>
              <a:t>peut</a:t>
            </a:r>
            <a:r>
              <a:rPr lang="en-CA" b="1" dirty="0"/>
              <a:t> pas </a:t>
            </a:r>
            <a:r>
              <a:rPr lang="en-CA" b="1" dirty="0" err="1"/>
              <a:t>être</a:t>
            </a:r>
            <a:r>
              <a:rPr lang="en-CA" b="1" dirty="0"/>
              <a:t> </a:t>
            </a:r>
            <a:r>
              <a:rPr lang="en-CA" b="1" dirty="0" err="1"/>
              <a:t>déterminé</a:t>
            </a:r>
            <a:r>
              <a:rPr lang="en-CA" b="1" dirty="0"/>
              <a:t> </a:t>
            </a:r>
            <a:r>
              <a:rPr lang="en-CA" dirty="0"/>
              <a:t>avec certitude ; on </a:t>
            </a:r>
            <a:r>
              <a:rPr lang="en-CA" dirty="0" err="1"/>
              <a:t>devra</a:t>
            </a:r>
            <a:r>
              <a:rPr lang="en-CA" dirty="0"/>
              <a:t> </a:t>
            </a:r>
            <a:r>
              <a:rPr lang="en-CA" dirty="0" err="1"/>
              <a:t>émettre</a:t>
            </a:r>
            <a:r>
              <a:rPr lang="en-CA" dirty="0"/>
              <a:t> des </a:t>
            </a:r>
            <a:r>
              <a:rPr lang="en-CA" dirty="0" err="1"/>
              <a:t>hypothèses</a:t>
            </a:r>
            <a:r>
              <a:rPr lang="en-CA" dirty="0"/>
              <a:t> (</a:t>
            </a:r>
            <a:r>
              <a:rPr lang="en-CA" dirty="0" err="1"/>
              <a:t>l'expertise</a:t>
            </a:r>
            <a:r>
              <a:rPr lang="en-CA" dirty="0"/>
              <a:t> du </a:t>
            </a:r>
            <a:r>
              <a:rPr lang="en-CA" dirty="0" err="1"/>
              <a:t>domaine</a:t>
            </a:r>
            <a:r>
              <a:rPr lang="en-CA" dirty="0"/>
              <a:t> aide).</a:t>
            </a:r>
          </a:p>
          <a:p>
            <a:pPr algn="just"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40C77C3-D34A-AA7B-6634-D15A460F0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161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012F4E9-BD2A-F53F-4EB5-947A62E0A0B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661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5200B-3723-B8AC-5D50-5E85BF40E813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80719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E0887-3D92-58AE-BD69-F704A207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méthodes</a:t>
            </a:r>
            <a:r>
              <a:rPr lang="en-CA" dirty="0"/>
              <a:t> </a:t>
            </a:r>
            <a:r>
              <a:rPr lang="en-CA" dirty="0" err="1"/>
              <a:t>d'imputation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8AD5D-AA9B-AD7A-A713-FCF5B49F21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en-CA" dirty="0"/>
                  <a:t>suppression par </a:t>
                </a:r>
                <a:r>
                  <a:rPr lang="en-CA" dirty="0" err="1"/>
                  <a:t>liste</a:t>
                </a:r>
                <a:endParaRPr lang="en-CA" dirty="0"/>
              </a:p>
              <a:p>
                <a:pPr lvl="1"/>
                <a:r>
                  <a:rPr lang="en-US" dirty="0"/>
                  <a:t>imputation par la </a:t>
                </a:r>
                <a:r>
                  <a:rPr lang="en-US" dirty="0" err="1"/>
                  <a:t>moyenne</a:t>
                </a:r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par la </a:t>
                </a:r>
                <a:r>
                  <a:rPr lang="en-US" dirty="0" err="1"/>
                  <a:t>valeur</a:t>
                </a:r>
                <a:r>
                  <a:rPr lang="en-US" dirty="0"/>
                  <a:t> la plus </a:t>
                </a:r>
                <a:r>
                  <a:rPr lang="en-US" dirty="0" err="1"/>
                  <a:t>fréquente</a:t>
                </a:r>
                <a:endParaRPr lang="en-US" dirty="0"/>
              </a:p>
              <a:p>
                <a:pPr lvl="1"/>
                <a:r>
                  <a:rPr lang="en-US" dirty="0"/>
                  <a:t>imputation par la </a:t>
                </a:r>
                <a:r>
                  <a:rPr lang="en-US" dirty="0" err="1"/>
                  <a:t>régression</a:t>
                </a:r>
                <a:r>
                  <a:rPr lang="en-US" dirty="0"/>
                  <a:t> </a:t>
                </a:r>
                <a:r>
                  <a:rPr lang="en-US" dirty="0" err="1"/>
                  <a:t>ou</a:t>
                </a:r>
                <a:r>
                  <a:rPr lang="en-US" dirty="0"/>
                  <a:t> la </a:t>
                </a:r>
                <a:r>
                  <a:rPr lang="en-US" dirty="0" err="1"/>
                  <a:t>corrélation</a:t>
                </a:r>
                <a:endParaRPr lang="en-US" sz="400" dirty="0"/>
              </a:p>
              <a:p>
                <a:pPr lvl="1"/>
                <a:r>
                  <a:rPr lang="en-US" dirty="0"/>
                  <a:t>imputation par la </a:t>
                </a:r>
                <a:r>
                  <a:rPr lang="en-US" dirty="0" err="1"/>
                  <a:t>régression</a:t>
                </a:r>
                <a:r>
                  <a:rPr lang="en-US" dirty="0"/>
                  <a:t> </a:t>
                </a:r>
                <a:r>
                  <a:rPr lang="en-US" dirty="0" err="1"/>
                  <a:t>stochastique</a:t>
                </a:r>
                <a:endParaRPr lang="en-US" dirty="0"/>
              </a:p>
              <a:p>
                <a:pPr lvl="1"/>
                <a:r>
                  <a:rPr lang="en-US" dirty="0"/>
                  <a:t>report de la </a:t>
                </a:r>
                <a:r>
                  <a:rPr lang="en-US" dirty="0" err="1"/>
                  <a:t>dernière</a:t>
                </a:r>
                <a:r>
                  <a:rPr lang="en-US" dirty="0"/>
                  <a:t> observation</a:t>
                </a:r>
              </a:p>
              <a:p>
                <a:pPr lvl="1"/>
                <a:r>
                  <a:rPr lang="en-US" dirty="0"/>
                  <a:t>report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arrière</a:t>
                </a:r>
                <a:r>
                  <a:rPr lang="en-US" dirty="0"/>
                  <a:t> de </a:t>
                </a:r>
                <a:r>
                  <a:rPr lang="en-US" dirty="0" err="1"/>
                  <a:t>l’observation</a:t>
                </a:r>
                <a:r>
                  <a:rPr lang="en-US" dirty="0"/>
                  <a:t> </a:t>
                </a:r>
                <a:r>
                  <a:rPr lang="en-US" dirty="0" err="1"/>
                  <a:t>suivante</a:t>
                </a:r>
                <a:endParaRPr lang="en-US" dirty="0"/>
              </a:p>
              <a:p>
                <a:pPr lvl="1"/>
                <a:r>
                  <a:rPr lang="en-US" dirty="0"/>
                  <a:t>imputation par 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voisins</a:t>
                </a:r>
                <a:r>
                  <a:rPr lang="en-US" dirty="0"/>
                  <a:t> les plus </a:t>
                </a:r>
                <a:r>
                  <a:rPr lang="en-US" dirty="0" err="1"/>
                  <a:t>proches</a:t>
                </a:r>
                <a:endParaRPr lang="en-US" dirty="0"/>
              </a:p>
              <a:p>
                <a:pPr lvl="1"/>
                <a:r>
                  <a:rPr lang="en-US" dirty="0"/>
                  <a:t>imputation multiple</a:t>
                </a:r>
              </a:p>
              <a:p>
                <a:pPr lvl="1"/>
                <a:r>
                  <a:rPr lang="en-US"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38AD5D-AA9B-AD7A-A713-FCF5B49F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74938-E06A-8D7B-7364-677427303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162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A9A1AE8-8739-1882-C0FC-11749D67089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3842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3E0A8C-9693-CCB7-7D80-4F4FCB7777C1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860335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d'imputation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b="1" dirty="0"/>
              <a:t>Suppression par </a:t>
            </a:r>
            <a:r>
              <a:rPr lang="en-US" b="1" dirty="0" err="1"/>
              <a:t>liste</a:t>
            </a:r>
            <a:r>
              <a:rPr lang="en-US" b="1" dirty="0"/>
              <a:t> : </a:t>
            </a:r>
            <a:r>
              <a:rPr lang="en-US" dirty="0" err="1"/>
              <a:t>supprimer</a:t>
            </a:r>
            <a:r>
              <a:rPr lang="en-US" dirty="0"/>
              <a:t> les </a:t>
            </a:r>
            <a:r>
              <a:rPr lang="en-US" dirty="0" err="1"/>
              <a:t>unités</a:t>
            </a:r>
            <a:r>
              <a:rPr lang="en-US" dirty="0"/>
              <a:t> avec au 1+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manquantes</a:t>
            </a:r>
            <a:endParaRPr lang="en-US" dirty="0"/>
          </a:p>
          <a:p>
            <a:pPr lvl="1"/>
            <a:r>
              <a:rPr lang="en-US" b="1" dirty="0" err="1"/>
              <a:t>hypothèse</a:t>
            </a:r>
            <a:r>
              <a:rPr lang="en-US" b="1" dirty="0"/>
              <a:t> :</a:t>
            </a:r>
            <a:r>
              <a:rPr lang="en-US" dirty="0"/>
              <a:t> MCAH</a:t>
            </a:r>
          </a:p>
          <a:p>
            <a:pPr lvl="1"/>
            <a:r>
              <a:rPr lang="en-US" b="1" dirty="0" err="1"/>
              <a:t>Contre</a:t>
            </a:r>
            <a:r>
              <a:rPr lang="en-US" b="1" dirty="0"/>
              <a:t> :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introduire</a:t>
            </a:r>
            <a:r>
              <a:rPr lang="en-US" dirty="0"/>
              <a:t> un </a:t>
            </a:r>
            <a:r>
              <a:rPr lang="en-US" dirty="0" err="1"/>
              <a:t>biais</a:t>
            </a:r>
            <a:r>
              <a:rPr lang="en-US" dirty="0"/>
              <a:t> (</a:t>
            </a:r>
            <a:r>
              <a:rPr lang="en-US" dirty="0" err="1"/>
              <a:t>si</a:t>
            </a:r>
            <a:r>
              <a:rPr lang="en-US" dirty="0"/>
              <a:t> non MCAH), </a:t>
            </a:r>
            <a:r>
              <a:rPr lang="en-US" dirty="0" err="1"/>
              <a:t>réduction</a:t>
            </a:r>
            <a:r>
              <a:rPr lang="en-US" dirty="0"/>
              <a:t> de la taille de </a:t>
            </a:r>
            <a:r>
              <a:rPr lang="en-US" dirty="0" err="1"/>
              <a:t>l'échantillon</a:t>
            </a:r>
            <a:r>
              <a:rPr lang="en-US" dirty="0"/>
              <a:t>, augmentation de </a:t>
            </a:r>
            <a:r>
              <a:rPr lang="en-US" dirty="0" err="1"/>
              <a:t>l'erreur</a:t>
            </a:r>
            <a:r>
              <a:rPr lang="en-US" dirty="0"/>
              <a:t> standard</a:t>
            </a:r>
          </a:p>
          <a:p>
            <a:r>
              <a:rPr lang="en-US" b="1" dirty="0"/>
              <a:t>Imputation </a:t>
            </a:r>
            <a:r>
              <a:rPr lang="en-US" b="1" dirty="0" err="1"/>
              <a:t>moyenne</a:t>
            </a:r>
            <a:r>
              <a:rPr lang="en-US" b="1" dirty="0"/>
              <a:t>/la plus </a:t>
            </a:r>
            <a:r>
              <a:rPr lang="en-US" b="1" dirty="0" err="1"/>
              <a:t>fréquente</a:t>
            </a:r>
            <a:r>
              <a:rPr lang="en-US" b="1" dirty="0"/>
              <a:t> : </a:t>
            </a:r>
            <a:r>
              <a:rPr lang="en-US" dirty="0" err="1"/>
              <a:t>remplacer</a:t>
            </a:r>
            <a:r>
              <a:rPr lang="en-US" dirty="0"/>
              <a:t> 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manquantes</a:t>
            </a:r>
            <a:r>
              <a:rPr lang="en-US" dirty="0"/>
              <a:t> par la </a:t>
            </a:r>
            <a:r>
              <a:rPr lang="en-US" dirty="0" err="1"/>
              <a:t>valeur</a:t>
            </a:r>
            <a:r>
              <a:rPr lang="en-US" dirty="0"/>
              <a:t> </a:t>
            </a:r>
            <a:r>
              <a:rPr lang="en-US" dirty="0" err="1"/>
              <a:t>moyenne</a:t>
            </a:r>
            <a:r>
              <a:rPr lang="en-US" dirty="0"/>
              <a:t>/la plus </a:t>
            </a:r>
            <a:r>
              <a:rPr lang="en-US" dirty="0" err="1"/>
              <a:t>fréquente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hypothèse</a:t>
            </a:r>
            <a:r>
              <a:rPr lang="en-US" b="1" dirty="0"/>
              <a:t> :</a:t>
            </a:r>
            <a:r>
              <a:rPr lang="en-US" dirty="0"/>
              <a:t> MCAH</a:t>
            </a:r>
          </a:p>
          <a:p>
            <a:pPr lvl="1"/>
            <a:r>
              <a:rPr lang="en-US" b="1" dirty="0" err="1"/>
              <a:t>contre</a:t>
            </a:r>
            <a:r>
              <a:rPr lang="en-US" b="1" dirty="0"/>
              <a:t> : </a:t>
            </a:r>
            <a:r>
              <a:rPr lang="en-US" dirty="0" err="1"/>
              <a:t>distorsions</a:t>
            </a:r>
            <a:r>
              <a:rPr lang="en-US" dirty="0"/>
              <a:t> de la distribution (pic </a:t>
            </a:r>
            <a:r>
              <a:rPr lang="en-US" dirty="0" err="1"/>
              <a:t>à</a:t>
            </a:r>
            <a:r>
              <a:rPr lang="en-US" dirty="0"/>
              <a:t> la </a:t>
            </a:r>
            <a:r>
              <a:rPr lang="en-US" dirty="0" err="1"/>
              <a:t>moyenne</a:t>
            </a:r>
            <a:r>
              <a:rPr lang="en-US" dirty="0"/>
              <a:t>) et des relations entre les variables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121DD7E-AA8B-A36E-E552-966AF97274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163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60E8F02-641C-E83A-7204-1E426DB223F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9790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7E85B-0FED-0889-456C-9EE2A0BAF19B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882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d'imputation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b="1" dirty="0"/>
              <a:t>Imputation par </a:t>
            </a:r>
            <a:r>
              <a:rPr lang="en-US" b="1" dirty="0" err="1"/>
              <a:t>régression</a:t>
            </a:r>
            <a:r>
              <a:rPr lang="en-US" b="1" dirty="0"/>
              <a:t>/</a:t>
            </a:r>
            <a:r>
              <a:rPr lang="en-US" b="1" dirty="0" err="1"/>
              <a:t>corrélation</a:t>
            </a:r>
            <a:r>
              <a:rPr lang="en-US" b="1" dirty="0"/>
              <a:t> : </a:t>
            </a:r>
            <a:r>
              <a:rPr lang="en-US" dirty="0" err="1"/>
              <a:t>remplacer</a:t>
            </a:r>
            <a:r>
              <a:rPr lang="en-US" dirty="0"/>
              <a:t> 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manquantes</a:t>
            </a:r>
            <a:r>
              <a:rPr lang="en-US" dirty="0"/>
              <a:t> par des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ajustées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 </a:t>
            </a:r>
            <a:r>
              <a:rPr lang="en-US" dirty="0" err="1"/>
              <a:t>basant</a:t>
            </a:r>
            <a:r>
              <a:rPr lang="en-US" dirty="0"/>
              <a:t> sur des variables avec des </a:t>
            </a:r>
            <a:r>
              <a:rPr lang="en-US" dirty="0" err="1"/>
              <a:t>informations</a:t>
            </a:r>
            <a:r>
              <a:rPr lang="en-US" dirty="0"/>
              <a:t> </a:t>
            </a:r>
            <a:r>
              <a:rPr lang="en-US" dirty="0" err="1"/>
              <a:t>complètes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hypothèse</a:t>
            </a:r>
            <a:r>
              <a:rPr lang="en-US" b="1" dirty="0"/>
              <a:t> :</a:t>
            </a:r>
            <a:r>
              <a:rPr lang="en-US" dirty="0"/>
              <a:t> MAH</a:t>
            </a:r>
          </a:p>
          <a:p>
            <a:pPr lvl="1"/>
            <a:r>
              <a:rPr lang="en-US" b="1" dirty="0" err="1"/>
              <a:t>contre</a:t>
            </a:r>
            <a:r>
              <a:rPr lang="en-US" b="1" dirty="0"/>
              <a:t> : </a:t>
            </a:r>
            <a:r>
              <a:rPr lang="en-US" dirty="0" err="1"/>
              <a:t>réduction</a:t>
            </a:r>
            <a:r>
              <a:rPr lang="en-US" dirty="0"/>
              <a:t> </a:t>
            </a:r>
            <a:r>
              <a:rPr lang="en-US" dirty="0" err="1"/>
              <a:t>artificielle</a:t>
            </a:r>
            <a:r>
              <a:rPr lang="en-US" dirty="0"/>
              <a:t> de la </a:t>
            </a:r>
            <a:r>
              <a:rPr lang="en-US" dirty="0" err="1"/>
              <a:t>variabilité</a:t>
            </a:r>
            <a:r>
              <a:rPr lang="en-US" dirty="0"/>
              <a:t>, </a:t>
            </a:r>
            <a:r>
              <a:rPr lang="en-US" dirty="0" err="1"/>
              <a:t>surestimation</a:t>
            </a:r>
            <a:r>
              <a:rPr lang="en-US" dirty="0"/>
              <a:t> de la </a:t>
            </a:r>
            <a:r>
              <a:rPr lang="en-US" dirty="0" err="1"/>
              <a:t>corrélation</a:t>
            </a:r>
            <a:endParaRPr lang="en-US" dirty="0"/>
          </a:p>
          <a:p>
            <a:r>
              <a:rPr lang="en-US" b="1" dirty="0"/>
              <a:t>Imputation par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stochastique</a:t>
            </a:r>
            <a:r>
              <a:rPr lang="en-US" b="1" dirty="0"/>
              <a:t> : </a:t>
            </a:r>
            <a:r>
              <a:rPr lang="en-US" dirty="0"/>
              <a:t>imputation par la </a:t>
            </a:r>
            <a:r>
              <a:rPr lang="en-US" dirty="0" err="1"/>
              <a:t>régression</a:t>
            </a:r>
            <a:r>
              <a:rPr lang="en-US" dirty="0"/>
              <a:t>/la  </a:t>
            </a:r>
            <a:r>
              <a:rPr lang="en-US" dirty="0" err="1"/>
              <a:t>corrélation</a:t>
            </a:r>
            <a:r>
              <a:rPr lang="en-US" dirty="0"/>
              <a:t> avec </a:t>
            </a:r>
            <a:r>
              <a:rPr lang="en-US" dirty="0" err="1"/>
              <a:t>ajout</a:t>
            </a:r>
            <a:r>
              <a:rPr lang="en-US" dirty="0"/>
              <a:t> d'un </a:t>
            </a:r>
            <a:r>
              <a:rPr lang="en-US" dirty="0" err="1"/>
              <a:t>terme</a:t>
            </a:r>
            <a:r>
              <a:rPr lang="en-US" dirty="0"/>
              <a:t> </a:t>
            </a:r>
            <a:r>
              <a:rPr lang="en-US" dirty="0" err="1"/>
              <a:t>d'erreur</a:t>
            </a:r>
            <a:r>
              <a:rPr lang="en-US" dirty="0"/>
              <a:t> </a:t>
            </a:r>
            <a:r>
              <a:rPr lang="en-US" dirty="0" err="1"/>
              <a:t>aléatoire</a:t>
            </a:r>
            <a:endParaRPr lang="en-US" dirty="0"/>
          </a:p>
          <a:p>
            <a:pPr lvl="1"/>
            <a:r>
              <a:rPr lang="en-US" b="1" dirty="0" err="1"/>
              <a:t>hypothèse</a:t>
            </a:r>
            <a:r>
              <a:rPr lang="en-US" b="1" dirty="0"/>
              <a:t> :</a:t>
            </a:r>
            <a:r>
              <a:rPr lang="en-US" dirty="0"/>
              <a:t> MAH</a:t>
            </a:r>
          </a:p>
          <a:p>
            <a:pPr lvl="1"/>
            <a:r>
              <a:rPr lang="en-US" b="1" dirty="0" err="1"/>
              <a:t>contre</a:t>
            </a:r>
            <a:r>
              <a:rPr lang="en-US" b="1" dirty="0"/>
              <a:t> : </a:t>
            </a:r>
            <a:r>
              <a:rPr lang="en-US" dirty="0" err="1"/>
              <a:t>risque</a:t>
            </a:r>
            <a:r>
              <a:rPr lang="en-US" dirty="0"/>
              <a:t> </a:t>
            </a:r>
            <a:r>
              <a:rPr lang="en-US" dirty="0" err="1"/>
              <a:t>accru</a:t>
            </a:r>
            <a:r>
              <a:rPr lang="en-US" dirty="0"/>
              <a:t> </a:t>
            </a:r>
            <a:r>
              <a:rPr lang="en-US" dirty="0" err="1"/>
              <a:t>d'erreur</a:t>
            </a:r>
            <a:r>
              <a:rPr lang="en-US" dirty="0"/>
              <a:t> de type I (faux </a:t>
            </a:r>
            <a:r>
              <a:rPr lang="en-US" dirty="0" err="1"/>
              <a:t>positifs</a:t>
            </a:r>
            <a:r>
              <a:rPr lang="en-US" dirty="0"/>
              <a:t>) </a:t>
            </a:r>
            <a:r>
              <a:rPr lang="en-US" dirty="0" err="1"/>
              <a:t>en</a:t>
            </a:r>
            <a:r>
              <a:rPr lang="en-US" dirty="0"/>
              <a:t> raison de la </a:t>
            </a:r>
            <a:r>
              <a:rPr lang="en-US" dirty="0" err="1"/>
              <a:t>faible</a:t>
            </a:r>
            <a:r>
              <a:rPr lang="en-US" dirty="0"/>
              <a:t> </a:t>
            </a:r>
            <a:r>
              <a:rPr lang="en-US" dirty="0" err="1"/>
              <a:t>erreur</a:t>
            </a:r>
            <a:r>
              <a:rPr lang="en-US" dirty="0"/>
              <a:t>-type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A7A44C4-DB52-0C72-2BEF-2D5AD456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164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4F33C73-D201-D5BE-5360-8E368ECE2A8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696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5734B-02DE-49DC-B572-7D6256A3362D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238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d'imputation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017690"/>
                <a:ext cx="10115203" cy="3851404"/>
              </a:xfrm>
            </p:spPr>
            <p:txBody>
              <a:bodyPr vert="horz" lIns="0" tIns="45720" rIns="0" bIns="45720" rtlCol="0" anchor="ctr">
                <a:normAutofit/>
              </a:bodyPr>
              <a:lstStyle/>
              <a:p>
                <a:r>
                  <a:rPr lang="en-US" b="1" dirty="0"/>
                  <a:t>Dernière observation </a:t>
                </a:r>
                <a:r>
                  <a:rPr lang="en-US" b="1" dirty="0" err="1"/>
                  <a:t>reportée</a:t>
                </a:r>
                <a:r>
                  <a:rPr lang="en-US" b="1" dirty="0"/>
                  <a:t> : </a:t>
                </a:r>
                <a:r>
                  <a:rPr lang="en-US" dirty="0" err="1"/>
                  <a:t>remplacer</a:t>
                </a:r>
                <a:r>
                  <a:rPr lang="en-US" dirty="0"/>
                  <a:t> les </a:t>
                </a:r>
                <a:r>
                  <a:rPr lang="en-US" dirty="0" err="1"/>
                  <a:t>valeurs</a:t>
                </a:r>
                <a:r>
                  <a:rPr lang="en-US" dirty="0"/>
                  <a:t> </a:t>
                </a:r>
                <a:r>
                  <a:rPr lang="en-US" dirty="0" err="1"/>
                  <a:t>manquantes</a:t>
                </a:r>
                <a:r>
                  <a:rPr lang="en-US" dirty="0"/>
                  <a:t> par les </a:t>
                </a:r>
                <a:r>
                  <a:rPr lang="en-US" dirty="0" err="1"/>
                  <a:t>dernières</a:t>
                </a:r>
                <a:r>
                  <a:rPr lang="en-US" dirty="0"/>
                  <a:t> </a:t>
                </a:r>
                <a:r>
                  <a:rPr lang="en-US" dirty="0" err="1"/>
                  <a:t>valeurs</a:t>
                </a:r>
                <a:r>
                  <a:rPr lang="en-US" dirty="0"/>
                  <a:t> </a:t>
                </a:r>
                <a:r>
                  <a:rPr lang="en-US" dirty="0" err="1"/>
                  <a:t>précédentes</a:t>
                </a:r>
                <a:r>
                  <a:rPr lang="en-US" dirty="0"/>
                  <a:t> (dans </a:t>
                </a:r>
                <a:r>
                  <a:rPr lang="en-US" dirty="0" err="1"/>
                  <a:t>une</a:t>
                </a:r>
                <a:r>
                  <a:rPr lang="en-US" dirty="0"/>
                  <a:t> étude </a:t>
                </a:r>
                <a:r>
                  <a:rPr lang="en-US" dirty="0" err="1"/>
                  <a:t>longitudinale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b="1" dirty="0" err="1"/>
                  <a:t>hypothèse</a:t>
                </a:r>
                <a:r>
                  <a:rPr lang="en-US" b="1" dirty="0"/>
                  <a:t> :</a:t>
                </a:r>
                <a:r>
                  <a:rPr lang="en-US" dirty="0"/>
                  <a:t> MCAH, les </a:t>
                </a:r>
                <a:r>
                  <a:rPr lang="en-US" dirty="0" err="1"/>
                  <a:t>valeurs</a:t>
                </a:r>
                <a:r>
                  <a:rPr lang="en-US" dirty="0"/>
                  <a:t> ne </a:t>
                </a:r>
                <a:r>
                  <a:rPr lang="en-US" dirty="0" err="1"/>
                  <a:t>varient</a:t>
                </a:r>
                <a:r>
                  <a:rPr lang="en-US" dirty="0"/>
                  <a:t> pas beaucoup au fil du temps</a:t>
                </a:r>
              </a:p>
              <a:p>
                <a:pPr lvl="1"/>
                <a:r>
                  <a:rPr lang="en-US" b="1" dirty="0" err="1"/>
                  <a:t>contre</a:t>
                </a:r>
                <a:r>
                  <a:rPr lang="en-US" b="1" dirty="0"/>
                  <a:t> :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être</a:t>
                </a:r>
                <a:r>
                  <a:rPr lang="en-US" dirty="0"/>
                  <a:t> trop "</a:t>
                </a:r>
                <a:r>
                  <a:rPr lang="en-US" dirty="0" err="1"/>
                  <a:t>généreux</a:t>
                </a:r>
                <a:r>
                  <a:rPr lang="en-US" dirty="0"/>
                  <a:t>", </a:t>
                </a:r>
                <a:r>
                  <a:rPr lang="en-US" dirty="0" err="1"/>
                  <a:t>selon</a:t>
                </a:r>
                <a:r>
                  <a:rPr lang="en-US" dirty="0"/>
                  <a:t> la nature de </a:t>
                </a:r>
                <a:r>
                  <a:rPr lang="en-US" dirty="0" err="1"/>
                  <a:t>l'étude</a:t>
                </a:r>
                <a:endParaRPr lang="en-US" dirty="0"/>
              </a:p>
              <a:p>
                <a:r>
                  <a:rPr lang="en-US" b="1" dirty="0"/>
                  <a:t>imputation par le plus </a:t>
                </a:r>
                <a:r>
                  <a:rPr lang="en-US" b="1" dirty="0" err="1"/>
                  <a:t>proche</a:t>
                </a:r>
                <a:r>
                  <a:rPr lang="en-US" b="1" dirty="0"/>
                  <a:t> </a:t>
                </a:r>
                <a:r>
                  <a:rPr lang="en-US" b="1" dirty="0" err="1"/>
                  <a:t>voisin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NN) : </a:t>
                </a:r>
                <a:r>
                  <a:rPr lang="en-US" dirty="0" err="1"/>
                  <a:t>remplacer</a:t>
                </a:r>
                <a:r>
                  <a:rPr lang="en-US" dirty="0"/>
                  <a:t> </a:t>
                </a:r>
                <a:r>
                  <a:rPr lang="en-US" dirty="0" err="1"/>
                  <a:t>l'entrée</a:t>
                </a:r>
                <a:r>
                  <a:rPr lang="en-US" dirty="0"/>
                  <a:t> </a:t>
                </a:r>
                <a:r>
                  <a:rPr lang="en-US" dirty="0" err="1"/>
                  <a:t>manquante</a:t>
                </a:r>
                <a:r>
                  <a:rPr lang="en-US" dirty="0"/>
                  <a:t> par la </a:t>
                </a:r>
                <a:r>
                  <a:rPr lang="en-US" dirty="0" err="1"/>
                  <a:t>moyenne</a:t>
                </a:r>
                <a:r>
                  <a:rPr lang="en-US" dirty="0"/>
                  <a:t> du </a:t>
                </a:r>
                <a:r>
                  <a:rPr lang="en-US" dirty="0" err="1"/>
                  <a:t>groupe</a:t>
                </a:r>
                <a:r>
                  <a:rPr lang="en-US" dirty="0"/>
                  <a:t> des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cas</a:t>
                </a:r>
                <a:r>
                  <a:rPr lang="en-US" dirty="0"/>
                  <a:t> </a:t>
                </a:r>
                <a:r>
                  <a:rPr lang="en-US" dirty="0" err="1"/>
                  <a:t>complets</a:t>
                </a:r>
                <a:r>
                  <a:rPr lang="en-US" dirty="0"/>
                  <a:t> les plus </a:t>
                </a:r>
                <a:r>
                  <a:rPr lang="en-US" dirty="0" err="1"/>
                  <a:t>similaires</a:t>
                </a:r>
                <a:endParaRPr lang="en-US" dirty="0"/>
              </a:p>
              <a:p>
                <a:pPr lvl="1"/>
                <a:r>
                  <a:rPr lang="en-US" b="1" dirty="0" err="1"/>
                  <a:t>hypothèse</a:t>
                </a:r>
                <a:r>
                  <a:rPr lang="en-US" b="1" dirty="0"/>
                  <a:t> :</a:t>
                </a:r>
                <a:r>
                  <a:rPr lang="en-US" dirty="0"/>
                  <a:t> MAH</a:t>
                </a:r>
              </a:p>
              <a:p>
                <a:pPr lvl="1"/>
                <a:r>
                  <a:rPr lang="en-US" b="1" dirty="0" err="1"/>
                  <a:t>contre</a:t>
                </a:r>
                <a:r>
                  <a:rPr lang="en-US" b="1" dirty="0"/>
                  <a:t> : </a:t>
                </a:r>
                <a:r>
                  <a:rPr lang="en-US" dirty="0"/>
                  <a:t>difficile de </a:t>
                </a:r>
                <a:r>
                  <a:rPr lang="en-US" dirty="0" err="1"/>
                  <a:t>choisir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valeur</a:t>
                </a:r>
                <a:r>
                  <a:rPr lang="en-US" dirty="0"/>
                  <a:t> </a:t>
                </a:r>
                <a:r>
                  <a:rPr lang="en-US" dirty="0" err="1"/>
                  <a:t>appropriée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; </a:t>
                </a:r>
                <a:r>
                  <a:rPr lang="en-US" dirty="0" err="1"/>
                  <a:t>distorsion</a:t>
                </a:r>
                <a:r>
                  <a:rPr lang="en-US" dirty="0"/>
                  <a:t> possible dans la structure des </a:t>
                </a:r>
                <a:r>
                  <a:rPr lang="en-US" dirty="0" err="1"/>
                  <a:t>données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017690"/>
                <a:ext cx="10115203" cy="3851404"/>
              </a:xfrm>
              <a:blipFill>
                <a:blip r:embed="rId2"/>
                <a:stretch>
                  <a:fillRect l="-1004" r="-1882" b="-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3D6B9C47-E6E4-3742-DDA7-2B4420CE1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165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E20B520-563B-40D4-F5BE-494BC59032D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296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A0D27-C323-0F7B-EAF0-DA0414438759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6869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701675"/>
            <a:ext cx="5953530" cy="56070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" y="701675"/>
            <a:ext cx="5955341" cy="5607050"/>
          </a:xfrm>
        </p:spPr>
      </p:pic>
      <p:sp>
        <p:nvSpPr>
          <p:cNvPr id="10" name="Rectangle 9"/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Données originales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87587" y="701675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Suppression par liste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70609" y="701676"/>
            <a:ext cx="864720" cy="2925444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Données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artificielles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: 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valeurs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tous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les points pour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lesquels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ont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été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effacé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par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erreur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  <a:blipFill>
                <a:blip r:embed="rId4"/>
                <a:stretch>
                  <a:fillRect l="-52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9D9356-4EA8-EAA2-D6B6-A03E5FC1B43E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94714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00" y="702000"/>
            <a:ext cx="5955388" cy="560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0" y="702000"/>
            <a:ext cx="5957199" cy="5608800"/>
          </a:xfrm>
        </p:spPr>
      </p:pic>
      <p:sp>
        <p:nvSpPr>
          <p:cNvPr id="12" name="Rectangle 11"/>
          <p:cNvSpPr/>
          <p:nvPr/>
        </p:nvSpPr>
        <p:spPr>
          <a:xfrm>
            <a:off x="11029949" y="3429000"/>
            <a:ext cx="898193" cy="31048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1ECA6-757D-CB45-982A-46FD3D0E9109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Données originales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C0FF5-0A49-7643-B755-94278DB0DE82}"/>
              </a:ext>
            </a:extLst>
          </p:cNvPr>
          <p:cNvSpPr/>
          <p:nvPr/>
        </p:nvSpPr>
        <p:spPr>
          <a:xfrm>
            <a:off x="6287587" y="701675"/>
            <a:ext cx="362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Imputation par la </a:t>
            </a: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moyenne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489FDEE-2CE1-8D84-7E00-1D21BC28C969}"/>
                  </a:ext>
                </a:extLst>
              </p:cNvPr>
              <p:cNvSpPr/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Données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artificielles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: 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valeurs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tous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les points pour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lesquels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92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ont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été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effacé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par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erreur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489FDEE-2CE1-8D84-7E00-1D21BC28C9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  <a:blipFill>
                <a:blip r:embed="rId4"/>
                <a:stretch>
                  <a:fillRect l="-52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2D4978-0C4C-F57E-728F-22FF7638A1B9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7035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06E43716-6FB0-C240-A35D-153126018A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1" y="701675"/>
            <a:ext cx="5955341" cy="56070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242" y="702000"/>
            <a:ext cx="5955388" cy="5608800"/>
          </a:xfrm>
        </p:spPr>
      </p:pic>
      <p:sp>
        <p:nvSpPr>
          <p:cNvPr id="12" name="Rectangle 11"/>
          <p:cNvSpPr/>
          <p:nvPr/>
        </p:nvSpPr>
        <p:spPr>
          <a:xfrm>
            <a:off x="11109627" y="1680250"/>
            <a:ext cx="782234" cy="59787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11977-823C-384E-8B1A-DB2DF54C2FC4}"/>
              </a:ext>
            </a:extLst>
          </p:cNvPr>
          <p:cNvSpPr/>
          <p:nvPr/>
        </p:nvSpPr>
        <p:spPr>
          <a:xfrm>
            <a:off x="332246" y="701675"/>
            <a:ext cx="1839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Données originales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19AB-78C9-4B49-81A1-083841231752}"/>
              </a:ext>
            </a:extLst>
          </p:cNvPr>
          <p:cNvSpPr/>
          <p:nvPr/>
        </p:nvSpPr>
        <p:spPr>
          <a:xfrm>
            <a:off x="6287587" y="701675"/>
            <a:ext cx="37914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Imputation par la </a:t>
            </a: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régression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C0D40B-9A4B-EB3F-5F7E-57A343BE59A3}"/>
                  </a:ext>
                </a:extLst>
              </p:cNvPr>
              <p:cNvSpPr/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Données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artificielles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: 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valeurs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tous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les points pour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lesquels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ont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été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effacé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par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erreur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C0D40B-9A4B-EB3F-5F7E-57A343BE5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  <a:blipFill>
                <a:blip r:embed="rId4"/>
                <a:stretch>
                  <a:fillRect l="-52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B2A2389-5985-56F1-07DD-4E7277ED87F2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126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35A303A9-75DE-3F4F-94A5-2D2E9BB48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0" y="701675"/>
            <a:ext cx="5955341" cy="56070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50" y="702000"/>
            <a:ext cx="5955388" cy="5608800"/>
          </a:xfrm>
        </p:spPr>
      </p:pic>
      <p:sp>
        <p:nvSpPr>
          <p:cNvPr id="12" name="Rectangle 11"/>
          <p:cNvSpPr/>
          <p:nvPr/>
        </p:nvSpPr>
        <p:spPr>
          <a:xfrm>
            <a:off x="11129427" y="701675"/>
            <a:ext cx="926463" cy="2491901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EDC7E-4AD1-9F4D-BFB6-F0E5E1B47A7E}"/>
              </a:ext>
            </a:extLst>
          </p:cNvPr>
          <p:cNvSpPr/>
          <p:nvPr/>
        </p:nvSpPr>
        <p:spPr>
          <a:xfrm>
            <a:off x="332246" y="701675"/>
            <a:ext cx="1839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Données originales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EDE35-3808-D34F-AC2E-FD21B8541EE6}"/>
              </a:ext>
            </a:extLst>
          </p:cNvPr>
          <p:cNvSpPr/>
          <p:nvPr/>
        </p:nvSpPr>
        <p:spPr>
          <a:xfrm>
            <a:off x="6287587" y="701675"/>
            <a:ext cx="38603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Imputation par la </a:t>
            </a: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régression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  <a:b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stochastique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B01E0A-B970-7574-0A09-ECD670A2876F}"/>
                  </a:ext>
                </a:extLst>
              </p:cNvPr>
              <p:cNvSpPr/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Données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b="1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artificielles</a:t>
                </a:r>
                <a:r>
                  <a:rPr lang="en-US" b="1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: 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valeurs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de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tous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les points pour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lesquels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ont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été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effacé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par </a:t>
                </a:r>
                <a:r>
                  <a:rPr lang="en-US" dirty="0" err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erreur</a:t>
                </a:r>
                <a:r>
                  <a:rPr lang="en-US" dirty="0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8B01E0A-B970-7574-0A09-ECD670A28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9687845" cy="369332"/>
              </a:xfrm>
              <a:prstGeom prst="rect">
                <a:avLst/>
              </a:prstGeom>
              <a:blipFill>
                <a:blip r:embed="rId4"/>
                <a:stretch>
                  <a:fillRect l="-524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EC01CF-54AD-9960-C43B-14629ADA365A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50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8700D07-6FF4-804E-A0AE-68F9F14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Discussion</a:t>
            </a:r>
            <a:endParaRPr lang="en-US" sz="2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/>
              <a:t>Auriez-vous fait confiance à une prédiction "</a:t>
            </a:r>
            <a:r>
              <a:rPr lang="en-CA" sz="2400" b="1">
                <a:solidFill>
                  <a:schemeClr val="accent2"/>
                </a:solidFill>
              </a:rPr>
              <a:t>comestible</a:t>
            </a:r>
            <a:r>
              <a:rPr lang="en-CA" sz="2400"/>
              <a:t>" ?</a:t>
            </a:r>
            <a:endParaRPr lang="en-CA" sz="500"/>
          </a:p>
          <a:p>
            <a:pPr marL="0" indent="0">
              <a:buNone/>
            </a:pPr>
            <a:r>
              <a:rPr lang="en-CA" sz="2400"/>
              <a:t>D'où vient le modèle ? </a:t>
            </a:r>
            <a:endParaRPr lang="en-CA" sz="500"/>
          </a:p>
          <a:p>
            <a:pPr marL="0" indent="0">
              <a:buNone/>
            </a:pPr>
            <a:r>
              <a:rPr lang="en-CA" sz="2400"/>
              <a:t>Qu'auriez-vous besoin de savoir pour faire confiance au modèle ?</a:t>
            </a:r>
            <a:endParaRPr lang="en-CA" sz="500"/>
          </a:p>
          <a:p>
            <a:pPr marL="0" indent="0">
              <a:buNone/>
            </a:pPr>
            <a:r>
              <a:rPr lang="en-CA" sz="2400"/>
              <a:t>Quel est le coût d'une erreur de classification, dans ce cas ?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FB79AF-039D-DEF8-4213-CFAD075C00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>
                <a:latin typeface="Dagny OT" panose="020B0504020201020104" pitchFamily="34" charset="0"/>
              </a:rPr>
              <a:t>17</a:t>
            </a:fld>
            <a:endParaRPr lang="en-CA">
              <a:latin typeface="Dagny OT" panose="020B05040202010201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CF5966-5471-9B11-3ED2-D3E5685A18A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191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4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L’imputation</a:t>
            </a:r>
            <a:r>
              <a:rPr lang="en-US" b="1" dirty="0"/>
              <a:t> multiple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0" tIns="45720" rIns="0" bIns="45720" rtlCol="0" anchor="ctr">
                <a:normAutofit/>
              </a:bodyPr>
              <a:lstStyle/>
              <a:p>
                <a:r>
                  <a:rPr lang="en-US" dirty="0"/>
                  <a:t>Les imputations </a:t>
                </a:r>
                <a:r>
                  <a:rPr lang="en-US" dirty="0" err="1"/>
                  <a:t>augmentent</a:t>
                </a:r>
                <a:r>
                  <a:rPr lang="en-US" dirty="0"/>
                  <a:t> le “bruit” (</a:t>
                </a:r>
                <a:r>
                  <a:rPr lang="en-US" dirty="0" err="1"/>
                  <a:t>l’incertitude</a:t>
                </a:r>
                <a:r>
                  <a:rPr lang="en-US" dirty="0"/>
                  <a:t>) dans les </a:t>
                </a:r>
                <a:r>
                  <a:rPr lang="en-US" dirty="0" err="1"/>
                  <a:t>données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Dans le </a:t>
                </a:r>
                <a:r>
                  <a:rPr lang="en-US" dirty="0" err="1"/>
                  <a:t>cas</a:t>
                </a:r>
                <a:r>
                  <a:rPr lang="en-US" dirty="0"/>
                  <a:t> de </a:t>
                </a:r>
                <a:r>
                  <a:rPr lang="en-US" dirty="0" err="1"/>
                  <a:t>l'</a:t>
                </a:r>
                <a:r>
                  <a:rPr lang="en-US" b="1" dirty="0" err="1"/>
                  <a:t>imputation</a:t>
                </a:r>
                <a:r>
                  <a:rPr lang="en-US" b="1" dirty="0"/>
                  <a:t> multiple</a:t>
                </a:r>
                <a:r>
                  <a:rPr lang="en-US" dirty="0"/>
                  <a:t>, </a:t>
                </a:r>
                <a:r>
                  <a:rPr lang="en-US" dirty="0" err="1"/>
                  <a:t>l'effet</a:t>
                </a:r>
                <a:r>
                  <a:rPr lang="en-US" dirty="0"/>
                  <a:t> de </a:t>
                </a:r>
                <a:r>
                  <a:rPr lang="en-US" dirty="0" err="1"/>
                  <a:t>ce</a:t>
                </a:r>
                <a:r>
                  <a:rPr lang="en-US" dirty="0"/>
                  <a:t> bruit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être</a:t>
                </a:r>
                <a:r>
                  <a:rPr lang="en-US" dirty="0"/>
                  <a:t> </a:t>
                </a:r>
                <a:r>
                  <a:rPr lang="en-US" dirty="0" err="1"/>
                  <a:t>mesuré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</a:t>
                </a:r>
                <a:r>
                  <a:rPr lang="en-US" dirty="0" err="1"/>
                  <a:t>consolidant</a:t>
                </a:r>
                <a:r>
                  <a:rPr lang="en-US" dirty="0"/>
                  <a:t> les </a:t>
                </a:r>
                <a:r>
                  <a:rPr lang="en-US" dirty="0" err="1"/>
                  <a:t>résultats</a:t>
                </a:r>
                <a:r>
                  <a:rPr lang="en-US" dirty="0"/>
                  <a:t> de </a:t>
                </a:r>
                <a:r>
                  <a:rPr lang="en-US" dirty="0" err="1"/>
                  <a:t>l'analyse</a:t>
                </a:r>
                <a:r>
                  <a:rPr lang="en-US" dirty="0"/>
                  <a:t> </a:t>
                </a:r>
                <a:r>
                  <a:rPr lang="en-US" dirty="0" err="1"/>
                  <a:t>à</a:t>
                </a:r>
                <a:r>
                  <a:rPr lang="en-US" dirty="0"/>
                  <a:t> </a:t>
                </a:r>
                <a:r>
                  <a:rPr lang="en-US" dirty="0" err="1"/>
                  <a:t>partir</a:t>
                </a:r>
                <a:r>
                  <a:rPr lang="en-US" dirty="0"/>
                  <a:t> de </a:t>
                </a:r>
                <a:r>
                  <a:rPr lang="en-US" dirty="0" err="1"/>
                  <a:t>plusieurs</a:t>
                </a:r>
                <a:r>
                  <a:rPr lang="en-US" dirty="0"/>
                  <a:t> </a:t>
                </a:r>
                <a:r>
                  <a:rPr lang="en-US" dirty="0" err="1"/>
                  <a:t>répétitions</a:t>
                </a:r>
                <a:r>
                  <a:rPr lang="en-US" dirty="0"/>
                  <a:t> de la </a:t>
                </a:r>
                <a:r>
                  <a:rPr lang="en-US" dirty="0" err="1"/>
                  <a:t>procédure</a:t>
                </a:r>
                <a:r>
                  <a:rPr lang="en-US" dirty="0"/>
                  <a:t> </a:t>
                </a:r>
                <a:r>
                  <a:rPr lang="en-US" dirty="0" err="1"/>
                  <a:t>d’imputation</a:t>
                </a:r>
                <a:r>
                  <a:rPr lang="en-US" dirty="0"/>
                  <a:t> dur </a:t>
                </a:r>
                <a:r>
                  <a:rPr lang="en-US" dirty="0" err="1"/>
                  <a:t>l’ensembles</a:t>
                </a:r>
                <a:r>
                  <a:rPr lang="en-US" dirty="0"/>
                  <a:t> de </a:t>
                </a:r>
                <a:r>
                  <a:rPr lang="en-US" dirty="0" err="1"/>
                  <a:t>données</a:t>
                </a:r>
                <a:r>
                  <a:rPr lang="en-US" dirty="0"/>
                  <a:t> </a:t>
                </a:r>
                <a:r>
                  <a:rPr lang="en-US" dirty="0" err="1"/>
                  <a:t>manquantes</a:t>
                </a:r>
                <a:endParaRPr lang="en-US" dirty="0"/>
              </a:p>
              <a:p>
                <a:r>
                  <a:rPr lang="en-US" b="1" dirty="0"/>
                  <a:t>Étapes :</a:t>
                </a:r>
              </a:p>
              <a:p>
                <a:pPr marL="658368" lvl="1" indent="-457200">
                  <a:buFont typeface="+mj-lt"/>
                  <a:buAutoNum type="arabicPeriod"/>
                </a:pPr>
                <a:r>
                  <a:rPr lang="en-US" dirty="0" err="1"/>
                  <a:t>l'imputation</a:t>
                </a:r>
                <a:r>
                  <a:rPr lang="en-US" dirty="0"/>
                  <a:t> </a:t>
                </a:r>
                <a:r>
                  <a:rPr lang="en-US" dirty="0" err="1"/>
                  <a:t>répétée</a:t>
                </a:r>
                <a:r>
                  <a:rPr lang="en-US" dirty="0"/>
                  <a:t> </a:t>
                </a:r>
                <a:r>
                  <a:rPr lang="en-US" dirty="0" err="1"/>
                  <a:t>crée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versions de </a:t>
                </a:r>
                <a:r>
                  <a:rPr lang="en-US" dirty="0" err="1"/>
                  <a:t>l'ensemble</a:t>
                </a:r>
                <a:r>
                  <a:rPr lang="en-US" dirty="0"/>
                  <a:t> de </a:t>
                </a:r>
                <a:r>
                  <a:rPr lang="en-US" dirty="0" err="1"/>
                  <a:t>données</a:t>
                </a:r>
                <a:endParaRPr lang="en-US" dirty="0"/>
              </a:p>
              <a:p>
                <a:pPr marL="658368" lvl="1" indent="-457200">
                  <a:buFont typeface="+mj-lt"/>
                  <a:buAutoNum type="arabicPeriod"/>
                </a:pPr>
                <a:r>
                  <a:rPr lang="en-US" dirty="0" err="1"/>
                  <a:t>chacun</a:t>
                </a:r>
                <a:r>
                  <a:rPr lang="en-US" dirty="0"/>
                  <a:t> de </a:t>
                </a:r>
                <a:r>
                  <a:rPr lang="en-US" dirty="0" err="1"/>
                  <a:t>ces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ensembles de </a:t>
                </a:r>
                <a:r>
                  <a:rPr lang="en-US" dirty="0" err="1"/>
                  <a:t>données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analysé</a:t>
                </a:r>
                <a:r>
                  <a:rPr lang="en-US" dirty="0"/>
                  <a:t>, </a:t>
                </a:r>
                <a:r>
                  <a:rPr lang="en-US" dirty="0" err="1"/>
                  <a:t>ce</a:t>
                </a:r>
                <a:r>
                  <a:rPr lang="en-US" dirty="0"/>
                  <a:t> qui </a:t>
                </a:r>
                <a:r>
                  <a:rPr lang="en-US" dirty="0" err="1"/>
                  <a:t>donne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résultats</a:t>
                </a:r>
                <a:r>
                  <a:rPr lang="en-US" dirty="0"/>
                  <a:t> </a:t>
                </a:r>
              </a:p>
              <a:p>
                <a:pPr marL="658368" lvl="1" indent="-457200" algn="l">
                  <a:buFont typeface="+mj-lt"/>
                  <a:buAutoNum type="arabicPeriod"/>
                </a:pPr>
                <a:r>
                  <a:rPr lang="en-US" dirty="0"/>
                  <a:t>les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résultats</a:t>
                </a:r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regroupés</a:t>
                </a:r>
                <a:r>
                  <a:rPr lang="en-US" dirty="0"/>
                  <a:t> </a:t>
                </a:r>
                <a:r>
                  <a:rPr lang="en-US" dirty="0" err="1"/>
                  <a:t>en</a:t>
                </a:r>
                <a:r>
                  <a:rPr lang="en-US" dirty="0"/>
                  <a:t> un </a:t>
                </a:r>
                <a:r>
                  <a:rPr lang="en-US" dirty="0" err="1"/>
                  <a:t>seul</a:t>
                </a:r>
                <a:r>
                  <a:rPr lang="en-US" dirty="0"/>
                  <a:t> </a:t>
                </a:r>
                <a:r>
                  <a:rPr lang="en-US" dirty="0" err="1"/>
                  <a:t>résultat</a:t>
                </a:r>
                <a:r>
                  <a:rPr lang="en-US" dirty="0"/>
                  <a:t> pour </a:t>
                </a:r>
                <a:r>
                  <a:rPr lang="en-US" dirty="0" err="1"/>
                  <a:t>lequel</a:t>
                </a:r>
                <a:r>
                  <a:rPr lang="en-US" dirty="0"/>
                  <a:t> la </a:t>
                </a:r>
                <a:r>
                  <a:rPr lang="en-US" dirty="0" err="1"/>
                  <a:t>moyenne</a:t>
                </a:r>
                <a:r>
                  <a:rPr lang="en-US" dirty="0"/>
                  <a:t>, la variance et les </a:t>
                </a:r>
                <a:r>
                  <a:rPr lang="en-US" dirty="0" err="1"/>
                  <a:t>intervalles</a:t>
                </a:r>
                <a:r>
                  <a:rPr lang="en-US" dirty="0"/>
                  <a:t> de </a:t>
                </a:r>
                <a:r>
                  <a:rPr lang="en-US" dirty="0" err="1"/>
                  <a:t>confiance</a:t>
                </a:r>
                <a:r>
                  <a:rPr lang="en-US" dirty="0"/>
                  <a:t> </a:t>
                </a:r>
                <a:r>
                  <a:rPr lang="en-US" dirty="0" err="1"/>
                  <a:t>sont</a:t>
                </a:r>
                <a:r>
                  <a:rPr lang="en-US" dirty="0"/>
                  <a:t> </a:t>
                </a:r>
                <a:r>
                  <a:rPr lang="en-US" dirty="0" err="1"/>
                  <a:t>connus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1639" r="-1892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63E5E0-F729-740B-A54E-A1C2BE050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170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B2ACFBAC-FF16-D69D-EE05-5278CA34134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871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8F35C0-44A9-0419-7BF8-8DA4D05C540D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52932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L’imputation</a:t>
            </a:r>
            <a:r>
              <a:rPr lang="en-US" b="1" dirty="0"/>
              <a:t> multiple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017690"/>
                <a:ext cx="10569204" cy="3851404"/>
              </a:xfrm>
            </p:spPr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 </a:t>
                </a:r>
                <a:r>
                  <a:rPr lang="en-US" b="1" dirty="0" err="1">
                    <a:latin typeface="Dagny OT" panose="020B0504020201020104" pitchFamily="34" charset="77"/>
                  </a:rPr>
                  <a:t>Avantages</a:t>
                </a:r>
                <a:endParaRPr lang="en-US" b="1" dirty="0">
                  <a:latin typeface="Dagny OT" panose="020B0504020201020104" pitchFamily="34" charset="77"/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flexible </a:t>
                </a:r>
                <a:r>
                  <a:rPr lang="en-US" i="0" dirty="0">
                    <a:latin typeface="Dagny OT" panose="020B0504020201020104" pitchFamily="34" charset="77"/>
                  </a:rPr>
                  <a:t>; </a:t>
                </a:r>
                <a:r>
                  <a:rPr lang="en-US" i="0" dirty="0" err="1">
                    <a:latin typeface="Dagny OT" panose="020B0504020201020104" pitchFamily="34" charset="77"/>
                  </a:rPr>
                  <a:t>peut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être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utilisé</a:t>
                </a:r>
                <a:r>
                  <a:rPr lang="en-US" i="0" dirty="0">
                    <a:latin typeface="Dagny OT" panose="020B0504020201020104" pitchFamily="34" charset="77"/>
                  </a:rPr>
                  <a:t> dans </a:t>
                </a:r>
                <a:r>
                  <a:rPr lang="en-US" i="0" dirty="0" err="1">
                    <a:latin typeface="Dagny OT" panose="020B0504020201020104" pitchFamily="34" charset="77"/>
                  </a:rPr>
                  <a:t>diverses</a:t>
                </a:r>
                <a:r>
                  <a:rPr lang="en-US" i="0" dirty="0">
                    <a:latin typeface="Dagny OT" panose="020B0504020201020104" pitchFamily="34" charset="77"/>
                  </a:rPr>
                  <a:t> situations (MCAH, MAH, </a:t>
                </a:r>
                <a:r>
                  <a:rPr lang="en-US" i="0" dirty="0" err="1">
                    <a:latin typeface="Dagny OT" panose="020B0504020201020104" pitchFamily="34" charset="77"/>
                  </a:rPr>
                  <a:t>voire</a:t>
                </a:r>
                <a:r>
                  <a:rPr lang="en-US" i="0" dirty="0">
                    <a:latin typeface="Dagny OT" panose="020B0504020201020104" pitchFamily="34" charset="77"/>
                  </a:rPr>
                  <a:t> NMAH dans </a:t>
                </a:r>
                <a:r>
                  <a:rPr lang="en-US" i="0" dirty="0" err="1">
                    <a:latin typeface="Dagny OT" panose="020B0504020201020104" pitchFamily="34" charset="77"/>
                  </a:rPr>
                  <a:t>certains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cas</a:t>
                </a:r>
                <a:r>
                  <a:rPr lang="en-US" i="0" dirty="0">
                    <a:latin typeface="Dagny OT" panose="020B0504020201020104" pitchFamily="34" charset="77"/>
                  </a:rPr>
                  <a:t>)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 err="1">
                    <a:latin typeface="Dagny OT" panose="020B0504020201020104" pitchFamily="34" charset="77"/>
                  </a:rPr>
                  <a:t>tient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compte</a:t>
                </a:r>
                <a:r>
                  <a:rPr lang="en-US" i="0" dirty="0">
                    <a:latin typeface="Dagny OT" panose="020B0504020201020104" pitchFamily="34" charset="77"/>
                  </a:rPr>
                  <a:t> de </a:t>
                </a:r>
                <a:r>
                  <a:rPr lang="en-US" i="0" dirty="0" err="1">
                    <a:latin typeface="Dagny OT" panose="020B0504020201020104" pitchFamily="34" charset="77"/>
                  </a:rPr>
                  <a:t>l'</a:t>
                </a:r>
                <a:r>
                  <a:rPr lang="en-US" b="1" i="0" dirty="0" err="1">
                    <a:latin typeface="Dagny OT" panose="020B0504020201020104" pitchFamily="34" charset="77"/>
                  </a:rPr>
                  <a:t>incertitude</a:t>
                </a:r>
                <a:r>
                  <a:rPr lang="en-US" b="1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des </a:t>
                </a:r>
                <a:r>
                  <a:rPr lang="en-US" i="0" dirty="0" err="1">
                    <a:latin typeface="Dagny OT" panose="020B0504020201020104" pitchFamily="34" charset="77"/>
                  </a:rPr>
                  <a:t>valeurs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imputées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 err="1">
                    <a:latin typeface="Dagny OT" panose="020B0504020201020104" pitchFamily="34" charset="77"/>
                  </a:rPr>
                  <a:t>assez</a:t>
                </a:r>
                <a:r>
                  <a:rPr lang="en-US" i="0" dirty="0">
                    <a:latin typeface="Dagny OT" panose="020B0504020201020104" pitchFamily="34" charset="77"/>
                  </a:rPr>
                  <a:t> facile </a:t>
                </a:r>
                <a:r>
                  <a:rPr lang="en-US" i="0" dirty="0" err="1">
                    <a:latin typeface="Dagny OT" panose="020B0504020201020104" pitchFamily="34" charset="77"/>
                  </a:rPr>
                  <a:t>à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mettre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en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œuvre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 dirty="0" err="1">
                    <a:latin typeface="Dagny OT" panose="020B0504020201020104" pitchFamily="34" charset="77"/>
                  </a:rPr>
                  <a:t>Inconvénients</a:t>
                </a:r>
                <a:endParaRPr lang="en-US" b="1" dirty="0">
                  <a:latin typeface="Dagny OT" panose="020B0504020201020104" pitchFamily="34" charset="77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peut</a:t>
                </a:r>
                <a:r>
                  <a:rPr lang="en-US" i="0" dirty="0">
                    <a:latin typeface="Dagny OT" panose="020B0504020201020104" pitchFamily="34" charset="77"/>
                  </a:rPr>
                  <a:t> devoir </a:t>
                </a:r>
                <a:r>
                  <a:rPr lang="en-US" i="0" dirty="0" err="1">
                    <a:latin typeface="Dagny OT" panose="020B0504020201020104" pitchFamily="34" charset="77"/>
                  </a:rPr>
                  <a:t>être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assez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b="1" i="0" dirty="0" err="1">
                    <a:latin typeface="Dagny OT" panose="020B0504020201020104" pitchFamily="34" charset="77"/>
                  </a:rPr>
                  <a:t>grande</a:t>
                </a:r>
                <a:r>
                  <a:rPr lang="en-US" b="1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lorsqu'il</a:t>
                </a:r>
                <a:r>
                  <a:rPr lang="en-US" i="0" dirty="0">
                    <a:latin typeface="Dagny OT" panose="020B0504020201020104" pitchFamily="34" charset="77"/>
                  </a:rPr>
                  <a:t> y a </a:t>
                </a:r>
                <a:r>
                  <a:rPr lang="en-US" i="0" dirty="0" err="1">
                    <a:latin typeface="Dagny OT" panose="020B0504020201020104" pitchFamily="34" charset="77"/>
                  </a:rPr>
                  <a:t>plusieurs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valeurs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manquantes</a:t>
                </a:r>
                <a:r>
                  <a:rPr lang="en-US" i="0" dirty="0">
                    <a:latin typeface="Dagny OT" panose="020B0504020201020104" pitchFamily="34" charset="77"/>
                  </a:rPr>
                  <a:t> dans de </a:t>
                </a:r>
                <a:r>
                  <a:rPr lang="en-US" i="0" dirty="0" err="1">
                    <a:latin typeface="Dagny OT" panose="020B0504020201020104" pitchFamily="34" charset="77"/>
                  </a:rPr>
                  <a:t>nombreuses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caractéristiques</a:t>
                </a:r>
                <a:r>
                  <a:rPr lang="en-US" i="0" dirty="0">
                    <a:latin typeface="Dagny OT" panose="020B0504020201020104" pitchFamily="34" charset="77"/>
                  </a:rPr>
                  <a:t>, </a:t>
                </a:r>
                <a:r>
                  <a:rPr lang="en-US" i="0" dirty="0" err="1">
                    <a:latin typeface="Dagny OT" panose="020B0504020201020104" pitchFamily="34" charset="77"/>
                  </a:rPr>
                  <a:t>ce</a:t>
                </a:r>
                <a:r>
                  <a:rPr lang="en-US" i="0" dirty="0">
                    <a:latin typeface="Dagny OT" panose="020B0504020201020104" pitchFamily="34" charset="77"/>
                  </a:rPr>
                  <a:t> qui </a:t>
                </a:r>
                <a:r>
                  <a:rPr lang="en-US" i="0" dirty="0" err="1">
                    <a:latin typeface="Dagny OT" panose="020B0504020201020104" pitchFamily="34" charset="77"/>
                  </a:rPr>
                  <a:t>ralentit</a:t>
                </a:r>
                <a:r>
                  <a:rPr lang="en-US" i="0" dirty="0">
                    <a:latin typeface="Dagny OT" panose="020B0504020201020104" pitchFamily="34" charset="77"/>
                  </a:rPr>
                  <a:t> les analyses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 err="1">
                    <a:latin typeface="Dagny OT" panose="020B0504020201020104" pitchFamily="34" charset="77"/>
                  </a:rPr>
                  <a:t>si</a:t>
                </a:r>
                <a:r>
                  <a:rPr lang="en-US" i="0" dirty="0">
                    <a:latin typeface="Dagny OT" panose="020B0504020201020104" pitchFamily="34" charset="77"/>
                  </a:rPr>
                  <a:t> le </a:t>
                </a:r>
                <a:r>
                  <a:rPr lang="en-US" i="0" dirty="0" err="1">
                    <a:latin typeface="Dagny OT" panose="020B0504020201020104" pitchFamily="34" charset="77"/>
                  </a:rPr>
                  <a:t>résultat</a:t>
                </a:r>
                <a:r>
                  <a:rPr lang="en-US" i="0" dirty="0">
                    <a:latin typeface="Dagny OT" panose="020B0504020201020104" pitchFamily="34" charset="77"/>
                  </a:rPr>
                  <a:t> de </a:t>
                </a:r>
                <a:r>
                  <a:rPr lang="en-US" i="0" dirty="0" err="1">
                    <a:latin typeface="Dagny OT" panose="020B0504020201020104" pitchFamily="34" charset="77"/>
                  </a:rPr>
                  <a:t>l'analyse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n'est</a:t>
                </a:r>
                <a:r>
                  <a:rPr lang="en-US" i="0" dirty="0">
                    <a:latin typeface="Dagny OT" panose="020B0504020201020104" pitchFamily="34" charset="77"/>
                  </a:rPr>
                  <a:t> pas </a:t>
                </a:r>
                <a:r>
                  <a:rPr lang="en-US" i="0" dirty="0" err="1">
                    <a:latin typeface="Dagny OT" panose="020B0504020201020104" pitchFamily="34" charset="77"/>
                  </a:rPr>
                  <a:t>une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valeur</a:t>
                </a:r>
                <a:r>
                  <a:rPr lang="en-US" i="0" dirty="0">
                    <a:latin typeface="Dagny OT" panose="020B0504020201020104" pitchFamily="34" charset="77"/>
                  </a:rPr>
                  <a:t> unique </a:t>
                </a:r>
                <a:r>
                  <a:rPr lang="en-US" i="0" dirty="0" err="1">
                    <a:latin typeface="Dagny OT" panose="020B0504020201020104" pitchFamily="34" charset="77"/>
                  </a:rPr>
                  <a:t>mais</a:t>
                </a:r>
                <a:r>
                  <a:rPr lang="en-US" i="0" dirty="0">
                    <a:latin typeface="Dagny OT" panose="020B0504020201020104" pitchFamily="34" charset="77"/>
                  </a:rPr>
                  <a:t> un </a:t>
                </a:r>
                <a:r>
                  <a:rPr lang="en-US" i="0" dirty="0" err="1">
                    <a:latin typeface="Dagny OT" panose="020B0504020201020104" pitchFamily="34" charset="77"/>
                  </a:rPr>
                  <a:t>objet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mathématique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compliqué</a:t>
                </a:r>
                <a:r>
                  <a:rPr lang="en-US" i="0" dirty="0">
                    <a:latin typeface="Dagny OT" panose="020B0504020201020104" pitchFamily="34" charset="77"/>
                  </a:rPr>
                  <a:t>, </a:t>
                </a:r>
                <a:r>
                  <a:rPr lang="en-US" i="0" dirty="0" err="1">
                    <a:latin typeface="Dagny OT" panose="020B0504020201020104" pitchFamily="34" charset="77"/>
                  </a:rPr>
                  <a:t>cette</a:t>
                </a:r>
                <a:r>
                  <a:rPr lang="en-US" i="0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 err="1">
                    <a:latin typeface="Dagny OT" panose="020B0504020201020104" pitchFamily="34" charset="77"/>
                  </a:rPr>
                  <a:t>approche</a:t>
                </a:r>
                <a:r>
                  <a:rPr lang="en-US" i="0" dirty="0">
                    <a:latin typeface="Dagny OT" panose="020B0504020201020104" pitchFamily="34" charset="77"/>
                  </a:rPr>
                  <a:t> a </a:t>
                </a:r>
                <a:r>
                  <a:rPr lang="en-US" i="0" dirty="0" err="1">
                    <a:latin typeface="Dagny OT" panose="020B0504020201020104" pitchFamily="34" charset="77"/>
                  </a:rPr>
                  <a:t>peu</a:t>
                </a:r>
                <a:r>
                  <a:rPr lang="en-US" i="0" dirty="0">
                    <a:latin typeface="Dagny OT" panose="020B0504020201020104" pitchFamily="34" charset="77"/>
                  </a:rPr>
                  <a:t> de chances d'être utile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017690"/>
                <a:ext cx="10569204" cy="3851404"/>
              </a:xfrm>
              <a:blipFill>
                <a:blip r:embed="rId2"/>
                <a:stretch>
                  <a:fillRect l="-1200" r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654ED29-D420-9200-8663-9CF02C732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171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CBEC640-34AE-119D-E0D5-1EDF5BC31AD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69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9BD52-7BB0-25C6-5A37-1F8D7B2420F1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54212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6119-2124-F743-BAC4-87CCC7F1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retenir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Autofit/>
          </a:bodyPr>
          <a:lstStyle/>
          <a:p>
            <a:r>
              <a:rPr lang="en-CA" sz="2200" dirty="0"/>
              <a:t>Les </a:t>
            </a:r>
            <a:r>
              <a:rPr lang="en-CA" sz="2200" dirty="0" err="1"/>
              <a:t>valeurs</a:t>
            </a:r>
            <a:r>
              <a:rPr lang="en-CA" sz="2200" dirty="0"/>
              <a:t> </a:t>
            </a:r>
            <a:r>
              <a:rPr lang="en-CA" sz="2200" dirty="0" err="1"/>
              <a:t>manquantes</a:t>
            </a:r>
            <a:r>
              <a:rPr lang="en-CA" sz="2200" dirty="0"/>
              <a:t> </a:t>
            </a:r>
            <a:r>
              <a:rPr lang="en-CA" sz="2200" b="1" dirty="0"/>
              <a:t>ne </a:t>
            </a:r>
            <a:r>
              <a:rPr lang="en-CA" sz="2200" b="1" dirty="0" err="1"/>
              <a:t>peuvent</a:t>
            </a:r>
            <a:r>
              <a:rPr lang="en-CA" sz="2200" b="1" dirty="0"/>
              <a:t> pas </a:t>
            </a:r>
            <a:r>
              <a:rPr lang="en-CA" sz="2200" b="1" dirty="0" err="1"/>
              <a:t>être</a:t>
            </a:r>
            <a:r>
              <a:rPr lang="en-CA" sz="2200" b="1" dirty="0"/>
              <a:t> </a:t>
            </a:r>
            <a:r>
              <a:rPr lang="en-CA" sz="2200" b="1" dirty="0" err="1"/>
              <a:t>simplement</a:t>
            </a:r>
            <a:r>
              <a:rPr lang="en-CA" sz="2200" b="1" dirty="0"/>
              <a:t> </a:t>
            </a:r>
            <a:r>
              <a:rPr lang="en-CA" sz="2200" b="1" dirty="0" err="1"/>
              <a:t>ignorées</a:t>
            </a:r>
            <a:r>
              <a:rPr lang="en-CA" sz="2200" dirty="0"/>
              <a:t>.</a:t>
            </a:r>
          </a:p>
          <a:p>
            <a:r>
              <a:rPr lang="en-CA" sz="2200" dirty="0"/>
              <a:t>Le </a:t>
            </a:r>
            <a:r>
              <a:rPr lang="en-CA" sz="2200" dirty="0" err="1"/>
              <a:t>mécanisme</a:t>
            </a:r>
            <a:r>
              <a:rPr lang="en-CA" sz="2200" dirty="0"/>
              <a:t> </a:t>
            </a:r>
            <a:r>
              <a:rPr lang="en-CA" sz="2200" dirty="0" err="1"/>
              <a:t>manquant</a:t>
            </a:r>
            <a:r>
              <a:rPr lang="en-CA" sz="2200" dirty="0"/>
              <a:t> </a:t>
            </a:r>
            <a:r>
              <a:rPr lang="en-CA" sz="2200" b="1" dirty="0"/>
              <a:t>ne </a:t>
            </a:r>
            <a:r>
              <a:rPr lang="en-CA" sz="2200" b="1" dirty="0" err="1"/>
              <a:t>peut</a:t>
            </a:r>
            <a:r>
              <a:rPr lang="en-CA" sz="2200" b="1" dirty="0"/>
              <a:t> </a:t>
            </a:r>
            <a:r>
              <a:rPr lang="en-CA" sz="2200" b="1" dirty="0" err="1"/>
              <a:t>généralement</a:t>
            </a:r>
            <a:r>
              <a:rPr lang="en-CA" sz="2200" b="1" dirty="0"/>
              <a:t> pas </a:t>
            </a:r>
            <a:r>
              <a:rPr lang="en-CA" sz="2200" b="1" dirty="0" err="1"/>
              <a:t>être</a:t>
            </a:r>
            <a:r>
              <a:rPr lang="en-CA" sz="2200" b="1" dirty="0"/>
              <a:t> </a:t>
            </a:r>
            <a:r>
              <a:rPr lang="en-CA" sz="2200" b="1" dirty="0" err="1"/>
              <a:t>déterminé</a:t>
            </a:r>
            <a:r>
              <a:rPr lang="en-CA" sz="2200" b="1" dirty="0"/>
              <a:t> </a:t>
            </a:r>
            <a:r>
              <a:rPr lang="en-CA" sz="2200" dirty="0"/>
              <a:t>avec certitude.</a:t>
            </a:r>
          </a:p>
          <a:p>
            <a:r>
              <a:rPr lang="en-CA" sz="2200" dirty="0"/>
              <a:t>Les </a:t>
            </a:r>
            <a:r>
              <a:rPr lang="en-CA" sz="2200" dirty="0" err="1"/>
              <a:t>méthodes</a:t>
            </a:r>
            <a:r>
              <a:rPr lang="en-CA" sz="2200" dirty="0"/>
              <a:t> </a:t>
            </a:r>
            <a:r>
              <a:rPr lang="en-CA" sz="2200" dirty="0" err="1"/>
              <a:t>d'imputation</a:t>
            </a:r>
            <a:r>
              <a:rPr lang="en-CA" sz="2200" dirty="0"/>
              <a:t> </a:t>
            </a:r>
            <a:r>
              <a:rPr lang="en-CA" sz="2200" dirty="0" err="1"/>
              <a:t>fonctionnent</a:t>
            </a:r>
            <a:r>
              <a:rPr lang="en-CA" sz="2200" dirty="0"/>
              <a:t> </a:t>
            </a:r>
            <a:r>
              <a:rPr lang="en-CA" sz="2200" dirty="0" err="1"/>
              <a:t>mieux</a:t>
            </a:r>
            <a:r>
              <a:rPr lang="en-CA" sz="2200" dirty="0"/>
              <a:t> </a:t>
            </a:r>
            <a:r>
              <a:rPr lang="en-CA" sz="2200" dirty="0" err="1"/>
              <a:t>lorsque</a:t>
            </a:r>
            <a:r>
              <a:rPr lang="en-CA" sz="2200" dirty="0"/>
              <a:t> les </a:t>
            </a:r>
            <a:r>
              <a:rPr lang="en-CA" sz="2200" dirty="0" err="1"/>
              <a:t>valeurs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b="1" dirty="0"/>
              <a:t>MCAH </a:t>
            </a:r>
            <a:r>
              <a:rPr lang="en-CA" sz="2200" dirty="0" err="1"/>
              <a:t>ou</a:t>
            </a:r>
            <a:r>
              <a:rPr lang="en-CA" sz="2200" dirty="0"/>
              <a:t> </a:t>
            </a:r>
            <a:r>
              <a:rPr lang="en-CA" sz="2200" b="1" dirty="0"/>
              <a:t>MAH</a:t>
            </a:r>
            <a:r>
              <a:rPr lang="en-CA" sz="2200" dirty="0"/>
              <a:t>; les </a:t>
            </a:r>
            <a:r>
              <a:rPr lang="en-CA" sz="2200" dirty="0" err="1"/>
              <a:t>méthodes</a:t>
            </a:r>
            <a:r>
              <a:rPr lang="en-CA" sz="2200" dirty="0"/>
              <a:t> </a:t>
            </a:r>
            <a:r>
              <a:rPr lang="en-CA" sz="2200" dirty="0" err="1"/>
              <a:t>d'imputation</a:t>
            </a:r>
            <a:r>
              <a:rPr lang="en-CA" sz="2200" dirty="0"/>
              <a:t> </a:t>
            </a:r>
            <a:r>
              <a:rPr lang="en-CA" sz="2200" dirty="0" err="1"/>
              <a:t>ont</a:t>
            </a:r>
            <a:r>
              <a:rPr lang="en-CA" sz="2200" dirty="0"/>
              <a:t> tendance </a:t>
            </a:r>
            <a:r>
              <a:rPr lang="en-CA" sz="2200" dirty="0" err="1"/>
              <a:t>à</a:t>
            </a:r>
            <a:r>
              <a:rPr lang="en-CA" sz="2200" dirty="0"/>
              <a:t> </a:t>
            </a:r>
            <a:r>
              <a:rPr lang="en-CA" sz="2200" dirty="0" err="1"/>
              <a:t>produire</a:t>
            </a:r>
            <a:r>
              <a:rPr lang="en-CA" sz="2200" dirty="0"/>
              <a:t> des estimations </a:t>
            </a:r>
            <a:r>
              <a:rPr lang="en-CA" sz="2200" dirty="0" err="1"/>
              <a:t>biaisées</a:t>
            </a:r>
            <a:r>
              <a:rPr lang="en-CA" sz="2200" dirty="0"/>
              <a:t>.</a:t>
            </a:r>
          </a:p>
          <a:p>
            <a:r>
              <a:rPr lang="en-US" sz="2200" dirty="0"/>
              <a:t>Dans </a:t>
            </a:r>
            <a:r>
              <a:rPr lang="en-US" sz="2200" dirty="0" err="1"/>
              <a:t>l'imputation</a:t>
            </a:r>
            <a:r>
              <a:rPr lang="en-US" sz="2200" dirty="0"/>
              <a:t> simple, les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imputées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traitées</a:t>
            </a:r>
            <a:r>
              <a:rPr lang="en-CA" sz="2200" dirty="0"/>
              <a:t> </a:t>
            </a:r>
            <a:r>
              <a:rPr lang="en-CA" sz="2200" dirty="0" err="1"/>
              <a:t>comme</a:t>
            </a:r>
            <a:r>
              <a:rPr lang="en-CA" sz="2200" dirty="0"/>
              <a:t> les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réelles</a:t>
            </a:r>
            <a:r>
              <a:rPr lang="en-CA" sz="2200" dirty="0"/>
              <a:t> ; </a:t>
            </a:r>
            <a:r>
              <a:rPr lang="en-CA" sz="2200" dirty="0" err="1"/>
              <a:t>l'</a:t>
            </a:r>
            <a:r>
              <a:rPr lang="en-CA" sz="2200" b="1" dirty="0" err="1"/>
              <a:t>imputation</a:t>
            </a:r>
            <a:r>
              <a:rPr lang="en-CA" sz="2200" b="1" dirty="0"/>
              <a:t> multiple</a:t>
            </a:r>
            <a:r>
              <a:rPr lang="en-CA" sz="2200" dirty="0"/>
              <a:t> </a:t>
            </a:r>
            <a:r>
              <a:rPr lang="en-CA" sz="2200" dirty="0" err="1"/>
              <a:t>peut</a:t>
            </a:r>
            <a:r>
              <a:rPr lang="en-CA" sz="2200" dirty="0"/>
              <a:t> </a:t>
            </a:r>
            <a:r>
              <a:rPr lang="en-CA" sz="2200" dirty="0" err="1"/>
              <a:t>contribuer</a:t>
            </a:r>
            <a:r>
              <a:rPr lang="en-CA" sz="2200" dirty="0"/>
              <a:t> </a:t>
            </a:r>
            <a:r>
              <a:rPr lang="en-CA" sz="2200" dirty="0" err="1"/>
              <a:t>à</a:t>
            </a:r>
            <a:r>
              <a:rPr lang="en-CA" sz="2200" dirty="0"/>
              <a:t> </a:t>
            </a:r>
            <a:r>
              <a:rPr lang="en-CA" sz="2200" dirty="0" err="1"/>
              <a:t>réduire</a:t>
            </a:r>
            <a:r>
              <a:rPr lang="en-CA" sz="2200" dirty="0"/>
              <a:t> le bruit.</a:t>
            </a:r>
          </a:p>
          <a:p>
            <a:r>
              <a:rPr lang="en-CA" sz="2200" dirty="0" err="1"/>
              <a:t>L'imputation</a:t>
            </a:r>
            <a:r>
              <a:rPr lang="en-CA" sz="2200" dirty="0"/>
              <a:t> </a:t>
            </a:r>
            <a:r>
              <a:rPr lang="en-CA" sz="2200" dirty="0" err="1"/>
              <a:t>stochastique</a:t>
            </a:r>
            <a:r>
              <a:rPr lang="en-CA" sz="2200" dirty="0"/>
              <a:t> </a:t>
            </a:r>
            <a:r>
              <a:rPr lang="en-CA" sz="2200" dirty="0" err="1"/>
              <a:t>est-elle</a:t>
            </a:r>
            <a:r>
              <a:rPr lang="en-CA" sz="2200" dirty="0"/>
              <a:t> la </a:t>
            </a:r>
            <a:r>
              <a:rPr lang="en-CA" sz="2200" dirty="0" err="1"/>
              <a:t>meilleure</a:t>
            </a:r>
            <a:r>
              <a:rPr lang="en-CA" sz="2200" dirty="0"/>
              <a:t> solution ? Dans </a:t>
            </a:r>
            <a:r>
              <a:rPr lang="en-CA" sz="2200" dirty="0" err="1"/>
              <a:t>notre</a:t>
            </a:r>
            <a:r>
              <a:rPr lang="en-CA" sz="2200" dirty="0"/>
              <a:t> </a:t>
            </a:r>
            <a:r>
              <a:rPr lang="en-CA" sz="2200" dirty="0" err="1"/>
              <a:t>exemple</a:t>
            </a:r>
            <a:r>
              <a:rPr lang="en-CA" sz="2200" dirty="0"/>
              <a:t>, </a:t>
            </a:r>
            <a:r>
              <a:rPr lang="en-CA" sz="2200" dirty="0" err="1"/>
              <a:t>oui</a:t>
            </a:r>
            <a:r>
              <a:rPr lang="en-CA" sz="2200" dirty="0"/>
              <a:t> - </a:t>
            </a:r>
            <a:r>
              <a:rPr lang="en-CA" sz="2200" dirty="0" err="1"/>
              <a:t>mais</a:t>
            </a:r>
            <a:r>
              <a:rPr lang="en-CA" sz="2200" dirty="0"/>
              <a:t> ... </a:t>
            </a:r>
            <a:r>
              <a:rPr lang="en-CA" sz="2200" dirty="0" err="1"/>
              <a:t>faîtes</a:t>
            </a:r>
            <a:r>
              <a:rPr lang="en-CA" sz="2200" dirty="0"/>
              <a:t> attention au </a:t>
            </a:r>
            <a:r>
              <a:rPr lang="en-CA" sz="2200" b="1" dirty="0" err="1"/>
              <a:t>théorème</a:t>
            </a:r>
            <a:r>
              <a:rPr lang="en-CA" sz="2200" b="1" dirty="0"/>
              <a:t> du “No-Free Lunch” </a:t>
            </a:r>
            <a:r>
              <a:rPr lang="en-CA" sz="2200" dirty="0"/>
              <a:t>!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6D18-A007-F56F-9F1A-1E9658EF9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172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EA5AE24-D697-99EF-FDDB-2642DB7AFC6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5410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5C745-ED42-F0DA-9428-96E943FB81C1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8040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</a:t>
            </a:r>
            <a:r>
              <a:rPr lang="en-CA" dirty="0" err="1"/>
              <a:t>valeurs</a:t>
            </a:r>
            <a:r>
              <a:rPr lang="en-CA" dirty="0"/>
              <a:t> </a:t>
            </a:r>
            <a:r>
              <a:rPr lang="en-CA" dirty="0" err="1"/>
              <a:t>manquantes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Preparation</a:t>
            </a:r>
            <a:br>
              <a:rPr lang="en-CA" sz="2200" dirty="0"/>
            </a:br>
            <a:br>
              <a:rPr lang="en-CA" sz="2000" dirty="0"/>
            </a:br>
            <a:r>
              <a:rPr lang="en-CA" sz="2000" dirty="0">
                <a:hlinkClick r:id="rId2"/>
              </a:rPr>
              <a:t>Missing Values</a:t>
            </a:r>
            <a:endParaRPr lang="en-CA" sz="2000" dirty="0"/>
          </a:p>
          <a:p>
            <a:pPr lvl="1"/>
            <a:r>
              <a:rPr lang="en-GB" sz="1600" dirty="0"/>
              <a:t>Missing Value Mechanisms</a:t>
            </a:r>
          </a:p>
          <a:p>
            <a:pPr lvl="1"/>
            <a:r>
              <a:rPr lang="en-GB" sz="1600" dirty="0"/>
              <a:t>Imputation Methods</a:t>
            </a:r>
          </a:p>
          <a:p>
            <a:pPr lvl="1"/>
            <a:r>
              <a:rPr lang="en-GB" sz="1600"/>
              <a:t>Multiple Imputation</a:t>
            </a:r>
            <a:endParaRPr lang="en-GB" sz="1600" dirty="0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3DBFDD3-8FB7-73D0-91E7-F081EA0941B8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4429E-AE3A-BEF4-54FF-74B35C1B0C42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646336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</a:t>
            </a:r>
            <a:r>
              <a:rPr lang="en-CA" dirty="0" err="1"/>
              <a:t>valeurs</a:t>
            </a:r>
            <a:r>
              <a:rPr lang="en-CA" dirty="0"/>
              <a:t> </a:t>
            </a:r>
            <a:r>
              <a:rPr lang="en-CA" dirty="0" err="1"/>
              <a:t>manquantes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D0D3A08-413F-D1E2-EC2C-F755A9F57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600" y="731520"/>
                <a:ext cx="6844862" cy="5257800"/>
              </a:xfrm>
            </p:spPr>
            <p:txBody>
              <a:bodyPr/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CA" sz="2400" dirty="0" err="1"/>
                  <a:t>Recréez</a:t>
                </a:r>
                <a:r>
                  <a:rPr lang="en-CA" sz="2400" dirty="0"/>
                  <a:t> les </a:t>
                </a:r>
                <a:r>
                  <a:rPr lang="en-CA" sz="2400" dirty="0" err="1"/>
                  <a:t>exemples</a:t>
                </a:r>
                <a:r>
                  <a:rPr lang="en-CA" sz="2400" dirty="0"/>
                  <a:t> de </a:t>
                </a:r>
                <a:r>
                  <a:rPr lang="en-CA" sz="2400" dirty="0">
                    <a:hlinkClick r:id="rId2"/>
                  </a:rPr>
                  <a:t>Imputation Methods</a:t>
                </a:r>
                <a:r>
                  <a:rPr lang="en-CA" sz="2400" dirty="0"/>
                  <a:t>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CA" dirty="0" err="1"/>
                  <a:t>Recréez</a:t>
                </a:r>
                <a:r>
                  <a:rPr lang="en-CA" dirty="0"/>
                  <a:t> le </a:t>
                </a:r>
                <a:r>
                  <a:rPr lang="en-CA" dirty="0" err="1"/>
                  <a:t>processus</a:t>
                </a:r>
                <a:r>
                  <a:rPr lang="en-CA" dirty="0"/>
                  <a:t> </a:t>
                </a:r>
                <a:r>
                  <a:rPr lang="en-CA" dirty="0" err="1"/>
                  <a:t>d'imputation</a:t>
                </a:r>
                <a:r>
                  <a:rPr lang="en-CA" dirty="0"/>
                  <a:t> des </a:t>
                </a:r>
                <a:r>
                  <a:rPr lang="en-CA" dirty="0" err="1"/>
                  <a:t>valeurs</a:t>
                </a:r>
                <a:r>
                  <a:rPr lang="en-CA" dirty="0"/>
                  <a:t> </a:t>
                </a:r>
                <a:r>
                  <a:rPr lang="en-CA" dirty="0" err="1"/>
                  <a:t>manquantes</a:t>
                </a:r>
                <a:r>
                  <a:rPr lang="en-CA" dirty="0"/>
                  <a:t> (</a:t>
                </a:r>
                <a:r>
                  <a:rPr lang="en-CA" dirty="0" err="1"/>
                  <a:t>nettoyage</a:t>
                </a:r>
                <a:r>
                  <a:rPr lang="en-CA" dirty="0"/>
                  <a:t> des </a:t>
                </a:r>
                <a:r>
                  <a:rPr lang="en-CA" dirty="0" err="1"/>
                  <a:t>données</a:t>
                </a:r>
                <a:r>
                  <a:rPr lang="en-CA" dirty="0"/>
                  <a:t>) </a:t>
                </a:r>
                <a:r>
                  <a:rPr lang="en-CA" dirty="0" err="1"/>
                  <a:t>utilisé</a:t>
                </a:r>
                <a:r>
                  <a:rPr lang="en-CA" dirty="0"/>
                  <a:t> dans </a:t>
                </a:r>
                <a:r>
                  <a:rPr lang="en-CA" dirty="0">
                    <a:hlinkClick r:id="rId3"/>
                  </a:rPr>
                  <a:t>Example: Algae Bloom</a:t>
                </a:r>
                <a:r>
                  <a:rPr lang="en-CA" dirty="0"/>
                  <a:t>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CA" dirty="0" err="1"/>
                  <a:t>Effectuez</a:t>
                </a:r>
                <a:r>
                  <a:rPr lang="en-CA" dirty="0"/>
                  <a:t> </a:t>
                </a:r>
                <a:r>
                  <a:rPr lang="en-CA" dirty="0" err="1"/>
                  <a:t>l'imputation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/>
                  <a:t>NN sur </a:t>
                </a:r>
                <a:r>
                  <a:rPr lang="en-CA" dirty="0" err="1"/>
                  <a:t>l'ensemble</a:t>
                </a:r>
                <a:r>
                  <a:rPr lang="en-CA" dirty="0"/>
                  <a:t> de </a:t>
                </a:r>
                <a:r>
                  <a:rPr lang="en-CA" dirty="0" err="1"/>
                  <a:t>données</a:t>
                </a:r>
                <a:r>
                  <a:rPr lang="en-CA" dirty="0"/>
                  <a:t> des </a:t>
                </a:r>
                <a:r>
                  <a:rPr lang="en-CA" dirty="0">
                    <a:highlight>
                      <a:srgbClr val="C0C0C0"/>
                    </a:highlight>
                  </a:rPr>
                  <a:t>grades</a:t>
                </a:r>
                <a:r>
                  <a:rPr lang="en-CA" dirty="0"/>
                  <a:t> avec </a:t>
                </a:r>
                <a:r>
                  <a:rPr lang="en-CA" dirty="0" err="1"/>
                  <a:t>différentes</a:t>
                </a:r>
                <a:r>
                  <a:rPr lang="en-CA" dirty="0"/>
                  <a:t> </a:t>
                </a:r>
                <a:r>
                  <a:rPr lang="en-CA" dirty="0" err="1"/>
                  <a:t>valeurs</a:t>
                </a:r>
                <a:r>
                  <a:rPr lang="en-CA" dirty="0"/>
                  <a:t> de </a:t>
                </a:r>
                <a14:m>
                  <m:oMath xmlns:m="http://schemas.openxmlformats.org/officeDocument/2006/math">
                    <m:r>
                      <a:rPr lang="en-CA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/>
                  <a:t>.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CA" dirty="0" err="1"/>
                  <a:t>Effectuez</a:t>
                </a:r>
                <a:r>
                  <a:rPr lang="en-CA" dirty="0"/>
                  <a:t> </a:t>
                </a:r>
                <a:r>
                  <a:rPr lang="en-CA" dirty="0" err="1"/>
                  <a:t>une</a:t>
                </a:r>
                <a:r>
                  <a:rPr lang="en-CA" dirty="0"/>
                  <a:t> imputation multiple sur </a:t>
                </a:r>
                <a:r>
                  <a:rPr lang="en-CA" dirty="0" err="1"/>
                  <a:t>l'ensemble</a:t>
                </a:r>
                <a:r>
                  <a:rPr lang="en-CA" dirty="0"/>
                  <a:t> de </a:t>
                </a:r>
                <a:r>
                  <a:rPr lang="en-CA" dirty="0" err="1"/>
                  <a:t>données</a:t>
                </a:r>
                <a:r>
                  <a:rPr lang="en-CA" dirty="0"/>
                  <a:t> </a:t>
                </a:r>
                <a:r>
                  <a:rPr lang="en-CA" dirty="0">
                    <a:highlight>
                      <a:srgbClr val="C0C0C0"/>
                    </a:highlight>
                  </a:rPr>
                  <a:t>grades</a:t>
                </a:r>
                <a:r>
                  <a:rPr lang="en-CA" dirty="0"/>
                  <a:t> </a:t>
                </a:r>
                <a:r>
                  <a:rPr lang="en-CA" dirty="0" err="1"/>
                  <a:t>en</a:t>
                </a:r>
                <a:r>
                  <a:rPr lang="en-CA" dirty="0"/>
                  <a:t> </a:t>
                </a:r>
                <a:r>
                  <a:rPr lang="en-CA" dirty="0" err="1"/>
                  <a:t>utilisant</a:t>
                </a:r>
                <a:r>
                  <a:rPr lang="en-CA" dirty="0"/>
                  <a:t> la </a:t>
                </a:r>
                <a:r>
                  <a:rPr lang="en-CA" dirty="0" err="1"/>
                  <a:t>régression</a:t>
                </a:r>
                <a:r>
                  <a:rPr lang="en-CA" dirty="0"/>
                  <a:t> </a:t>
                </a:r>
                <a:r>
                  <a:rPr lang="en-CA" dirty="0" err="1"/>
                  <a:t>stochastique</a:t>
                </a:r>
                <a:r>
                  <a:rPr lang="en-CA" dirty="0"/>
                  <a:t> </a:t>
                </a:r>
                <a:r>
                  <a:rPr lang="en-CA" dirty="0" err="1"/>
                  <a:t>afin</a:t>
                </a:r>
                <a:r>
                  <a:rPr lang="en-CA" dirty="0"/>
                  <a:t> </a:t>
                </a:r>
                <a:r>
                  <a:rPr lang="en-CA" dirty="0" err="1"/>
                  <a:t>d'estimer</a:t>
                </a:r>
                <a:r>
                  <a:rPr lang="en-CA" dirty="0"/>
                  <a:t> la </a:t>
                </a:r>
                <a:r>
                  <a:rPr lang="en-CA" dirty="0" err="1"/>
                  <a:t>pente</a:t>
                </a:r>
                <a:r>
                  <a:rPr lang="en-CA" dirty="0"/>
                  <a:t> et </a:t>
                </a:r>
                <a:r>
                  <a:rPr lang="en-CA" dirty="0" err="1"/>
                  <a:t>l’ordonnée</a:t>
                </a:r>
                <a:r>
                  <a:rPr lang="en-CA" dirty="0"/>
                  <a:t> de la </a:t>
                </a:r>
                <a:r>
                  <a:rPr lang="en-CA" dirty="0" err="1"/>
                  <a:t>ligne</a:t>
                </a:r>
                <a:r>
                  <a:rPr lang="en-CA" dirty="0"/>
                  <a:t> de </a:t>
                </a:r>
                <a:r>
                  <a:rPr lang="en-CA" dirty="0" err="1"/>
                  <a:t>meilleur</a:t>
                </a:r>
                <a:r>
                  <a:rPr lang="en-CA" dirty="0"/>
                  <a:t> </a:t>
                </a:r>
                <a:r>
                  <a:rPr lang="en-CA" dirty="0" err="1"/>
                  <a:t>ajustement</a:t>
                </a:r>
                <a:r>
                  <a:rPr lang="en-CA" dirty="0"/>
                  <a:t>. </a:t>
                </a:r>
                <a:endParaRPr lang="en-CA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D0D3A08-413F-D1E2-EC2C-F755A9F57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600" y="731520"/>
                <a:ext cx="6844862" cy="5257800"/>
              </a:xfrm>
              <a:blipFill>
                <a:blip r:embed="rId4"/>
                <a:stretch>
                  <a:fillRect l="-2968" r="-2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8528243-7A02-E79E-2773-5B3979F832C5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2736F-EA01-5EB3-3450-4630028EF37C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2378026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Les observations </a:t>
            </a:r>
            <a:r>
              <a:rPr lang="en-CA" dirty="0" err="1"/>
              <a:t>anormales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175</a:t>
            </a:fld>
            <a:endParaRPr lang="en-CA"/>
          </a:p>
        </p:txBody>
      </p:sp>
      <p:pic>
        <p:nvPicPr>
          <p:cNvPr id="10" name="Picture Placeholder 9" descr="Arrow&#10;&#10;Description automatically generated with medium confidence">
            <a:extLst>
              <a:ext uri="{FF2B5EF4-FFF2-40B4-BE49-F238E27FC236}">
                <a16:creationId xmlns:a16="http://schemas.microsoft.com/office/drawing/2014/main" id="{ED3D1940-8566-95B2-F8BC-E688C60D0AF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200" b="20200"/>
          <a:stretch>
            <a:fillRect/>
          </a:stretch>
        </p:blipFill>
        <p:spPr/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1E15EBCE-ED62-5040-1239-A0BD246C780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968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D08CD-2109-70F9-F549-D9CA33297DF0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0845447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0ADC-8705-7ECD-52F1-E62C11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observations </a:t>
            </a:r>
            <a:r>
              <a:rPr lang="en-CA" dirty="0" err="1"/>
              <a:t>anormales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674A-1B39-CA20-E500-3CF4E4096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En</a:t>
            </a:r>
            <a:r>
              <a:rPr lang="en-GB" dirty="0"/>
              <a:t> pratique,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observation </a:t>
            </a:r>
            <a:r>
              <a:rPr lang="en-GB" b="1" dirty="0" err="1"/>
              <a:t>anormale</a:t>
            </a:r>
            <a:r>
              <a:rPr lang="en-GB" b="1" dirty="0"/>
              <a:t> </a:t>
            </a:r>
            <a:r>
              <a:rPr lang="en-GB" dirty="0" err="1"/>
              <a:t>peut</a:t>
            </a:r>
            <a:r>
              <a:rPr lang="en-GB" dirty="0"/>
              <a:t> se </a:t>
            </a:r>
            <a:r>
              <a:rPr lang="en-GB" dirty="0" err="1"/>
              <a:t>présenter</a:t>
            </a:r>
            <a:r>
              <a:rPr lang="en-GB" dirty="0"/>
              <a:t> </a:t>
            </a:r>
            <a:r>
              <a:rPr lang="en-GB" dirty="0" err="1"/>
              <a:t>comme</a:t>
            </a:r>
            <a:endParaRPr lang="en-GB" dirty="0"/>
          </a:p>
          <a:p>
            <a:pPr lvl="1" algn="l"/>
            <a:r>
              <a:rPr lang="en-GB" dirty="0"/>
              <a:t>un </a:t>
            </a:r>
            <a:r>
              <a:rPr lang="en-GB" b="1" dirty="0"/>
              <a:t>"</a:t>
            </a:r>
            <a:r>
              <a:rPr lang="en-GB" b="1" dirty="0" err="1"/>
              <a:t>mauvais</a:t>
            </a:r>
            <a:r>
              <a:rPr lang="en-GB" b="1" dirty="0"/>
              <a:t>" </a:t>
            </a:r>
            <a:r>
              <a:rPr lang="en-GB" b="1" dirty="0" err="1"/>
              <a:t>objet</a:t>
            </a:r>
            <a:r>
              <a:rPr lang="en-GB" b="1" dirty="0"/>
              <a:t>/</a:t>
            </a:r>
            <a:r>
              <a:rPr lang="en-GB" b="1" dirty="0" err="1"/>
              <a:t>mesure</a:t>
            </a:r>
            <a:r>
              <a:rPr lang="en-GB" b="1" dirty="0"/>
              <a:t> : </a:t>
            </a:r>
            <a:r>
              <a:rPr lang="en-GB" dirty="0"/>
              <a:t>artefacts de </a:t>
            </a:r>
            <a:r>
              <a:rPr lang="en-GB" dirty="0" err="1"/>
              <a:t>données</a:t>
            </a:r>
            <a:r>
              <a:rPr lang="en-GB" dirty="0"/>
              <a:t>, </a:t>
            </a:r>
            <a:r>
              <a:rPr lang="en-GB" dirty="0" err="1"/>
              <a:t>fautes</a:t>
            </a:r>
            <a:r>
              <a:rPr lang="en-GB" dirty="0"/>
              <a:t>, </a:t>
            </a:r>
            <a:r>
              <a:rPr lang="en-GB" dirty="0" err="1"/>
              <a:t>valeurs</a:t>
            </a:r>
            <a:r>
              <a:rPr lang="en-GB" dirty="0"/>
              <a:t> mal </a:t>
            </a:r>
            <a:r>
              <a:rPr lang="en-GB" dirty="0" err="1"/>
              <a:t>imputées</a:t>
            </a:r>
            <a:r>
              <a:rPr lang="en-GB" dirty="0"/>
              <a:t>, etc. ;</a:t>
            </a:r>
          </a:p>
          <a:p>
            <a:pPr lvl="1" algn="l"/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b="1" dirty="0"/>
              <a:t>observation mal </a:t>
            </a:r>
            <a:r>
              <a:rPr lang="en-GB" b="1" dirty="0" err="1"/>
              <a:t>classée</a:t>
            </a:r>
            <a:r>
              <a:rPr lang="en-GB" b="1" dirty="0"/>
              <a:t> : </a:t>
            </a:r>
            <a:r>
              <a:rPr lang="en-GB" dirty="0" err="1"/>
              <a:t>selon</a:t>
            </a:r>
            <a:r>
              <a:rPr lang="en-GB" dirty="0"/>
              <a:t> les </a:t>
            </a:r>
            <a:r>
              <a:rPr lang="en-GB" dirty="0" err="1"/>
              <a:t>modèles</a:t>
            </a:r>
            <a:r>
              <a:rPr lang="en-GB" dirty="0"/>
              <a:t> de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existants</a:t>
            </a:r>
            <a:r>
              <a:rPr lang="en-GB" dirty="0"/>
              <a:t>, </a:t>
            </a:r>
            <a:r>
              <a:rPr lang="en-GB" dirty="0" err="1"/>
              <a:t>l'observation</a:t>
            </a:r>
            <a:r>
              <a:rPr lang="en-GB" dirty="0"/>
              <a:t> </a:t>
            </a:r>
            <a:r>
              <a:rPr lang="en-GB" dirty="0" err="1"/>
              <a:t>aurait</a:t>
            </a:r>
            <a:r>
              <a:rPr lang="en-GB" dirty="0"/>
              <a:t> </a:t>
            </a:r>
            <a:r>
              <a:rPr lang="en-GB" dirty="0" err="1"/>
              <a:t>dû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dirty="0" err="1"/>
              <a:t>étiquetée</a:t>
            </a:r>
            <a:r>
              <a:rPr lang="en-GB" dirty="0"/>
              <a:t> </a:t>
            </a:r>
            <a:r>
              <a:rPr lang="en-GB" dirty="0" err="1"/>
              <a:t>différemment</a:t>
            </a:r>
            <a:r>
              <a:rPr lang="en-GB" dirty="0"/>
              <a:t> ;</a:t>
            </a:r>
          </a:p>
          <a:p>
            <a:pPr lvl="1" algn="l"/>
            <a:r>
              <a:rPr lang="en-GB" dirty="0" err="1"/>
              <a:t>une</a:t>
            </a:r>
            <a:r>
              <a:rPr lang="en-GB" dirty="0"/>
              <a:t> observation </a:t>
            </a:r>
            <a:r>
              <a:rPr lang="en-GB" dirty="0" err="1"/>
              <a:t>dont</a:t>
            </a:r>
            <a:r>
              <a:rPr lang="en-GB" dirty="0"/>
              <a:t> les </a:t>
            </a:r>
            <a:r>
              <a:rPr lang="en-GB" dirty="0" err="1"/>
              <a:t>mesures</a:t>
            </a:r>
            <a:r>
              <a:rPr lang="en-GB" dirty="0"/>
              <a:t> se </a:t>
            </a:r>
            <a:r>
              <a:rPr lang="en-GB" dirty="0" err="1"/>
              <a:t>trouvent</a:t>
            </a:r>
            <a:r>
              <a:rPr lang="en-GB" dirty="0"/>
              <a:t> dans les </a:t>
            </a:r>
            <a:r>
              <a:rPr lang="en-GB" b="1" dirty="0"/>
              <a:t>queues de distribution</a:t>
            </a:r>
            <a:r>
              <a:rPr lang="en-GB" dirty="0"/>
              <a:t> d'un </a:t>
            </a:r>
            <a:r>
              <a:rPr lang="en-GB" dirty="0" err="1"/>
              <a:t>nombre</a:t>
            </a:r>
            <a:r>
              <a:rPr lang="en-GB" dirty="0"/>
              <a:t> </a:t>
            </a:r>
            <a:r>
              <a:rPr lang="en-GB" dirty="0" err="1"/>
              <a:t>suffisamment</a:t>
            </a:r>
            <a:r>
              <a:rPr lang="en-GB" dirty="0"/>
              <a:t> grand </a:t>
            </a:r>
            <a:r>
              <a:rPr lang="en-GB" dirty="0" err="1"/>
              <a:t>d'éléments</a:t>
            </a:r>
            <a:r>
              <a:rPr lang="en-GB" dirty="0"/>
              <a:t> ;</a:t>
            </a:r>
          </a:p>
          <a:p>
            <a:pPr lvl="1" algn="l"/>
            <a:r>
              <a:rPr lang="en-GB" dirty="0"/>
              <a:t>un </a:t>
            </a:r>
            <a:r>
              <a:rPr lang="en-GB" b="1" dirty="0"/>
              <a:t>inconnu inconnu </a:t>
            </a:r>
            <a:r>
              <a:rPr lang="en-GB" dirty="0"/>
              <a:t>: un type </a:t>
            </a:r>
            <a:r>
              <a:rPr lang="en-GB" dirty="0" err="1"/>
              <a:t>d'observation</a:t>
            </a:r>
            <a:r>
              <a:rPr lang="en-GB" dirty="0"/>
              <a:t> </a:t>
            </a:r>
            <a:r>
              <a:rPr lang="en-GB" dirty="0" err="1"/>
              <a:t>totalement</a:t>
            </a:r>
            <a:r>
              <a:rPr lang="en-GB" dirty="0"/>
              <a:t> nouveau </a:t>
            </a:r>
            <a:r>
              <a:rPr lang="en-GB" dirty="0" err="1"/>
              <a:t>dont</a:t>
            </a:r>
            <a:r>
              <a:rPr lang="en-GB" dirty="0"/>
              <a:t> </a:t>
            </a:r>
            <a:r>
              <a:rPr lang="en-GB" dirty="0" err="1"/>
              <a:t>l'existence</a:t>
            </a:r>
            <a:r>
              <a:rPr lang="en-GB" dirty="0"/>
              <a:t> </a:t>
            </a:r>
            <a:r>
              <a:rPr lang="en-GB" dirty="0" err="1"/>
              <a:t>était</a:t>
            </a:r>
            <a:r>
              <a:rPr lang="en-GB" dirty="0"/>
              <a:t> </a:t>
            </a:r>
            <a:r>
              <a:rPr lang="en-GB" dirty="0" err="1"/>
              <a:t>jusqu'alors</a:t>
            </a:r>
            <a:r>
              <a:rPr lang="en-GB" dirty="0"/>
              <a:t> </a:t>
            </a:r>
            <a:r>
              <a:rPr lang="en-GB" dirty="0" err="1"/>
              <a:t>insoupçonnée</a:t>
            </a:r>
            <a:r>
              <a:rPr lang="en-GB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CDC4E-7EDB-EAAB-7249-FDD4C092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176</a:t>
            </a:fld>
            <a:endParaRPr lang="en-CA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C3C6487-D24F-D52F-136D-F53735AB83FD}"/>
              </a:ext>
            </a:extLst>
          </p:cNvPr>
          <p:cNvSpPr txBox="1">
            <a:spLocks/>
          </p:cNvSpPr>
          <p:nvPr/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FFFFFF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3F5A6-AD82-4E1E-87F7-CE90DE510401}" type="slidenum">
              <a:rPr lang="en-CA" smtClean="0"/>
              <a:t>176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4A1344BE-AE33-84A6-A5D4-500EA86D432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854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934AFC-A2CB-956E-2101-B0D7F92591D5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0398943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0ADC-8705-7ECD-52F1-E62C1185B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observations </a:t>
            </a:r>
            <a:r>
              <a:rPr lang="en-CA" dirty="0" err="1"/>
              <a:t>anormales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674A-1B39-CA20-E500-3CF4E4096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Une observation </a:t>
            </a:r>
            <a:r>
              <a:rPr lang="en-GB" dirty="0" err="1"/>
              <a:t>peut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dirty="0" err="1"/>
              <a:t>anormale</a:t>
            </a:r>
            <a:r>
              <a:rPr lang="en-GB" dirty="0"/>
              <a:t> dans un </a:t>
            </a:r>
            <a:r>
              <a:rPr lang="en-GB" dirty="0" err="1"/>
              <a:t>contexte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pas dans un </a:t>
            </a:r>
            <a:r>
              <a:rPr lang="en-GB" dirty="0" err="1"/>
              <a:t>autre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un homme </a:t>
            </a:r>
            <a:r>
              <a:rPr lang="en-GB" dirty="0" err="1"/>
              <a:t>adulte</a:t>
            </a:r>
            <a:r>
              <a:rPr lang="en-GB" dirty="0"/>
              <a:t> de 1.80 m se </a:t>
            </a:r>
            <a:r>
              <a:rPr lang="en-GB" dirty="0" err="1"/>
              <a:t>situe</a:t>
            </a:r>
            <a:r>
              <a:rPr lang="en-GB" dirty="0"/>
              <a:t> dans le 86</a:t>
            </a:r>
            <a:r>
              <a:rPr lang="en-GB" baseline="30000" dirty="0"/>
              <a:t>e</a:t>
            </a:r>
            <a:r>
              <a:rPr lang="en-GB" dirty="0"/>
              <a:t> percentile pour les hommes </a:t>
            </a:r>
            <a:r>
              <a:rPr lang="en-GB" dirty="0" err="1"/>
              <a:t>canadiens</a:t>
            </a:r>
            <a:r>
              <a:rPr lang="en-GB" dirty="0"/>
              <a:t> (grand, </a:t>
            </a:r>
            <a:r>
              <a:rPr lang="en-GB" dirty="0" err="1"/>
              <a:t>mais</a:t>
            </a:r>
            <a:r>
              <a:rPr lang="en-GB" dirty="0"/>
              <a:t> pas </a:t>
            </a:r>
            <a:r>
              <a:rPr lang="en-GB" dirty="0" err="1"/>
              <a:t>inhabituel</a:t>
            </a:r>
            <a:r>
              <a:rPr lang="en-GB" dirty="0"/>
              <a:t>). </a:t>
            </a:r>
          </a:p>
          <a:p>
            <a:pPr lvl="1"/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Bolivie</a:t>
            </a:r>
            <a:r>
              <a:rPr lang="en-GB" dirty="0"/>
              <a:t>, le </a:t>
            </a:r>
            <a:r>
              <a:rPr lang="en-GB" dirty="0" err="1"/>
              <a:t>même</a:t>
            </a:r>
            <a:r>
              <a:rPr lang="en-GB" dirty="0"/>
              <a:t> homme </a:t>
            </a:r>
            <a:r>
              <a:rPr lang="en-GB" dirty="0" err="1"/>
              <a:t>serait</a:t>
            </a:r>
            <a:r>
              <a:rPr lang="en-GB" dirty="0"/>
              <a:t> dans le 99.9</a:t>
            </a:r>
            <a:r>
              <a:rPr lang="en-GB" baseline="30000" dirty="0"/>
              <a:t>e</a:t>
            </a:r>
            <a:r>
              <a:rPr lang="en-GB" dirty="0"/>
              <a:t> percentile (très grand, </a:t>
            </a:r>
            <a:r>
              <a:rPr lang="en-GB" dirty="0" err="1"/>
              <a:t>inhabituel</a:t>
            </a:r>
            <a:r>
              <a:rPr lang="en-GB" dirty="0"/>
              <a:t>) </a:t>
            </a:r>
          </a:p>
          <a:p>
            <a:r>
              <a:rPr lang="en-GB" dirty="0"/>
              <a:t>La </a:t>
            </a:r>
            <a:r>
              <a:rPr lang="en-GB" dirty="0" err="1"/>
              <a:t>détection</a:t>
            </a:r>
            <a:r>
              <a:rPr lang="en-GB" dirty="0"/>
              <a:t> des anomalies </a:t>
            </a:r>
            <a:r>
              <a:rPr lang="en-GB" dirty="0" err="1"/>
              <a:t>soulève</a:t>
            </a:r>
            <a:r>
              <a:rPr lang="en-GB" dirty="0"/>
              <a:t> des </a:t>
            </a:r>
            <a:r>
              <a:rPr lang="en-GB" b="1" dirty="0"/>
              <a:t>questions </a:t>
            </a:r>
            <a:r>
              <a:rPr lang="en-GB" b="1" dirty="0" err="1"/>
              <a:t>intéressantes</a:t>
            </a:r>
            <a:r>
              <a:rPr lang="en-GB" b="1" dirty="0"/>
              <a:t> </a:t>
            </a:r>
            <a:r>
              <a:rPr lang="en-GB" dirty="0"/>
              <a:t>pour les </a:t>
            </a:r>
            <a:r>
              <a:rPr lang="en-GB" dirty="0" err="1"/>
              <a:t>analystes</a:t>
            </a:r>
            <a:r>
              <a:rPr lang="en-GB" dirty="0"/>
              <a:t> et les experts </a:t>
            </a:r>
            <a:r>
              <a:rPr lang="en-GB" dirty="0" err="1"/>
              <a:t>en</a:t>
            </a:r>
            <a:r>
              <a:rPr lang="en-GB" dirty="0"/>
              <a:t> la matière : dans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cas</a:t>
            </a:r>
            <a:r>
              <a:rPr lang="en-GB" dirty="0"/>
              <a:t>, </a:t>
            </a:r>
            <a:r>
              <a:rPr lang="en-GB" dirty="0" err="1"/>
              <a:t>pourquoi</a:t>
            </a:r>
            <a:r>
              <a:rPr lang="en-GB" dirty="0"/>
              <a:t> </a:t>
            </a:r>
            <a:r>
              <a:rPr lang="en-GB" dirty="0" err="1"/>
              <a:t>existe</a:t>
            </a:r>
            <a:r>
              <a:rPr lang="en-GB" dirty="0"/>
              <a:t>-t-il un </a:t>
            </a:r>
            <a:r>
              <a:rPr lang="en-GB" dirty="0" err="1"/>
              <a:t>écart</a:t>
            </a:r>
            <a:r>
              <a:rPr lang="en-GB" dirty="0"/>
              <a:t> </a:t>
            </a:r>
            <a:r>
              <a:rPr lang="en-GB" dirty="0" err="1"/>
              <a:t>aussi</a:t>
            </a:r>
            <a:r>
              <a:rPr lang="en-GB" dirty="0"/>
              <a:t> important entre les deux populations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CDC4E-7EDB-EAAB-7249-FDD4C0926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177</a:t>
            </a:fld>
            <a:endParaRPr lang="en-CA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C3C6487-D24F-D52F-136D-F53735AB83FD}"/>
              </a:ext>
            </a:extLst>
          </p:cNvPr>
          <p:cNvSpPr txBox="1">
            <a:spLocks/>
          </p:cNvSpPr>
          <p:nvPr/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FFFFFF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3F5A6-AD82-4E1E-87F7-CE90DE510401}" type="slidenum">
              <a:rPr lang="en-CA" smtClean="0"/>
              <a:t>177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CC68FD8E-6605-288D-C24E-D4BF1D69C20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658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CDAF3-F209-501E-67FF-FAE59618E5C0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36419462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(“outliers”)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/>
              <a:t>Les </a:t>
            </a:r>
            <a:r>
              <a:rPr lang="en-US" b="1" dirty="0"/>
              <a:t>observations </a:t>
            </a:r>
            <a:r>
              <a:rPr lang="en-US" b="1" dirty="0" err="1"/>
              <a:t>aberrantes</a:t>
            </a:r>
            <a:r>
              <a:rPr lang="en-US" b="1" dirty="0"/>
              <a:t> </a:t>
            </a:r>
            <a:r>
              <a:rPr lang="en-US" dirty="0" err="1"/>
              <a:t>sont</a:t>
            </a:r>
            <a:r>
              <a:rPr lang="en-US" dirty="0"/>
              <a:t> des observations qui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b="1" dirty="0" err="1"/>
              <a:t>atypiques</a:t>
            </a:r>
            <a:r>
              <a:rPr lang="en-US" b="1" dirty="0"/>
              <a:t> </a:t>
            </a:r>
            <a:r>
              <a:rPr lang="en-US" dirty="0"/>
              <a:t>par rapport aux :</a:t>
            </a:r>
          </a:p>
          <a:p>
            <a:pPr lvl="1" algn="just"/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l'unité</a:t>
            </a:r>
            <a:r>
              <a:rPr lang="en-US" dirty="0"/>
              <a:t> (</a:t>
            </a:r>
            <a:r>
              <a:rPr lang="en-US" i="1" dirty="0"/>
              <a:t>“within units”</a:t>
            </a:r>
            <a:r>
              <a:rPr lang="en-US" dirty="0"/>
              <a:t>), et</a:t>
            </a:r>
          </a:p>
          <a:p>
            <a:pPr lvl="1" algn="just"/>
            <a:r>
              <a:rPr lang="en-US" dirty="0" err="1"/>
              <a:t>valeurs</a:t>
            </a:r>
            <a:r>
              <a:rPr lang="en-US" dirty="0"/>
              <a:t> des </a:t>
            </a:r>
            <a:r>
              <a:rPr lang="en-US" dirty="0" err="1"/>
              <a:t>caractéristiques</a:t>
            </a:r>
            <a:r>
              <a:rPr lang="en-US" dirty="0"/>
              <a:t> des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unités</a:t>
            </a:r>
            <a:r>
              <a:rPr lang="en-US" dirty="0"/>
              <a:t> (“</a:t>
            </a:r>
            <a:r>
              <a:rPr lang="en-US" i="1" dirty="0"/>
              <a:t>between-units”</a:t>
            </a:r>
            <a:r>
              <a:rPr lang="en-US" dirty="0"/>
              <a:t>) </a:t>
            </a:r>
          </a:p>
          <a:p>
            <a:pPr algn="just"/>
            <a:r>
              <a:rPr lang="en-US" dirty="0"/>
              <a:t>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des observations qui </a:t>
            </a:r>
            <a:r>
              <a:rPr lang="en-US" b="1" dirty="0"/>
              <a:t>ne </a:t>
            </a:r>
            <a:r>
              <a:rPr lang="en-US" b="1" dirty="0" err="1"/>
              <a:t>ressemblent</a:t>
            </a:r>
            <a:r>
              <a:rPr lang="en-US" b="1" dirty="0"/>
              <a:t> pas aux </a:t>
            </a:r>
            <a:r>
              <a:rPr lang="en-US" b="1" dirty="0" err="1"/>
              <a:t>autres</a:t>
            </a:r>
            <a:r>
              <a:rPr lang="en-US" b="1" dirty="0"/>
              <a:t> </a:t>
            </a:r>
            <a:r>
              <a:rPr lang="en-US" b="1" dirty="0" err="1"/>
              <a:t>cas</a:t>
            </a:r>
            <a:r>
              <a:rPr lang="en-US" b="1" dirty="0"/>
              <a:t> </a:t>
            </a:r>
            <a:r>
              <a:rPr lang="en-US" dirty="0" err="1"/>
              <a:t>ou</a:t>
            </a:r>
            <a:r>
              <a:rPr lang="en-US" dirty="0"/>
              <a:t> qui </a:t>
            </a:r>
            <a:r>
              <a:rPr lang="en-US" b="1" dirty="0" err="1"/>
              <a:t>contredisent</a:t>
            </a:r>
            <a:r>
              <a:rPr lang="en-US" b="1" dirty="0"/>
              <a:t> des </a:t>
            </a:r>
            <a:r>
              <a:rPr lang="en-US" b="1" dirty="0" err="1"/>
              <a:t>dépendances</a:t>
            </a:r>
            <a:r>
              <a:rPr lang="en-US" b="1" dirty="0"/>
              <a:t> </a:t>
            </a:r>
            <a:r>
              <a:rPr lang="en-US" dirty="0" err="1"/>
              <a:t>ou</a:t>
            </a:r>
            <a:r>
              <a:rPr lang="en-US" dirty="0"/>
              <a:t> des </a:t>
            </a:r>
            <a:r>
              <a:rPr lang="en-US" dirty="0" err="1"/>
              <a:t>règles</a:t>
            </a:r>
            <a:r>
              <a:rPr lang="en-US" dirty="0"/>
              <a:t> </a:t>
            </a:r>
            <a:r>
              <a:rPr lang="en-US" b="1" dirty="0" err="1"/>
              <a:t>connues</a:t>
            </a:r>
            <a:r>
              <a:rPr lang="en-US" dirty="0"/>
              <a:t>. </a:t>
            </a:r>
            <a:endParaRPr lang="en-US" sz="500" dirty="0"/>
          </a:p>
          <a:p>
            <a:pPr algn="l"/>
            <a:r>
              <a:rPr lang="en-US" dirty="0"/>
              <a:t>Une étude </a:t>
            </a:r>
            <a:r>
              <a:rPr lang="en-US" dirty="0" err="1"/>
              <a:t>minutieuse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nécessaire</a:t>
            </a:r>
            <a:r>
              <a:rPr lang="en-US" dirty="0"/>
              <a:t> pour </a:t>
            </a:r>
            <a:r>
              <a:rPr lang="en-US" dirty="0" err="1"/>
              <a:t>déterminer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conservées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supprimées</a:t>
            </a:r>
            <a:r>
              <a:rPr lang="en-US" dirty="0"/>
              <a:t> de </a:t>
            </a:r>
            <a:r>
              <a:rPr lang="en-US" dirty="0" err="1"/>
              <a:t>l'ensemble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8798C-7D08-D93D-E849-2295CC9CF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178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F2C5CC9-C917-9302-226D-885D3418500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972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DCEF2-73DA-EDF1-2B3E-2DE96D22D5A8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9604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détection</a:t>
            </a:r>
            <a:r>
              <a:rPr lang="en-US" dirty="0"/>
              <a:t> des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017690"/>
            <a:ext cx="10201341" cy="3851404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anormales</a:t>
            </a:r>
            <a:r>
              <a:rPr lang="en-US" dirty="0"/>
              <a:t> par rapport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variables de </a:t>
            </a:r>
            <a:r>
              <a:rPr lang="en-US" dirty="0" err="1"/>
              <a:t>l'unité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combinaison</a:t>
            </a:r>
            <a:r>
              <a:rPr lang="en-US" dirty="0"/>
              <a:t>.</a:t>
            </a:r>
            <a:endParaRPr lang="en-US" sz="500" dirty="0"/>
          </a:p>
          <a:p>
            <a:pPr algn="just"/>
            <a:r>
              <a:rPr lang="en-US" dirty="0"/>
              <a:t>Les anomalies </a:t>
            </a:r>
            <a:r>
              <a:rPr lang="en-US" dirty="0" err="1"/>
              <a:t>sont</a:t>
            </a:r>
            <a:r>
              <a:rPr lang="en-US" dirty="0"/>
              <a:t> par </a:t>
            </a:r>
            <a:r>
              <a:rPr lang="en-US" dirty="0" err="1"/>
              <a:t>définition</a:t>
            </a:r>
            <a:r>
              <a:rPr lang="en-US" dirty="0"/>
              <a:t> </a:t>
            </a:r>
            <a:r>
              <a:rPr lang="en-US" b="1" dirty="0" err="1"/>
              <a:t>peu</a:t>
            </a:r>
            <a:r>
              <a:rPr lang="en-US" b="1" dirty="0"/>
              <a:t> </a:t>
            </a:r>
            <a:r>
              <a:rPr lang="en-US" b="1" dirty="0" err="1"/>
              <a:t>fréquentes</a:t>
            </a:r>
            <a:r>
              <a:rPr lang="en-US" dirty="0"/>
              <a:t>, et </a:t>
            </a:r>
            <a:r>
              <a:rPr lang="en-US" dirty="0" err="1"/>
              <a:t>généralement</a:t>
            </a:r>
            <a:r>
              <a:rPr lang="en-US" dirty="0"/>
              <a:t> </a:t>
            </a:r>
            <a:r>
              <a:rPr lang="en-US" dirty="0" err="1"/>
              <a:t>entourées</a:t>
            </a:r>
            <a:r>
              <a:rPr lang="en-US" dirty="0"/>
              <a:t> </a:t>
            </a:r>
            <a:r>
              <a:rPr lang="en-US" dirty="0" err="1"/>
              <a:t>d'</a:t>
            </a:r>
            <a:r>
              <a:rPr lang="en-US" b="1" dirty="0" err="1"/>
              <a:t>incertitude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dirty="0"/>
              <a:t>raison de la petite taille des </a:t>
            </a:r>
            <a:r>
              <a:rPr lang="en-US" dirty="0" err="1"/>
              <a:t>échantillons</a:t>
            </a:r>
            <a:r>
              <a:rPr lang="en-US" dirty="0"/>
              <a:t>.</a:t>
            </a:r>
            <a:endParaRPr lang="en-US" sz="500" dirty="0"/>
          </a:p>
          <a:p>
            <a:pPr algn="just"/>
            <a:r>
              <a:rPr lang="en-US" b="1" dirty="0"/>
              <a:t>Il </a:t>
            </a:r>
            <a:r>
              <a:rPr lang="en-US" b="1" dirty="0" err="1"/>
              <a:t>est</a:t>
            </a:r>
            <a:r>
              <a:rPr lang="en-US" b="1" dirty="0"/>
              <a:t> difficile de </a:t>
            </a:r>
            <a:r>
              <a:rPr lang="en-US" dirty="0" err="1"/>
              <a:t>différencier</a:t>
            </a:r>
            <a:r>
              <a:rPr lang="en-US" dirty="0"/>
              <a:t> les anomalies du bruit </a:t>
            </a:r>
            <a:r>
              <a:rPr lang="en-US" dirty="0" err="1"/>
              <a:t>ou</a:t>
            </a:r>
            <a:r>
              <a:rPr lang="en-US" dirty="0"/>
              <a:t> des </a:t>
            </a:r>
            <a:r>
              <a:rPr lang="en-US" dirty="0" err="1"/>
              <a:t>erreurs</a:t>
            </a:r>
            <a:r>
              <a:rPr lang="en-US" dirty="0"/>
              <a:t> de </a:t>
            </a:r>
            <a:r>
              <a:rPr lang="en-US" dirty="0" err="1"/>
              <a:t>saisie</a:t>
            </a:r>
            <a:r>
              <a:rPr lang="en-US" dirty="0"/>
              <a:t>.</a:t>
            </a:r>
            <a:endParaRPr lang="en-US" sz="500" dirty="0"/>
          </a:p>
          <a:p>
            <a:pPr algn="just"/>
            <a:r>
              <a:rPr lang="en-US" dirty="0"/>
              <a:t>Les </a:t>
            </a:r>
            <a:r>
              <a:rPr lang="en-US" dirty="0" err="1"/>
              <a:t>limites</a:t>
            </a:r>
            <a:r>
              <a:rPr lang="en-US" dirty="0"/>
              <a:t> entre les </a:t>
            </a:r>
            <a:r>
              <a:rPr lang="en-US" dirty="0" err="1"/>
              <a:t>unités</a:t>
            </a:r>
            <a:r>
              <a:rPr lang="en-US" dirty="0"/>
              <a:t> </a:t>
            </a:r>
            <a:r>
              <a:rPr lang="en-US" dirty="0" err="1"/>
              <a:t>normales</a:t>
            </a:r>
            <a:r>
              <a:rPr lang="en-US" dirty="0"/>
              <a:t> et </a:t>
            </a:r>
            <a:r>
              <a:rPr lang="en-US" dirty="0" err="1"/>
              <a:t>déviantes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b="1" dirty="0" err="1"/>
              <a:t>floues</a:t>
            </a:r>
            <a:r>
              <a:rPr lang="en-US" dirty="0"/>
              <a:t>. </a:t>
            </a:r>
            <a:endParaRPr lang="en-US" sz="500" dirty="0"/>
          </a:p>
          <a:p>
            <a:pPr algn="just"/>
            <a:r>
              <a:rPr lang="en-US" dirty="0"/>
              <a:t>Les anomalies </a:t>
            </a:r>
            <a:r>
              <a:rPr lang="en-US" dirty="0" err="1"/>
              <a:t>liées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des </a:t>
            </a:r>
            <a:r>
              <a:rPr lang="en-US" dirty="0" err="1"/>
              <a:t>activités</a:t>
            </a:r>
            <a:r>
              <a:rPr lang="en-US" dirty="0"/>
              <a:t> </a:t>
            </a:r>
            <a:r>
              <a:rPr lang="en-US" dirty="0" err="1"/>
              <a:t>malveillantes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généralement</a:t>
            </a:r>
            <a:r>
              <a:rPr lang="en-US" dirty="0"/>
              <a:t> </a:t>
            </a:r>
            <a:r>
              <a:rPr lang="en-US" b="1" dirty="0" err="1"/>
              <a:t>déguisées</a:t>
            </a:r>
            <a:r>
              <a:rPr lang="en-US" dirty="0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C9F22-5658-61E1-FE1C-DE3FC61A2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179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774B10E-9B34-F051-1461-E085F133C12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8503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931F0-9A05-9CBE-D5FF-8C7036E431E2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4979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67791C-1CDB-5CAE-3134-E64386E4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sœurs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2E4C49-A41A-5E87-0617-1731AC392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LA </a:t>
            </a:r>
            <a:r>
              <a:rPr lang="en-US" dirty="0" err="1">
                <a:solidFill>
                  <a:srgbClr val="C00000"/>
                </a:solidFill>
              </a:rPr>
              <a:t>Visualisation</a:t>
            </a:r>
            <a:r>
              <a:rPr lang="en-US" dirty="0">
                <a:solidFill>
                  <a:srgbClr val="C00000"/>
                </a:solidFill>
              </a:rPr>
              <a:t> des </a:t>
            </a:r>
            <a:r>
              <a:rPr lang="en-US" dirty="0" err="1">
                <a:solidFill>
                  <a:srgbClr val="C00000"/>
                </a:solidFill>
              </a:rPr>
              <a:t>données</a:t>
            </a:r>
            <a:r>
              <a:rPr lang="en-US" dirty="0">
                <a:solidFill>
                  <a:srgbClr val="C00000"/>
                </a:solidFill>
              </a:rPr>
              <a:t> et LES tableaux de bord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C71D8C-B021-BD34-9EC0-90A9AE39F2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749808" lvl="1" indent="-4572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400"/>
              <a:t>Les concepts </a:t>
            </a:r>
            <a:r>
              <a:rPr lang="en-US" sz="2400" dirty="0" err="1"/>
              <a:t>fondamentaux</a:t>
            </a:r>
            <a:endParaRPr lang="en-US" sz="2400" dirty="0"/>
          </a:p>
          <a:p>
            <a:pPr marL="749808" lvl="1" indent="-4572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400" dirty="0"/>
              <a:t>Les tableaux de bord</a:t>
            </a:r>
          </a:p>
          <a:p>
            <a:pPr marL="749808" lvl="1" indent="-4572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400" dirty="0"/>
              <a:t>La mise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récit</a:t>
            </a:r>
            <a:r>
              <a:rPr lang="en-US" sz="2400" dirty="0"/>
              <a:t> de </a:t>
            </a:r>
            <a:r>
              <a:rPr lang="en-US" sz="2400" dirty="0" err="1"/>
              <a:t>données</a:t>
            </a:r>
            <a:endParaRPr lang="en-US" sz="2400" dirty="0"/>
          </a:p>
          <a:p>
            <a:pPr marL="749808" lvl="1" indent="-457200">
              <a:lnSpc>
                <a:spcPct val="150000"/>
              </a:lnSpc>
              <a:buClr>
                <a:srgbClr val="C00000"/>
              </a:buClr>
              <a:buFont typeface="+mj-lt"/>
              <a:buAutoNum type="arabicPeriod"/>
            </a:pPr>
            <a:r>
              <a:rPr lang="en-US" sz="2400" dirty="0"/>
              <a:t>Les </a:t>
            </a:r>
            <a:r>
              <a:rPr lang="en-US" sz="2400" dirty="0" err="1"/>
              <a:t>visualisations</a:t>
            </a:r>
            <a:r>
              <a:rPr lang="en-US" sz="2400" dirty="0"/>
              <a:t> avec ggplot2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08E38D-11B8-D2AE-9787-78F40DB71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Introduction à </a:t>
            </a:r>
            <a:r>
              <a:rPr lang="en-US" dirty="0" err="1">
                <a:solidFill>
                  <a:srgbClr val="FFC000"/>
                </a:solidFill>
              </a:rPr>
              <a:t>l'apprentissage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err="1">
                <a:solidFill>
                  <a:srgbClr val="FFC000"/>
                </a:solidFill>
              </a:rPr>
              <a:t>automatique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464E332-2490-17FC-F8D3-FC2EB6D1B2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5794786" cy="3378200"/>
          </a:xfrm>
        </p:spPr>
        <p:txBody>
          <a:bodyPr anchor="t">
            <a:normAutofit/>
          </a:bodyPr>
          <a:lstStyle/>
          <a:p>
            <a:pPr marL="457200" indent="-457200" algn="l">
              <a:buClr>
                <a:srgbClr val="FFC000"/>
              </a:buClr>
              <a:buFont typeface="+mj-lt"/>
              <a:buAutoNum type="arabicPeriod"/>
            </a:pPr>
            <a:r>
              <a:rPr lang="en-US" dirty="0" err="1"/>
              <a:t>L’apprentissage</a:t>
            </a:r>
            <a:r>
              <a:rPr lang="en-US" dirty="0"/>
              <a:t> </a:t>
            </a:r>
            <a:r>
              <a:rPr lang="en-US" dirty="0" err="1"/>
              <a:t>statistique</a:t>
            </a:r>
            <a:endParaRPr lang="en-US" dirty="0"/>
          </a:p>
          <a:p>
            <a:pPr marL="457200" indent="-457200" algn="l">
              <a:buClr>
                <a:srgbClr val="FFC000"/>
              </a:buClr>
              <a:buFont typeface="+mj-lt"/>
              <a:buAutoNum type="arabicPeriod"/>
            </a:pPr>
            <a:r>
              <a:rPr lang="en-US" dirty="0"/>
              <a:t>La classification</a:t>
            </a:r>
          </a:p>
          <a:p>
            <a:pPr marL="457200" indent="-457200" algn="l">
              <a:buClr>
                <a:srgbClr val="FFC000"/>
              </a:buClr>
              <a:buFont typeface="+mj-lt"/>
              <a:buAutoNum type="arabicPeriod"/>
            </a:pPr>
            <a:r>
              <a:rPr lang="en-US" dirty="0"/>
              <a:t>Le </a:t>
            </a:r>
            <a:r>
              <a:rPr lang="en-US" dirty="0" err="1"/>
              <a:t>regroupement</a:t>
            </a:r>
            <a:endParaRPr lang="en-US" dirty="0"/>
          </a:p>
          <a:p>
            <a:pPr marL="457200" indent="-457200" algn="l">
              <a:buClr>
                <a:srgbClr val="FFC000"/>
              </a:buClr>
              <a:buFont typeface="+mj-lt"/>
              <a:buAutoNum type="arabicPeriod"/>
            </a:pPr>
            <a:r>
              <a:rPr lang="en-US" sz="2400" dirty="0"/>
              <a:t>Les </a:t>
            </a:r>
            <a:r>
              <a:rPr lang="en-US" sz="2400" dirty="0" err="1"/>
              <a:t>problèmes</a:t>
            </a:r>
            <a:r>
              <a:rPr lang="en-US" sz="2400" dirty="0"/>
              <a:t> et les </a:t>
            </a:r>
            <a:r>
              <a:rPr lang="en-US" sz="2400" dirty="0" err="1"/>
              <a:t>défis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DEB4A-3539-9572-06B6-4F8F7D2B1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18</a:t>
            </a:fld>
            <a:endParaRPr lang="en-CA"/>
          </a:p>
        </p:txBody>
      </p:sp>
      <p:sp>
        <p:nvSpPr>
          <p:cNvPr id="2" name="Date Placeholder 5">
            <a:extLst>
              <a:ext uri="{FF2B5EF4-FFF2-40B4-BE49-F238E27FC236}">
                <a16:creationId xmlns:a16="http://schemas.microsoft.com/office/drawing/2014/main" id="{9F31AD44-D20F-71CF-41D4-01F5BC90FAC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LES BASES DE LA SCIENCE DES DONNÉES</a:t>
            </a:r>
            <a:endParaRPr lang="en-CA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3744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détection</a:t>
            </a:r>
            <a:r>
              <a:rPr lang="en-US" dirty="0"/>
              <a:t> des anomalies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73" y="1920110"/>
            <a:ext cx="4301827" cy="4301827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41" y="1852127"/>
            <a:ext cx="2618392" cy="4363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083" y="1852127"/>
            <a:ext cx="2618393" cy="436398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24823" y="1788156"/>
            <a:ext cx="4509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Ensemble de données sur les files d'attente : </a:t>
            </a:r>
            <a:b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taux de traitement vs. taux d'arrivée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AC3E915-693C-0CC5-B876-A4C7D02AB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180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980C617E-BE04-CAC4-0244-DC22AEBAEE8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306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AA308-BE0D-694D-47B6-25B11489833D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47559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détection</a:t>
            </a:r>
            <a:r>
              <a:rPr lang="en-US" dirty="0"/>
              <a:t> des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Il y a de </a:t>
            </a:r>
            <a:r>
              <a:rPr lang="en-US" dirty="0" err="1"/>
              <a:t>nombreuses</a:t>
            </a:r>
            <a:r>
              <a:rPr lang="en-US" dirty="0"/>
              <a:t> </a:t>
            </a:r>
            <a:r>
              <a:rPr lang="en-US" dirty="0" err="1"/>
              <a:t>méthodes</a:t>
            </a:r>
            <a:r>
              <a:rPr lang="en-US" dirty="0"/>
              <a:t> pour identifier les observations </a:t>
            </a:r>
            <a:r>
              <a:rPr lang="en-US" dirty="0" err="1"/>
              <a:t>anormales</a:t>
            </a:r>
            <a:r>
              <a:rPr lang="en-US" dirty="0"/>
              <a:t> ; </a:t>
            </a:r>
            <a:r>
              <a:rPr lang="en-US" b="1" dirty="0" err="1"/>
              <a:t>aucune</a:t>
            </a:r>
            <a:r>
              <a:rPr lang="en-US" b="1" dirty="0"/>
              <a:t> </a:t>
            </a:r>
            <a:r>
              <a:rPr lang="en-US" b="1" dirty="0" err="1"/>
              <a:t>d'entre</a:t>
            </a:r>
            <a:r>
              <a:rPr lang="en-US" b="1" dirty="0"/>
              <a:t> </a:t>
            </a:r>
            <a:r>
              <a:rPr lang="en-US" b="1" dirty="0" err="1"/>
              <a:t>elles</a:t>
            </a:r>
            <a:r>
              <a:rPr lang="en-US" b="1" dirty="0"/>
              <a:t> </a:t>
            </a:r>
            <a:r>
              <a:rPr lang="en-US" b="1" dirty="0" err="1"/>
              <a:t>n'est</a:t>
            </a:r>
            <a:r>
              <a:rPr lang="en-US" b="1" dirty="0"/>
              <a:t> </a:t>
            </a:r>
            <a:r>
              <a:rPr lang="en-US" b="1" dirty="0" err="1"/>
              <a:t>infaillible</a:t>
            </a:r>
            <a:r>
              <a:rPr lang="en-US" b="1" dirty="0"/>
              <a:t> </a:t>
            </a:r>
            <a:r>
              <a:rPr lang="en-US" dirty="0"/>
              <a:t>et il faut faire </a:t>
            </a:r>
            <a:r>
              <a:rPr lang="en-US" dirty="0" err="1"/>
              <a:t>preuve</a:t>
            </a:r>
            <a:r>
              <a:rPr lang="en-US" dirty="0"/>
              <a:t> de </a:t>
            </a:r>
            <a:r>
              <a:rPr lang="en-US" dirty="0" err="1"/>
              <a:t>discernement</a:t>
            </a:r>
            <a:r>
              <a:rPr lang="en-US" dirty="0"/>
              <a:t> </a:t>
            </a:r>
            <a:endParaRPr lang="en-US" sz="500" dirty="0"/>
          </a:p>
          <a:p>
            <a:pPr algn="just"/>
            <a:r>
              <a:rPr lang="en-US" dirty="0"/>
              <a:t>Les </a:t>
            </a: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graphiques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faciles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œuvre</a:t>
            </a:r>
            <a:r>
              <a:rPr lang="en-US" dirty="0"/>
              <a:t> et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interpréter</a:t>
            </a:r>
            <a:r>
              <a:rPr lang="en-US" dirty="0"/>
              <a:t>.</a:t>
            </a:r>
          </a:p>
          <a:p>
            <a:pPr lvl="1" algn="l"/>
            <a:r>
              <a:rPr lang="en-US" b="1" dirty="0"/>
              <a:t>observations </a:t>
            </a:r>
            <a:r>
              <a:rPr lang="en-US" b="1" dirty="0" err="1"/>
              <a:t>périphériques</a:t>
            </a:r>
            <a:endParaRPr lang="en-US" b="1" dirty="0"/>
          </a:p>
          <a:p>
            <a:pPr marL="644400" lvl="1" indent="0" algn="l">
              <a:buNone/>
            </a:pPr>
            <a:r>
              <a:rPr lang="en-US" dirty="0"/>
              <a:t>box-plots, </a:t>
            </a:r>
            <a:r>
              <a:rPr lang="en-US" dirty="0" err="1"/>
              <a:t>nuages</a:t>
            </a:r>
            <a:r>
              <a:rPr lang="en-US" dirty="0"/>
              <a:t> de points, matrices de </a:t>
            </a:r>
            <a:r>
              <a:rPr lang="en-US" dirty="0" err="1"/>
              <a:t>nuages</a:t>
            </a:r>
            <a:r>
              <a:rPr lang="en-US" dirty="0"/>
              <a:t> de points, tour 2D, distance de Cooke, </a:t>
            </a:r>
            <a:r>
              <a:rPr lang="en-US" dirty="0" err="1"/>
              <a:t>tracés</a:t>
            </a:r>
            <a:r>
              <a:rPr lang="en-US" dirty="0"/>
              <a:t> </a:t>
            </a:r>
            <a:r>
              <a:rPr lang="en-US" dirty="0" err="1"/>
              <a:t>qq</a:t>
            </a:r>
            <a:r>
              <a:rPr lang="en-US" dirty="0"/>
              <a:t> </a:t>
            </a:r>
            <a:r>
              <a:rPr lang="en-US" dirty="0" err="1"/>
              <a:t>normaux</a:t>
            </a:r>
            <a:endParaRPr lang="en-US" dirty="0"/>
          </a:p>
          <a:p>
            <a:pPr lvl="1" algn="l"/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influentes</a:t>
            </a:r>
            <a:endParaRPr lang="en-US" b="1" dirty="0"/>
          </a:p>
          <a:p>
            <a:pPr marL="644400" lvl="1" indent="0">
              <a:buNone/>
            </a:pPr>
            <a:r>
              <a:rPr lang="en-US" dirty="0"/>
              <a:t>un certain </a:t>
            </a:r>
            <a:r>
              <a:rPr lang="en-US" dirty="0" err="1"/>
              <a:t>niveau</a:t>
            </a:r>
            <a:r>
              <a:rPr lang="en-US" dirty="0"/>
              <a:t> </a:t>
            </a:r>
            <a:r>
              <a:rPr lang="en-US" dirty="0" err="1"/>
              <a:t>d'analyse</a:t>
            </a:r>
            <a:r>
              <a:rPr lang="en-US" dirty="0"/>
              <a:t> doit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effectué</a:t>
            </a:r>
            <a:r>
              <a:rPr lang="en-US" dirty="0"/>
              <a:t> (</a:t>
            </a:r>
            <a:r>
              <a:rPr lang="en-US" dirty="0" err="1"/>
              <a:t>effet</a:t>
            </a:r>
            <a:r>
              <a:rPr lang="en-US" dirty="0"/>
              <a:t> de levier)</a:t>
            </a:r>
            <a:endParaRPr lang="en-US" sz="500" dirty="0"/>
          </a:p>
          <a:p>
            <a:pPr algn="just"/>
            <a:r>
              <a:rPr lang="en-US" b="1" dirty="0"/>
              <a:t>Attention :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les observations </a:t>
            </a:r>
            <a:r>
              <a:rPr lang="en-US" dirty="0" err="1"/>
              <a:t>anormales</a:t>
            </a:r>
            <a:r>
              <a:rPr lang="en-US" dirty="0"/>
              <a:t>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retirées</a:t>
            </a:r>
            <a:r>
              <a:rPr lang="en-US" dirty="0"/>
              <a:t> de </a:t>
            </a:r>
            <a:r>
              <a:rPr lang="en-US" dirty="0" err="1"/>
              <a:t>l'ensemble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, des </a:t>
            </a:r>
            <a:r>
              <a:rPr lang="en-US" dirty="0" err="1"/>
              <a:t>unités</a:t>
            </a:r>
            <a:r>
              <a:rPr lang="en-US" dirty="0"/>
              <a:t> </a:t>
            </a:r>
            <a:r>
              <a:rPr lang="en-US" dirty="0" err="1"/>
              <a:t>auparavant</a:t>
            </a:r>
            <a:r>
              <a:rPr lang="en-US" dirty="0"/>
              <a:t> "</a:t>
            </a:r>
            <a:r>
              <a:rPr lang="en-US" dirty="0" err="1"/>
              <a:t>régulières</a:t>
            </a:r>
            <a:r>
              <a:rPr lang="en-US" dirty="0"/>
              <a:t>"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devenir</a:t>
            </a:r>
            <a:r>
              <a:rPr lang="en-US" dirty="0"/>
              <a:t> </a:t>
            </a:r>
            <a:r>
              <a:rPr lang="en-US" dirty="0" err="1"/>
              <a:t>anormales</a:t>
            </a:r>
            <a:r>
              <a:rPr lang="en-US" dirty="0"/>
              <a:t>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A5E42-F7D1-687D-6F18-E643E4C63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181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265D229-6E69-F270-9165-B22B40031D1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5590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832F4-93C1-2B48-7743-5A9B9AE5740A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7531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C956612-681F-D554-A7B6-AB8758225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8878" r="4288" b="9321"/>
          <a:stretch/>
        </p:blipFill>
        <p:spPr>
          <a:xfrm>
            <a:off x="6980887" y="2328535"/>
            <a:ext cx="4529352" cy="1931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Algorithmes de détection d'anomalie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10058400" cy="3851404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Les </a:t>
            </a: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supervisées</a:t>
            </a:r>
            <a:r>
              <a:rPr lang="en-US" b="1" dirty="0"/>
              <a:t> </a:t>
            </a:r>
            <a:r>
              <a:rPr lang="en-US" dirty="0" err="1"/>
              <a:t>utilisent</a:t>
            </a:r>
            <a:r>
              <a:rPr lang="en-US" dirty="0"/>
              <a:t> un</a:t>
            </a:r>
            <a:br>
              <a:rPr lang="en-US" dirty="0"/>
            </a:br>
            <a:r>
              <a:rPr lang="en-US" dirty="0" err="1"/>
              <a:t>historique</a:t>
            </a:r>
            <a:r>
              <a:rPr lang="en-US" dirty="0"/>
              <a:t> </a:t>
            </a:r>
            <a:r>
              <a:rPr lang="en-US" dirty="0" err="1"/>
              <a:t>d'observations</a:t>
            </a:r>
            <a:r>
              <a:rPr lang="en-US" dirty="0"/>
              <a:t> </a:t>
            </a:r>
            <a:r>
              <a:rPr lang="en-US" dirty="0" err="1"/>
              <a:t>anormales</a:t>
            </a:r>
            <a:r>
              <a:rPr lang="en-US" dirty="0"/>
              <a:t> </a:t>
            </a:r>
            <a:r>
              <a:rPr lang="en-US" dirty="0" err="1"/>
              <a:t>étiquetées</a:t>
            </a:r>
            <a:r>
              <a:rPr lang="en-US" dirty="0"/>
              <a:t> :</a:t>
            </a:r>
          </a:p>
          <a:p>
            <a:pPr lvl="1" algn="just"/>
            <a:r>
              <a:rPr lang="en-US" dirty="0" err="1"/>
              <a:t>l'expertise</a:t>
            </a:r>
            <a:r>
              <a:rPr lang="en-US" dirty="0"/>
              <a:t> du </a:t>
            </a:r>
            <a:r>
              <a:rPr lang="en-US" dirty="0" err="1"/>
              <a:t>domaine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requise</a:t>
            </a:r>
            <a:r>
              <a:rPr lang="en-US" dirty="0"/>
              <a:t> pour </a:t>
            </a:r>
            <a:r>
              <a:rPr lang="en-US" dirty="0" err="1"/>
              <a:t>étiqueter</a:t>
            </a:r>
            <a:endParaRPr lang="en-US" dirty="0"/>
          </a:p>
          <a:p>
            <a:pPr lvl="1" algn="just"/>
            <a:r>
              <a:rPr lang="en-US" dirty="0" err="1"/>
              <a:t>tâche</a:t>
            </a:r>
            <a:r>
              <a:rPr lang="en-US" dirty="0"/>
              <a:t> de classification </a:t>
            </a:r>
            <a:r>
              <a:rPr lang="en-US" dirty="0" err="1"/>
              <a:t>ou</a:t>
            </a:r>
            <a:r>
              <a:rPr lang="en-US" dirty="0"/>
              <a:t> de </a:t>
            </a:r>
            <a:r>
              <a:rPr lang="en-US" dirty="0" err="1"/>
              <a:t>régression</a:t>
            </a:r>
            <a:endParaRPr lang="en-US" dirty="0"/>
          </a:p>
          <a:p>
            <a:pPr lvl="1" algn="just"/>
            <a:r>
              <a:rPr lang="en-US" dirty="0" err="1"/>
              <a:t>problème</a:t>
            </a:r>
            <a:r>
              <a:rPr lang="en-US" dirty="0"/>
              <a:t> </a:t>
            </a:r>
            <a:r>
              <a:rPr lang="en-US" dirty="0" err="1"/>
              <a:t>d'occurrence</a:t>
            </a:r>
            <a:r>
              <a:rPr lang="en-US" dirty="0"/>
              <a:t> rare</a:t>
            </a:r>
            <a:endParaRPr lang="en-US" sz="500" dirty="0"/>
          </a:p>
          <a:p>
            <a:pPr algn="just"/>
            <a:r>
              <a:rPr lang="en-US" dirty="0"/>
              <a:t>Les </a:t>
            </a:r>
            <a:r>
              <a:rPr lang="en-US" b="1" dirty="0" err="1"/>
              <a:t>méthodes</a:t>
            </a:r>
            <a:r>
              <a:rPr lang="en-US" b="1" dirty="0"/>
              <a:t> non </a:t>
            </a:r>
            <a:r>
              <a:rPr lang="en-US" b="1" dirty="0" err="1"/>
              <a:t>supervisées</a:t>
            </a:r>
            <a:r>
              <a:rPr lang="en-US" b="1" dirty="0"/>
              <a:t> </a:t>
            </a:r>
            <a:r>
              <a:rPr lang="en-US" dirty="0" err="1"/>
              <a:t>n'utilisent</a:t>
            </a:r>
            <a:r>
              <a:rPr lang="en-US" dirty="0"/>
              <a:t> pas </a:t>
            </a:r>
            <a:r>
              <a:rPr lang="en-US" dirty="0" err="1"/>
              <a:t>d'informations</a:t>
            </a:r>
            <a:r>
              <a:rPr lang="en-US" dirty="0"/>
              <a:t> </a:t>
            </a:r>
            <a:r>
              <a:rPr lang="en-US" dirty="0" err="1"/>
              <a:t>externes</a:t>
            </a:r>
            <a:r>
              <a:rPr lang="en-US" dirty="0"/>
              <a:t> :</a:t>
            </a:r>
          </a:p>
          <a:p>
            <a:pPr lvl="1" algn="just"/>
            <a:r>
              <a:rPr lang="en-US" dirty="0" err="1"/>
              <a:t>méthodes</a:t>
            </a:r>
            <a:r>
              <a:rPr lang="en-US" dirty="0"/>
              <a:t> et tests </a:t>
            </a:r>
            <a:r>
              <a:rPr lang="en-US" dirty="0" err="1"/>
              <a:t>traditionnels</a:t>
            </a:r>
            <a:endParaRPr lang="en-US" dirty="0"/>
          </a:p>
          <a:p>
            <a:pPr lvl="1" algn="just"/>
            <a:r>
              <a:rPr lang="en-US" dirty="0" err="1"/>
              <a:t>problème</a:t>
            </a:r>
            <a:r>
              <a:rPr lang="en-US" dirty="0"/>
              <a:t> de </a:t>
            </a:r>
            <a:r>
              <a:rPr lang="en-US" dirty="0" err="1"/>
              <a:t>regroupement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</a:t>
            </a:r>
            <a:r>
              <a:rPr lang="en-US" dirty="0" err="1"/>
              <a:t>règles</a:t>
            </a:r>
            <a:r>
              <a:rPr lang="en-US" dirty="0"/>
              <a:t> </a:t>
            </a:r>
            <a:r>
              <a:rPr lang="en-US" dirty="0" err="1"/>
              <a:t>d'association</a:t>
            </a:r>
            <a:r>
              <a:rPr lang="en-US" dirty="0"/>
              <a:t> </a:t>
            </a:r>
            <a:endParaRPr lang="en-US" sz="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A3890-F9E9-53F3-8E3C-DB29C5AB7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182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8D84907-5B87-F742-C268-8E72576FA12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5133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F4ED2-C387-AC37-360C-6DEB26DE109F}"/>
              </a:ext>
            </a:extLst>
          </p:cNvPr>
          <p:cNvSpPr txBox="1"/>
          <p:nvPr/>
        </p:nvSpPr>
        <p:spPr>
          <a:xfrm>
            <a:off x="9333186" y="2360065"/>
            <a:ext cx="212103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Prédictions</a:t>
            </a:r>
            <a:endParaRPr lang="en-US" sz="16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709691-2D54-266F-C433-60D794E4EC28}"/>
              </a:ext>
            </a:extLst>
          </p:cNvPr>
          <p:cNvSpPr txBox="1"/>
          <p:nvPr/>
        </p:nvSpPr>
        <p:spPr>
          <a:xfrm>
            <a:off x="7033152" y="3252289"/>
            <a:ext cx="860116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en-US" sz="16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Réalité</a:t>
            </a:r>
            <a:endParaRPr lang="en-US" sz="1600" b="1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endParaRPr lang="en-US" sz="16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69746-4A61-4BA4-F532-97D02E1E2B0C}"/>
              </a:ext>
            </a:extLst>
          </p:cNvPr>
          <p:cNvSpPr txBox="1"/>
          <p:nvPr/>
        </p:nvSpPr>
        <p:spPr>
          <a:xfrm>
            <a:off x="7945533" y="3231269"/>
            <a:ext cx="1324303" cy="307777"/>
          </a:xfrm>
          <a:prstGeom prst="rect">
            <a:avLst/>
          </a:prstGeom>
          <a:solidFill>
            <a:srgbClr val="2875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Normales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55BC8-5F0C-C518-D731-93230EFA731E}"/>
              </a:ext>
            </a:extLst>
          </p:cNvPr>
          <p:cNvSpPr txBox="1"/>
          <p:nvPr/>
        </p:nvSpPr>
        <p:spPr>
          <a:xfrm>
            <a:off x="7940280" y="3793570"/>
            <a:ext cx="1324303" cy="307777"/>
          </a:xfrm>
          <a:prstGeom prst="rect">
            <a:avLst/>
          </a:prstGeom>
          <a:solidFill>
            <a:srgbClr val="CD422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Anormales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78763-D257-990A-0370-C8A732A61D85}"/>
              </a:ext>
            </a:extLst>
          </p:cNvPr>
          <p:cNvSpPr txBox="1"/>
          <p:nvPr/>
        </p:nvSpPr>
        <p:spPr>
          <a:xfrm>
            <a:off x="9311591" y="2777396"/>
            <a:ext cx="1083140" cy="307777"/>
          </a:xfrm>
          <a:prstGeom prst="rect">
            <a:avLst/>
          </a:prstGeom>
          <a:solidFill>
            <a:srgbClr val="5C9C3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Normales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993E75-CA24-203A-5B09-5698B69A73E6}"/>
              </a:ext>
            </a:extLst>
          </p:cNvPr>
          <p:cNvSpPr txBox="1"/>
          <p:nvPr/>
        </p:nvSpPr>
        <p:spPr>
          <a:xfrm>
            <a:off x="10399411" y="2777396"/>
            <a:ext cx="1083140" cy="307777"/>
          </a:xfrm>
          <a:prstGeom prst="rect">
            <a:avLst/>
          </a:prstGeom>
          <a:solidFill>
            <a:srgbClr val="FBCA0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Cambria" panose="02040503050406030204" pitchFamily="18" charset="0"/>
              </a:rPr>
              <a:t>Anormales</a:t>
            </a:r>
            <a:endParaRPr lang="en-US" sz="1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D3F1A-9F0F-B428-0727-0A1064D97332}"/>
              </a:ext>
            </a:extLst>
          </p:cNvPr>
          <p:cNvSpPr txBox="1"/>
          <p:nvPr/>
        </p:nvSpPr>
        <p:spPr>
          <a:xfrm>
            <a:off x="9492716" y="3252289"/>
            <a:ext cx="720890" cy="307777"/>
          </a:xfrm>
          <a:prstGeom prst="rect">
            <a:avLst/>
          </a:prstGeom>
          <a:solidFill>
            <a:srgbClr val="4389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mbria" panose="02040503050406030204" pitchFamily="18" charset="0"/>
              </a:rPr>
              <a:t>VN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9F1D6-24E7-609E-79D2-C3EA8CE7B0CC}"/>
              </a:ext>
            </a:extLst>
          </p:cNvPr>
          <p:cNvSpPr txBox="1"/>
          <p:nvPr/>
        </p:nvSpPr>
        <p:spPr>
          <a:xfrm>
            <a:off x="10580536" y="3797830"/>
            <a:ext cx="720890" cy="307777"/>
          </a:xfrm>
          <a:prstGeom prst="rect">
            <a:avLst/>
          </a:prstGeom>
          <a:solidFill>
            <a:srgbClr val="E485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mbria" panose="02040503050406030204" pitchFamily="18" charset="0"/>
              </a:rPr>
              <a:t>VP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32E735-C5ED-54D2-548A-4A3E7F1F99E6}"/>
              </a:ext>
            </a:extLst>
          </p:cNvPr>
          <p:cNvSpPr txBox="1"/>
          <p:nvPr/>
        </p:nvSpPr>
        <p:spPr>
          <a:xfrm>
            <a:off x="10575282" y="3256548"/>
            <a:ext cx="720890" cy="307777"/>
          </a:xfrm>
          <a:prstGeom prst="rect">
            <a:avLst/>
          </a:prstGeom>
          <a:solidFill>
            <a:srgbClr val="94A05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mbria" panose="02040503050406030204" pitchFamily="18" charset="0"/>
              </a:rPr>
              <a:t>FP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82C73C-58F8-8B16-BC42-1F961DE9AE83}"/>
              </a:ext>
            </a:extLst>
          </p:cNvPr>
          <p:cNvSpPr txBox="1"/>
          <p:nvPr/>
        </p:nvSpPr>
        <p:spPr>
          <a:xfrm>
            <a:off x="9490268" y="3807854"/>
            <a:ext cx="720890" cy="307777"/>
          </a:xfrm>
          <a:prstGeom prst="rect">
            <a:avLst/>
          </a:prstGeom>
          <a:solidFill>
            <a:srgbClr val="946F2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bg1"/>
                </a:solidFill>
                <a:latin typeface="Cambria" panose="02040503050406030204" pitchFamily="18" charset="0"/>
              </a:rPr>
              <a:t>FN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7880C5-CF17-1D13-4EFE-D9158F49FD39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756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algorithmes</a:t>
            </a:r>
            <a:r>
              <a:rPr lang="en-US" dirty="0"/>
              <a:t> de </a:t>
            </a:r>
            <a:r>
              <a:rPr lang="en-US" dirty="0" err="1"/>
              <a:t>détection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17690"/>
                <a:ext cx="10058400" cy="3851404"/>
              </a:xfrm>
            </p:spPr>
            <p:txBody>
              <a:bodyPr>
                <a:noAutofit/>
              </a:bodyPr>
              <a:lstStyle/>
              <a:p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Le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coût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des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erreurs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de classification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est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souvent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supposé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être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symétrique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,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qui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peut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conduire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à des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résultats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1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techniquement</a:t>
                </a:r>
                <a:r>
                  <a:rPr kumimoji="0" lang="en-US" altLang="en-US" sz="2300" b="1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corrects, </a:t>
                </a:r>
                <a:r>
                  <a:rPr kumimoji="0" lang="en-US" altLang="en-US" sz="2300" b="1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mais</a:t>
                </a:r>
                <a:r>
                  <a:rPr kumimoji="0" lang="en-US" altLang="en-US" sz="2300" b="1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1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inutiles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. </a:t>
                </a:r>
              </a:p>
              <a:p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Par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exemple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, la </a:t>
                </a:r>
                <a:r>
                  <a:rPr lang="en-US" altLang="en-US" sz="2300" dirty="0" err="1"/>
                  <a:t>grande</a:t>
                </a:r>
                <a:r>
                  <a:rPr lang="en-US" altLang="en-US" sz="2300" dirty="0"/>
                  <a:t> </a:t>
                </a:r>
                <a:r>
                  <a:rPr lang="en-US" altLang="en-US" sz="2300" dirty="0" err="1"/>
                  <a:t>majorit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é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des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passagers</a:t>
                </a:r>
                <a:r>
                  <a:rPr lang="en-US" altLang="en-US" sz="2300" dirty="0"/>
                  <a:t> </a:t>
                </a:r>
                <a:r>
                  <a:rPr lang="en-US" altLang="en-US" sz="2300" dirty="0" err="1"/>
                  <a:t>a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ériens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(99.99%+)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n'emportent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pas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d'armes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; un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modèle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qui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prédit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qu'aucun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passager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ne fait passer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une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arme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en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fraude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serait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précis à 99.99%+,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mais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il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passerait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à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côté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du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problème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.</a:t>
                </a:r>
              </a:p>
              <a:p>
                <a:pPr algn="l"/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Pour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l'</a:t>
                </a:r>
                <a:r>
                  <a:rPr kumimoji="0" lang="en-US" altLang="en-US" sz="2300" b="1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agence</a:t>
                </a:r>
                <a:r>
                  <a:rPr kumimoji="0" lang="en-US" altLang="en-US" sz="2300" b="1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de </a:t>
                </a:r>
                <a:r>
                  <a:rPr kumimoji="0" lang="en-US" altLang="en-US" sz="2300" b="1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sécurité</a:t>
                </a:r>
                <a:r>
                  <a:rPr kumimoji="0" lang="en-US" altLang="en-US" sz="230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, le</a:t>
                </a:r>
                <a:r>
                  <a:rPr kumimoji="0" lang="en-US" altLang="en-US" sz="2300" b="1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coût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de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penser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à tort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qu'un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passager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:</a:t>
                </a:r>
              </a:p>
              <a:p>
                <a:pPr lvl="1" algn="l"/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introduit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clandestinement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une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arme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coût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d'une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seule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fouille</a:t>
                </a:r>
                <a:endParaRPr kumimoji="0" lang="en-US" altLang="en-US" sz="19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</a:endParaRPr>
              </a:p>
              <a:p>
                <a:pPr lvl="1" algn="l"/>
                <a:r>
                  <a:rPr lang="en-US" altLang="en-US" sz="1900" dirty="0"/>
                  <a:t>ne 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fait</a:t>
                </a:r>
                <a:r>
                  <a:rPr kumimoji="0" lang="en-US" altLang="en-US" sz="1900" b="0" i="0" u="none" strike="noStrike" cap="none" normalizeH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pas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passer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une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arme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en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fraude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en-US" sz="19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catastrophe (</a:t>
                </a:r>
                <a:r>
                  <a:rPr kumimoji="0" lang="en-US" altLang="en-US" sz="19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potentiellement</a:t>
                </a:r>
                <a:r>
                  <a:rPr kumimoji="0" lang="en-US" altLang="en-US" sz="19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)</a:t>
                </a:r>
                <a:endParaRPr lang="en-US" altLang="en-US" sz="1900" dirty="0">
                  <a:solidFill>
                    <a:schemeClr val="tx2"/>
                  </a:solidFill>
                </a:endParaRPr>
              </a:p>
              <a:p>
                <a:pPr algn="l"/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Les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personnes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injustement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visées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lang="en-US" altLang="en-US" sz="2300" dirty="0" err="1"/>
                  <a:t>auront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un point de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vue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différent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à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ce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</a:t>
                </a:r>
                <a:r>
                  <a:rPr kumimoji="0" lang="en-US" altLang="en-US" sz="2300" b="0" i="0" u="none" strike="noStrike" cap="none" normalizeH="0" baseline="0" dirty="0" err="1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sujet</a:t>
                </a:r>
                <a:r>
                  <a:rPr kumimoji="0" lang="en-US" altLang="en-US" sz="23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</a:rPr>
                  <a:t> 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17690"/>
                <a:ext cx="10058400" cy="3851404"/>
              </a:xfrm>
              <a:blipFill>
                <a:blip r:embed="rId2"/>
                <a:stretch>
                  <a:fillRect l="-848" t="-4589" r="-1758" b="-696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A3890-F9E9-53F3-8E3C-DB29C5AB7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183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2348C5E-DF90-2346-5706-A8CC81B54C8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6486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387A8-0C87-A063-956C-89EB64F36B80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425933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04FD-AAA2-25F0-6EB9-791AF3A6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algorithmes</a:t>
            </a:r>
            <a:r>
              <a:rPr lang="en-CA" dirty="0"/>
              <a:t> de </a:t>
            </a:r>
            <a:r>
              <a:rPr lang="en-CA" dirty="0" err="1"/>
              <a:t>détection</a:t>
            </a:r>
            <a:r>
              <a:rPr lang="en-CA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D25A78-5F62-A1C0-7319-64AB9BE5B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5814508" cy="3851404"/>
          </a:xfrm>
        </p:spPr>
        <p:txBody>
          <a:bodyPr/>
          <a:lstStyle/>
          <a:p>
            <a:r>
              <a:rPr lang="en-GB" dirty="0"/>
              <a:t>Si </a:t>
            </a:r>
            <a:r>
              <a:rPr lang="en-GB" dirty="0" err="1"/>
              <a:t>tous</a:t>
            </a:r>
            <a:r>
              <a:rPr lang="en-GB" dirty="0"/>
              <a:t> les participants à un atelier à </a:t>
            </a:r>
            <a:r>
              <a:rPr lang="en-GB" dirty="0" err="1"/>
              <a:t>l'exception</a:t>
            </a:r>
            <a:r>
              <a:rPr lang="en-GB" dirty="0"/>
              <a:t> d'un </a:t>
            </a:r>
            <a:r>
              <a:rPr lang="en-GB" dirty="0" err="1"/>
              <a:t>seul</a:t>
            </a:r>
            <a:r>
              <a:rPr lang="en-GB" dirty="0"/>
              <a:t>, </a:t>
            </a:r>
            <a:r>
              <a:rPr lang="en-GB" dirty="0" err="1"/>
              <a:t>peuvent</a:t>
            </a:r>
            <a:r>
              <a:rPr lang="en-GB" dirty="0"/>
              <a:t> </a:t>
            </a:r>
            <a:r>
              <a:rPr lang="en-GB" dirty="0" err="1"/>
              <a:t>visionner</a:t>
            </a:r>
            <a:r>
              <a:rPr lang="en-GB" dirty="0"/>
              <a:t> les </a:t>
            </a:r>
            <a:r>
              <a:rPr lang="en-GB" dirty="0" err="1"/>
              <a:t>conférences</a:t>
            </a:r>
            <a:r>
              <a:rPr lang="en-GB" dirty="0"/>
              <a:t> par </a:t>
            </a:r>
            <a:r>
              <a:rPr lang="en-GB" dirty="0" err="1"/>
              <a:t>vidéo</a:t>
            </a:r>
            <a:r>
              <a:rPr lang="en-GB" dirty="0"/>
              <a:t>, </a:t>
            </a:r>
            <a:r>
              <a:rPr lang="en-GB" dirty="0" err="1"/>
              <a:t>cette</a:t>
            </a:r>
            <a:r>
              <a:rPr lang="en-GB" dirty="0"/>
              <a:t> </a:t>
            </a:r>
            <a:r>
              <a:rPr lang="en-GB" dirty="0" err="1"/>
              <a:t>personne</a:t>
            </a:r>
            <a:r>
              <a:rPr lang="en-GB" dirty="0"/>
              <a:t>, </a:t>
            </a:r>
            <a:r>
              <a:rPr lang="en-GB" dirty="0" err="1"/>
              <a:t>cette</a:t>
            </a:r>
            <a:r>
              <a:rPr lang="en-GB" dirty="0"/>
              <a:t> connexion Internet et </a:t>
            </a:r>
            <a:r>
              <a:rPr lang="en-GB" dirty="0" err="1"/>
              <a:t>cet</a:t>
            </a:r>
            <a:r>
              <a:rPr lang="en-GB" dirty="0"/>
              <a:t> </a:t>
            </a:r>
            <a:r>
              <a:rPr lang="en-GB" dirty="0" err="1"/>
              <a:t>ordinateur</a:t>
            </a:r>
            <a:r>
              <a:rPr lang="en-GB" dirty="0"/>
              <a:t> </a:t>
            </a:r>
            <a:r>
              <a:rPr lang="en-GB" dirty="0" err="1"/>
              <a:t>sont</a:t>
            </a:r>
            <a:r>
              <a:rPr lang="en-GB" dirty="0"/>
              <a:t> </a:t>
            </a:r>
            <a:r>
              <a:rPr lang="en-GB" b="1" dirty="0" err="1"/>
              <a:t>anormaux</a:t>
            </a:r>
            <a:r>
              <a:rPr lang="en-GB" dirty="0"/>
              <a:t>, car </a:t>
            </a:r>
            <a:r>
              <a:rPr lang="en-GB" dirty="0" err="1"/>
              <a:t>ils</a:t>
            </a:r>
            <a:r>
              <a:rPr lang="en-GB" dirty="0"/>
              <a:t> ne se comportment pas </a:t>
            </a:r>
            <a:r>
              <a:rPr lang="en-GB" dirty="0" err="1"/>
              <a:t>comme</a:t>
            </a:r>
            <a:r>
              <a:rPr lang="en-GB" dirty="0"/>
              <a:t> les </a:t>
            </a:r>
            <a:r>
              <a:rPr lang="en-GB" dirty="0" err="1"/>
              <a:t>autres</a:t>
            </a:r>
            <a:r>
              <a:rPr lang="en-GB" dirty="0"/>
              <a:t>.</a:t>
            </a:r>
          </a:p>
          <a:p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cela</a:t>
            </a:r>
            <a:r>
              <a:rPr lang="en-GB" dirty="0"/>
              <a:t> </a:t>
            </a:r>
            <a:r>
              <a:rPr lang="en-GB" b="1" dirty="0"/>
              <a:t>NE SIGNIFIE PAS </a:t>
            </a:r>
            <a:r>
              <a:rPr lang="en-GB" dirty="0" err="1"/>
              <a:t>nécessairement</a:t>
            </a:r>
            <a:r>
              <a:rPr lang="en-GB" dirty="0"/>
              <a:t> que le </a:t>
            </a:r>
            <a:r>
              <a:rPr lang="en-GB" dirty="0" err="1"/>
              <a:t>comportement</a:t>
            </a:r>
            <a:r>
              <a:rPr lang="en-GB" dirty="0"/>
              <a:t> </a:t>
            </a:r>
            <a:r>
              <a:rPr lang="en-GB" dirty="0" err="1"/>
              <a:t>différent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celui</a:t>
            </a:r>
            <a:r>
              <a:rPr lang="en-GB" dirty="0"/>
              <a:t> qui nous </a:t>
            </a:r>
            <a:r>
              <a:rPr lang="en-GB" dirty="0" err="1"/>
              <a:t>intéresse</a:t>
            </a:r>
            <a:r>
              <a:rPr lang="en-GB" dirty="0"/>
              <a:t>...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02575-D224-C4E4-811C-87A5F2A021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184</a:t>
            </a:fld>
            <a:endParaRPr lang="en-CA"/>
          </a:p>
        </p:txBody>
      </p:sp>
      <p:pic>
        <p:nvPicPr>
          <p:cNvPr id="11" name="Picture 10" descr="Arrow&#10;&#10;Description automatically generated with medium confidence">
            <a:extLst>
              <a:ext uri="{FF2B5EF4-FFF2-40B4-BE49-F238E27FC236}">
                <a16:creationId xmlns:a16="http://schemas.microsoft.com/office/drawing/2014/main" id="{FF37BD0D-1879-009A-8659-3A4D5BE31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41" y="2408273"/>
            <a:ext cx="4692358" cy="3173819"/>
          </a:xfrm>
          <a:prstGeom prst="rect">
            <a:avLst/>
          </a:prstGeom>
        </p:spPr>
      </p:pic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DB326096-7974-D6B2-F9D3-AF7360F0B37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941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83187-713B-53DB-A6D4-231BED1B2781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4245500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simples de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017690"/>
                <a:ext cx="7580655" cy="3851404"/>
              </a:xfrm>
            </p:spPr>
            <p:txBody>
              <a:bodyPr vert="horz" lIns="0" tIns="45720" rIns="0" bIns="45720" rtlCol="0" anchor="ctr">
                <a:noAutofit/>
              </a:bodyPr>
              <a:lstStyle/>
              <a:p>
                <a:r>
                  <a:rPr lang="en-US" sz="2000" b="1" dirty="0"/>
                  <a:t>Test Boxplot de Tukey : </a:t>
                </a:r>
                <a:r>
                  <a:rPr lang="en-US" sz="2000" dirty="0"/>
                  <a:t>pour les </a:t>
                </a:r>
                <a:r>
                  <a:rPr lang="en-US" sz="2000" dirty="0" err="1"/>
                  <a:t>données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normalement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distribuées</a:t>
                </a:r>
                <a:r>
                  <a:rPr lang="en-US" sz="2000" dirty="0"/>
                  <a:t>, les observations </a:t>
                </a:r>
                <a:r>
                  <a:rPr lang="en-US" sz="2000" dirty="0" err="1"/>
                  <a:t>régulières</a:t>
                </a:r>
                <a:r>
                  <a:rPr lang="en-US" sz="2000" dirty="0"/>
                  <a:t> se </a:t>
                </a:r>
                <a:r>
                  <a:rPr lang="en-US" sz="2000" dirty="0" err="1"/>
                  <a:t>situent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généralement</a:t>
                </a:r>
                <a:r>
                  <a:rPr lang="en-US" sz="2000" dirty="0"/>
                  <a:t> entre les </a:t>
                </a:r>
                <a:r>
                  <a:rPr lang="en-US" sz="2000" b="1" dirty="0" err="1"/>
                  <a:t>clôtures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intérieures</a:t>
                </a:r>
                <a:r>
                  <a:rPr lang="en-US" sz="2000" b="1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−1.5×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+1.5×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Les </a:t>
                </a:r>
                <a:r>
                  <a:rPr lang="en-US" sz="2000" b="1" dirty="0" err="1"/>
                  <a:t>valeurs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aberrantes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suspectes</a:t>
                </a:r>
                <a:r>
                  <a:rPr lang="en-US" sz="2000" b="1" dirty="0"/>
                  <a:t> </a:t>
                </a:r>
                <a:r>
                  <a:rPr lang="en-US" sz="2000" dirty="0"/>
                  <a:t>se </a:t>
                </a:r>
                <a:r>
                  <a:rPr lang="en-US" sz="2000" dirty="0" err="1"/>
                  <a:t>situent</a:t>
                </a:r>
                <a:r>
                  <a:rPr lang="en-US" sz="2000" dirty="0"/>
                  <a:t> entre les </a:t>
                </a:r>
                <a:r>
                  <a:rPr lang="en-US" sz="2000" b="1" dirty="0" err="1"/>
                  <a:t>clôtures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intérieures</a:t>
                </a:r>
                <a:r>
                  <a:rPr lang="en-US" sz="2000" b="1" dirty="0"/>
                  <a:t> </a:t>
                </a:r>
                <a:r>
                  <a:rPr lang="en-US" sz="2000" dirty="0"/>
                  <a:t>et les </a:t>
                </a:r>
                <a:r>
                  <a:rPr lang="en-US" sz="2000" b="1" dirty="0" err="1"/>
                  <a:t>clôtures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extérieures</a:t>
                </a:r>
                <a:r>
                  <a:rPr lang="en-US" sz="2000" b="1" dirty="0"/>
                  <a:t> :</a:t>
                </a:r>
              </a:p>
              <a:p>
                <a:pPr algn="ctr"/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−3×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+3×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b="1" dirty="0"/>
                  <a:t>Les </a:t>
                </a:r>
                <a:r>
                  <a:rPr lang="en-US" sz="2000" b="1" dirty="0" err="1"/>
                  <a:t>valeurs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aberrantes</a:t>
                </a:r>
                <a:r>
                  <a:rPr lang="en-US" sz="2000" b="1" dirty="0"/>
                  <a:t> </a:t>
                </a:r>
                <a:r>
                  <a:rPr lang="en-US" sz="2000" dirty="0"/>
                  <a:t>se </a:t>
                </a:r>
                <a:r>
                  <a:rPr lang="en-US" sz="2000" dirty="0" err="1"/>
                  <a:t>trouvent</a:t>
                </a:r>
                <a:r>
                  <a:rPr lang="en-US" sz="2000" dirty="0"/>
                  <a:t> au-</a:t>
                </a:r>
                <a:r>
                  <a:rPr lang="en-US" sz="2000" dirty="0" err="1"/>
                  <a:t>delà</a:t>
                </a:r>
                <a:r>
                  <a:rPr lang="en-US" sz="2000" dirty="0"/>
                  <a:t> des </a:t>
                </a:r>
                <a:r>
                  <a:rPr lang="en-US" sz="2000" b="1" dirty="0" err="1"/>
                  <a:t>clôtures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extérieures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017690"/>
                <a:ext cx="7580655" cy="3851404"/>
              </a:xfrm>
              <a:blipFill>
                <a:blip r:embed="rId2"/>
                <a:stretch>
                  <a:fillRect l="-804" r="-1929" b="-3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E3B1B7C-A578-827B-9ACD-B5B510C5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185</a:t>
            </a:fld>
            <a:endParaRPr lang="en-CA"/>
          </a:p>
        </p:txBody>
      </p:sp>
      <p:grpSp>
        <p:nvGrpSpPr>
          <p:cNvPr id="12" name="Group 11"/>
          <p:cNvGrpSpPr/>
          <p:nvPr/>
        </p:nvGrpSpPr>
        <p:grpSpPr>
          <a:xfrm>
            <a:off x="8699330" y="2115576"/>
            <a:ext cx="3257408" cy="3385458"/>
            <a:chOff x="7793845" y="2286000"/>
            <a:chExt cx="3257408" cy="33854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5" t="3350" r="41042" b="3362"/>
            <a:stretch/>
          </p:blipFill>
          <p:spPr>
            <a:xfrm>
              <a:off x="9037650" y="2286000"/>
              <a:ext cx="849087" cy="33854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889396" y="3421140"/>
              <a:ext cx="116185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clôture</a:t>
              </a:r>
              <a:r>
                <a:rPr lang="en-US" dirty="0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 </a:t>
              </a:r>
              <a:br>
                <a:rPr lang="en-US" dirty="0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</a:br>
              <a:r>
                <a:rPr lang="en-US" dirty="0" err="1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extérieure</a:t>
              </a:r>
              <a:endParaRPr lang="en-US" dirty="0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78890" y="4165346"/>
              <a:ext cx="11049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clôture</a:t>
              </a:r>
              <a:r>
                <a:rPr lang="en-US" dirty="0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 </a:t>
              </a:r>
              <a:br>
                <a:rPr lang="en-US" dirty="0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</a:br>
              <a:r>
                <a:rPr lang="en-US" dirty="0" err="1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intérieure</a:t>
              </a:r>
              <a:endParaRPr lang="en-US" dirty="0">
                <a:latin typeface="Dagny OT" panose="020B0504020201020104" pitchFamily="34" charset="77"/>
                <a:ea typeface="Helvetica Light" charset="0"/>
                <a:cs typeface="Helvetica Light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952542" y="4577985"/>
              <a:ext cx="8691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régulier</a:t>
              </a:r>
            </a:p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points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93845" y="3747831"/>
              <a:ext cx="11865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suspecté d'être</a:t>
              </a:r>
            </a:p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aberrations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2885" y="2749717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aberrations</a:t>
              </a:r>
            </a:p>
          </p:txBody>
        </p:sp>
      </p:grp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B3EA69DB-C972-2AB8-5D6F-5B182F0EAB2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785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1F291-E4FC-40C9-2EFB-37CBB07312AC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71826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simples de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200" dirty="0"/>
              <a:t>Le </a:t>
            </a:r>
            <a:r>
              <a:rPr lang="en-US" sz="2200" b="1" dirty="0"/>
              <a:t>test Q de Dixon </a:t>
            </a:r>
            <a:r>
              <a:rPr lang="en-US" sz="2200" dirty="0" err="1"/>
              <a:t>est</a:t>
            </a:r>
            <a:r>
              <a:rPr lang="en-US" sz="2200" dirty="0"/>
              <a:t> </a:t>
            </a:r>
            <a:r>
              <a:rPr lang="en-US" sz="2200" dirty="0" err="1"/>
              <a:t>utilisé</a:t>
            </a:r>
            <a:r>
              <a:rPr lang="en-US" sz="2200" dirty="0"/>
              <a:t> dans les sciences </a:t>
            </a:r>
            <a:r>
              <a:rPr lang="en-US" sz="2200" dirty="0" err="1"/>
              <a:t>expérimentales</a:t>
            </a:r>
            <a:r>
              <a:rPr lang="en-US" sz="2200" dirty="0"/>
              <a:t> pour </a:t>
            </a:r>
            <a:r>
              <a:rPr lang="en-US" sz="2200" dirty="0" err="1"/>
              <a:t>trouver</a:t>
            </a:r>
            <a:r>
              <a:rPr lang="en-US" sz="2200" dirty="0"/>
              <a:t> des </a:t>
            </a:r>
            <a:r>
              <a:rPr lang="en-US" sz="2200" dirty="0" err="1"/>
              <a:t>valeurs</a:t>
            </a:r>
            <a:r>
              <a:rPr lang="en-US" sz="2200" dirty="0"/>
              <a:t> </a:t>
            </a:r>
            <a:r>
              <a:rPr lang="en-US" sz="2200" dirty="0" err="1"/>
              <a:t>aberrantes</a:t>
            </a:r>
            <a:r>
              <a:rPr lang="en-US" sz="2200" dirty="0"/>
              <a:t> dans des ensembles de </a:t>
            </a:r>
            <a:r>
              <a:rPr lang="en-US" sz="2200" dirty="0" err="1"/>
              <a:t>données</a:t>
            </a:r>
            <a:r>
              <a:rPr lang="en-US" sz="2200" dirty="0"/>
              <a:t> (</a:t>
            </a:r>
            <a:r>
              <a:rPr lang="en-US" sz="2200" dirty="0" err="1"/>
              <a:t>extrêmement</a:t>
            </a:r>
            <a:r>
              <a:rPr lang="en-US" sz="2200" dirty="0"/>
              <a:t>) petits (</a:t>
            </a:r>
            <a:r>
              <a:rPr lang="en-US" sz="2200" dirty="0" err="1"/>
              <a:t>validité</a:t>
            </a:r>
            <a:r>
              <a:rPr lang="en-US" sz="2200" dirty="0"/>
              <a:t> </a:t>
            </a:r>
            <a:r>
              <a:rPr lang="en-US" sz="2200" dirty="0" err="1"/>
              <a:t>douteuse</a:t>
            </a:r>
            <a:r>
              <a:rPr lang="en-US" sz="2200" dirty="0"/>
              <a:t>).</a:t>
            </a:r>
          </a:p>
          <a:p>
            <a:pPr algn="just"/>
            <a:r>
              <a:rPr lang="en-US" sz="2200" dirty="0"/>
              <a:t>La </a:t>
            </a:r>
            <a:r>
              <a:rPr lang="en-US" sz="2200" b="1" dirty="0"/>
              <a:t>distance de </a:t>
            </a:r>
            <a:r>
              <a:rPr lang="en-US" sz="2200" b="1" dirty="0" err="1"/>
              <a:t>Mahalanobis</a:t>
            </a:r>
            <a:r>
              <a:rPr lang="en-US" sz="2200" b="1" dirty="0"/>
              <a:t> </a:t>
            </a:r>
            <a:r>
              <a:rPr lang="en-US" sz="2200" dirty="0"/>
              <a:t>(</a:t>
            </a:r>
            <a:r>
              <a:rPr lang="en-US" sz="2200" dirty="0" err="1"/>
              <a:t>liée</a:t>
            </a:r>
            <a:r>
              <a:rPr lang="en-US" sz="2200" dirty="0"/>
              <a:t> à </a:t>
            </a:r>
            <a:r>
              <a:rPr lang="en-US" sz="2200" dirty="0" err="1"/>
              <a:t>l'effet</a:t>
            </a:r>
            <a:r>
              <a:rPr lang="en-US" sz="2200" dirty="0"/>
              <a:t> de levier) </a:t>
            </a:r>
            <a:r>
              <a:rPr lang="en-US" sz="2200" dirty="0" err="1"/>
              <a:t>peut</a:t>
            </a:r>
            <a:r>
              <a:rPr lang="en-US" sz="2200" dirty="0"/>
              <a:t> </a:t>
            </a:r>
            <a:r>
              <a:rPr lang="en-US" sz="2200" dirty="0" err="1"/>
              <a:t>être</a:t>
            </a:r>
            <a:r>
              <a:rPr lang="en-US" sz="2200" dirty="0"/>
              <a:t> </a:t>
            </a:r>
            <a:r>
              <a:rPr lang="en-US" sz="2200" dirty="0" err="1"/>
              <a:t>utilisée</a:t>
            </a:r>
            <a:r>
              <a:rPr lang="en-US" sz="2200" dirty="0"/>
              <a:t> pour </a:t>
            </a:r>
            <a:r>
              <a:rPr lang="en-US" sz="2200" dirty="0" err="1"/>
              <a:t>trouver</a:t>
            </a:r>
            <a:r>
              <a:rPr lang="en-US" sz="2200" dirty="0"/>
              <a:t> des </a:t>
            </a:r>
            <a:r>
              <a:rPr lang="en-US" sz="2200" dirty="0" err="1"/>
              <a:t>valeurs</a:t>
            </a:r>
            <a:r>
              <a:rPr lang="en-US" sz="2200" dirty="0"/>
              <a:t> </a:t>
            </a:r>
            <a:r>
              <a:rPr lang="en-US" sz="2200" dirty="0" err="1"/>
              <a:t>aberrantes</a:t>
            </a:r>
            <a:r>
              <a:rPr lang="en-US" sz="2200" dirty="0"/>
              <a:t> </a:t>
            </a:r>
            <a:r>
              <a:rPr lang="en-US" sz="2200" dirty="0" err="1"/>
              <a:t>multidimensionnelles</a:t>
            </a:r>
            <a:r>
              <a:rPr lang="en-US" sz="2200" dirty="0"/>
              <a:t> (</a:t>
            </a:r>
            <a:r>
              <a:rPr lang="en-US" sz="2200" dirty="0" err="1"/>
              <a:t>lorsque</a:t>
            </a:r>
            <a:r>
              <a:rPr lang="en-US" sz="2200" dirty="0"/>
              <a:t> les relations </a:t>
            </a:r>
            <a:r>
              <a:rPr lang="en-US" sz="2200" dirty="0" err="1"/>
              <a:t>sont</a:t>
            </a:r>
            <a:r>
              <a:rPr lang="en-US" sz="2200" dirty="0"/>
              <a:t> </a:t>
            </a:r>
            <a:r>
              <a:rPr lang="en-US" sz="2200" dirty="0" err="1"/>
              <a:t>linéaires</a:t>
            </a:r>
            <a:r>
              <a:rPr lang="en-US" sz="2200" dirty="0"/>
              <a:t>). </a:t>
            </a:r>
            <a:endParaRPr lang="en-US" sz="2200" b="1" dirty="0"/>
          </a:p>
          <a:p>
            <a:pPr algn="just"/>
            <a:r>
              <a:rPr lang="en-US" sz="2200" dirty="0" err="1"/>
              <a:t>Autres</a:t>
            </a:r>
            <a:r>
              <a:rPr lang="en-US" sz="2200" dirty="0"/>
              <a:t> tests simples :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900" b="1" dirty="0"/>
              <a:t>Grubbs </a:t>
            </a:r>
            <a:r>
              <a:rPr lang="en-US" sz="1900" dirty="0"/>
              <a:t>(</a:t>
            </a:r>
            <a:r>
              <a:rPr lang="en-US" sz="1900" dirty="0" err="1"/>
              <a:t>univarié</a:t>
            </a:r>
            <a:r>
              <a:rPr lang="en-US" sz="1900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900" b="1" dirty="0" err="1"/>
              <a:t>Tietjen</a:t>
            </a:r>
            <a:r>
              <a:rPr lang="en-US" sz="1900" b="1" dirty="0"/>
              <a:t>-Moore </a:t>
            </a:r>
            <a:r>
              <a:rPr lang="en-US" sz="1900" dirty="0"/>
              <a:t>(pour un </a:t>
            </a:r>
            <a:r>
              <a:rPr lang="en-US" sz="1900" dirty="0" err="1"/>
              <a:t>nombre</a:t>
            </a:r>
            <a:r>
              <a:rPr lang="en-US" sz="1900" dirty="0"/>
              <a:t> </a:t>
            </a:r>
            <a:r>
              <a:rPr lang="en-US" sz="1900" dirty="0" err="1"/>
              <a:t>spécifique</a:t>
            </a:r>
            <a:r>
              <a:rPr lang="en-US" sz="1900" dirty="0"/>
              <a:t> de </a:t>
            </a:r>
            <a:r>
              <a:rPr lang="en-US" sz="1900" dirty="0" err="1"/>
              <a:t>valeurs</a:t>
            </a:r>
            <a:r>
              <a:rPr lang="en-US" sz="1900" dirty="0"/>
              <a:t> </a:t>
            </a:r>
            <a:r>
              <a:rPr lang="en-US" sz="1900" dirty="0" err="1"/>
              <a:t>aberrantes</a:t>
            </a:r>
            <a:r>
              <a:rPr lang="en-US" sz="1900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900" b="1" dirty="0" err="1"/>
              <a:t>écart</a:t>
            </a:r>
            <a:r>
              <a:rPr lang="en-US" sz="1900" b="1" dirty="0"/>
              <a:t> </a:t>
            </a:r>
            <a:r>
              <a:rPr lang="en-US" sz="1900" b="1" dirty="0" err="1"/>
              <a:t>généralisé</a:t>
            </a:r>
            <a:r>
              <a:rPr lang="en-US" sz="1900" b="1" dirty="0"/>
              <a:t> </a:t>
            </a:r>
            <a:r>
              <a:rPr lang="en-US" sz="1900" b="1" dirty="0" err="1"/>
              <a:t>extrême</a:t>
            </a:r>
            <a:r>
              <a:rPr lang="en-US" sz="1900" b="1" dirty="0"/>
              <a:t> </a:t>
            </a:r>
            <a:r>
              <a:rPr lang="en-US" sz="1900" b="1" dirty="0" err="1"/>
              <a:t>studentisé</a:t>
            </a:r>
            <a:r>
              <a:rPr lang="en-US" sz="1900" b="1" dirty="0"/>
              <a:t> </a:t>
            </a:r>
            <a:r>
              <a:rPr lang="en-US" sz="1900" dirty="0"/>
              <a:t>(pour un </a:t>
            </a:r>
            <a:r>
              <a:rPr lang="en-US" sz="1900" dirty="0" err="1"/>
              <a:t>nombre</a:t>
            </a:r>
            <a:r>
              <a:rPr lang="en-US" sz="1900" dirty="0"/>
              <a:t> inconnu de </a:t>
            </a:r>
            <a:r>
              <a:rPr lang="en-US" sz="1900" dirty="0" err="1"/>
              <a:t>valeurs</a:t>
            </a:r>
            <a:r>
              <a:rPr lang="en-US" sz="1900" dirty="0"/>
              <a:t> </a:t>
            </a:r>
            <a:r>
              <a:rPr lang="en-US" sz="1900" dirty="0" err="1"/>
              <a:t>aberrantes</a:t>
            </a:r>
            <a:r>
              <a:rPr lang="en-US" sz="1900" dirty="0"/>
              <a:t>)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900" b="1" dirty="0"/>
              <a:t>chi-deux (</a:t>
            </a:r>
            <a:r>
              <a:rPr lang="en-US" sz="1900" dirty="0"/>
              <a:t>les </a:t>
            </a:r>
            <a:r>
              <a:rPr lang="en-US" sz="1900" dirty="0" err="1"/>
              <a:t>valeurs</a:t>
            </a:r>
            <a:r>
              <a:rPr lang="en-US" sz="1900" dirty="0"/>
              <a:t> </a:t>
            </a:r>
            <a:r>
              <a:rPr lang="en-US" sz="1900" dirty="0" err="1"/>
              <a:t>aberrantes</a:t>
            </a:r>
            <a:r>
              <a:rPr lang="en-US" sz="1900" dirty="0"/>
              <a:t> </a:t>
            </a:r>
            <a:r>
              <a:rPr lang="en-US" sz="1900" dirty="0" err="1"/>
              <a:t>affectant</a:t>
            </a:r>
            <a:r>
              <a:rPr lang="en-US" sz="1900" dirty="0"/>
              <a:t> la </a:t>
            </a:r>
            <a:r>
              <a:rPr lang="en-US" sz="1900" dirty="0" err="1"/>
              <a:t>qualité</a:t>
            </a:r>
            <a:r>
              <a:rPr lang="en-US" sz="1900" dirty="0"/>
              <a:t> de </a:t>
            </a:r>
            <a:r>
              <a:rPr lang="en-US" sz="1900" dirty="0" err="1"/>
              <a:t>l'ajustement</a:t>
            </a:r>
            <a:r>
              <a:rPr lang="en-US" sz="1900" dirty="0"/>
              <a:t>)</a:t>
            </a:r>
          </a:p>
          <a:p>
            <a:pPr marL="201168" lvl="1" indent="0" algn="just">
              <a:buNone/>
            </a:pPr>
            <a:endParaRPr lang="en-US" sz="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8026E-299A-8E5C-95D5-6EE234451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186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F71FDF1-A35D-7E2B-07CA-8BAA8504D36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619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D2B91D-0ED7-CEDB-3AED-D36C14EAB075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2916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570FE-37FC-37F1-592F-042CDC0D6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1094720" cy="1450757"/>
          </a:xfrm>
        </p:spPr>
        <p:txBody>
          <a:bodyPr/>
          <a:lstStyle/>
          <a:p>
            <a:r>
              <a:rPr lang="en-CA" dirty="0"/>
              <a:t>Test </a:t>
            </a:r>
            <a:r>
              <a:rPr lang="en-CA" dirty="0" err="1"/>
              <a:t>sophistiqués</a:t>
            </a:r>
            <a:r>
              <a:rPr lang="en-CA" dirty="0"/>
              <a:t> des </a:t>
            </a:r>
            <a:r>
              <a:rPr lang="en-CA" dirty="0" err="1"/>
              <a:t>valeurs</a:t>
            </a:r>
            <a:r>
              <a:rPr lang="en-CA" dirty="0"/>
              <a:t> </a:t>
            </a:r>
            <a:r>
              <a:rPr lang="en-CA" dirty="0" err="1"/>
              <a:t>aberrantes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E3988-A74A-5431-A657-6F9EBC78D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/>
              <a:t>DBSCAN</a:t>
            </a:r>
            <a:r>
              <a:rPr lang="en-US"/>
              <a:t>, </a:t>
            </a:r>
            <a:r>
              <a:rPr lang="en-US" b="1" err="1"/>
              <a:t>OR</a:t>
            </a:r>
            <a:r>
              <a:rPr lang="en-US" b="1" i="1" baseline="-25000" err="1"/>
              <a:t>h</a:t>
            </a:r>
            <a:r>
              <a:rPr lang="en-US"/>
              <a:t> , et </a:t>
            </a:r>
            <a:r>
              <a:rPr lang="en-US" b="1"/>
              <a:t>LOF </a:t>
            </a:r>
            <a:r>
              <a:rPr lang="en-US"/>
              <a:t>(détection non supervisée des valeurs aberrantes)</a:t>
            </a:r>
          </a:p>
          <a:p>
            <a:pPr lvl="1"/>
            <a:r>
              <a:rPr lang="en-US"/>
              <a:t>méthode </a:t>
            </a:r>
            <a:r>
              <a:rPr lang="en-US" b="1"/>
              <a:t>rang-puissance </a:t>
            </a:r>
            <a:r>
              <a:rPr lang="en-US"/>
              <a:t>(détection supervisée des valeurs aberrantes)</a:t>
            </a:r>
          </a:p>
          <a:p>
            <a:pPr lvl="1"/>
            <a:r>
              <a:rPr lang="en-US"/>
              <a:t>méthodes </a:t>
            </a:r>
            <a:r>
              <a:rPr lang="en-US" b="1"/>
              <a:t>basées sur la distance </a:t>
            </a:r>
            <a:r>
              <a:rPr lang="en-US"/>
              <a:t>ou la </a:t>
            </a:r>
            <a:r>
              <a:rPr lang="en-US" b="1"/>
              <a:t>densité </a:t>
            </a:r>
            <a:r>
              <a:rPr lang="en-US"/>
              <a:t>(avec des mesures de distance exotiques)</a:t>
            </a:r>
          </a:p>
          <a:p>
            <a:pPr lvl="1"/>
            <a:r>
              <a:rPr lang="en-US" b="1"/>
              <a:t>autoencodeurs et erreur de reconstruction </a:t>
            </a:r>
            <a:r>
              <a:rPr lang="en-US"/>
              <a:t>(méthode d'apprentissage profond)</a:t>
            </a:r>
          </a:p>
          <a:p>
            <a:pPr lvl="1"/>
            <a:r>
              <a:rPr lang="en-US"/>
              <a:t>méthodes d'</a:t>
            </a:r>
            <a:r>
              <a:rPr lang="en-US" b="1"/>
              <a:t>occurrences rares </a:t>
            </a:r>
            <a:r>
              <a:rPr lang="en-US"/>
              <a:t>(suréchantillonnage, </a:t>
            </a:r>
            <a:r>
              <a:rPr lang="en-US" err="1"/>
              <a:t>sous-échantillonnage</a:t>
            </a:r>
            <a:r>
              <a:rPr lang="en-US"/>
              <a:t>, CREDOS, PN, SHRINK, SMOTE, DRAMOTE, </a:t>
            </a:r>
            <a:r>
              <a:rPr lang="en-US" err="1"/>
              <a:t>SMOTEBoost</a:t>
            </a:r>
            <a:r>
              <a:rPr lang="en-US"/>
              <a:t>, </a:t>
            </a:r>
            <a:r>
              <a:rPr lang="en-US" err="1"/>
              <a:t>RareBoost</a:t>
            </a:r>
            <a:r>
              <a:rPr lang="en-US"/>
              <a:t>, </a:t>
            </a:r>
            <a:r>
              <a:rPr lang="en-US" err="1"/>
              <a:t>MetaCost</a:t>
            </a:r>
            <a:r>
              <a:rPr lang="en-US"/>
              <a:t>, </a:t>
            </a:r>
            <a:r>
              <a:rPr lang="en-US" err="1"/>
              <a:t>AdaCost</a:t>
            </a:r>
            <a:r>
              <a:rPr lang="en-US"/>
              <a:t>, CSB, </a:t>
            </a:r>
            <a:r>
              <a:rPr lang="en-US" err="1"/>
              <a:t>SSTBoost</a:t>
            </a:r>
            <a:r>
              <a:rPr lang="en-US"/>
              <a:t>, etc.) </a:t>
            </a:r>
          </a:p>
          <a:p>
            <a:pPr lvl="1"/>
            <a:r>
              <a:rPr lang="en-US" b="1"/>
              <a:t>AVF</a:t>
            </a:r>
            <a:r>
              <a:rPr lang="en-US"/>
              <a:t>, algorithmes </a:t>
            </a:r>
            <a:r>
              <a:rPr lang="en-US" b="1"/>
              <a:t>Greedy </a:t>
            </a:r>
            <a:r>
              <a:rPr lang="en-US"/>
              <a:t>(données catégoriques)</a:t>
            </a:r>
          </a:p>
          <a:p>
            <a:pPr lvl="1"/>
            <a:r>
              <a:rPr lang="en-US" b="1"/>
              <a:t>PCA</a:t>
            </a:r>
            <a:r>
              <a:rPr lang="en-US"/>
              <a:t>, </a:t>
            </a:r>
            <a:r>
              <a:rPr lang="en-US" b="1"/>
              <a:t>DOBIN </a:t>
            </a:r>
            <a:r>
              <a:rPr lang="en-US"/>
              <a:t>et autres méthodes de </a:t>
            </a:r>
            <a:r>
              <a:rPr lang="en-US" b="1"/>
              <a:t>projection </a:t>
            </a:r>
            <a:r>
              <a:rPr lang="en-US"/>
              <a:t>(pour les données à haute dimension)</a:t>
            </a:r>
          </a:p>
          <a:p>
            <a:pPr lvl="1"/>
            <a:r>
              <a:rPr lang="en-US"/>
              <a:t>méthodes </a:t>
            </a:r>
            <a:r>
              <a:rPr lang="en-US" b="1"/>
              <a:t>subspatiales </a:t>
            </a:r>
            <a:r>
              <a:rPr lang="en-US"/>
              <a:t>et méthodes d'</a:t>
            </a:r>
            <a:r>
              <a:rPr lang="en-US" b="1"/>
              <a:t>ensemble</a:t>
            </a:r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74908-49E4-8D83-BAF1-96CA20AE3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187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103124-7DB0-06D8-791A-452DCC39F78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123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B8DAF-658F-058E-0E9F-8754FD28B93B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5426764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influentes</a:t>
            </a:r>
            <a:endParaRPr lang="en-US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/>
              <a:t>Les </a:t>
            </a:r>
            <a:r>
              <a:rPr lang="en-US" b="1" dirty="0"/>
              <a:t>observations </a:t>
            </a:r>
            <a:r>
              <a:rPr lang="en-US" b="1" dirty="0" err="1"/>
              <a:t>influentes</a:t>
            </a:r>
            <a:r>
              <a:rPr lang="en-US" b="1" dirty="0"/>
              <a:t> </a:t>
            </a:r>
            <a:r>
              <a:rPr lang="en-US" dirty="0" err="1"/>
              <a:t>sont</a:t>
            </a:r>
            <a:r>
              <a:rPr lang="en-US" dirty="0"/>
              <a:t> des observations </a:t>
            </a:r>
            <a:r>
              <a:rPr lang="en-US" dirty="0" err="1"/>
              <a:t>dont</a:t>
            </a:r>
            <a:r>
              <a:rPr lang="en-US" dirty="0"/>
              <a:t> </a:t>
            </a:r>
            <a:r>
              <a:rPr lang="en-US" dirty="0" err="1"/>
              <a:t>l'absence</a:t>
            </a:r>
            <a:r>
              <a:rPr lang="en-US" dirty="0"/>
              <a:t> </a:t>
            </a:r>
            <a:r>
              <a:rPr lang="en-US" dirty="0" err="1"/>
              <a:t>entraîne</a:t>
            </a:r>
            <a:r>
              <a:rPr lang="en-US" dirty="0"/>
              <a:t> des </a:t>
            </a:r>
            <a:r>
              <a:rPr lang="en-US" dirty="0" err="1"/>
              <a:t>résultats</a:t>
            </a:r>
            <a:r>
              <a:rPr lang="en-US" dirty="0"/>
              <a:t> </a:t>
            </a:r>
            <a:r>
              <a:rPr lang="en-US" dirty="0" err="1"/>
              <a:t>d'analyse</a:t>
            </a:r>
            <a:r>
              <a:rPr lang="en-US" dirty="0"/>
              <a:t> </a:t>
            </a:r>
            <a:r>
              <a:rPr lang="en-US" b="1" dirty="0" err="1"/>
              <a:t>nettement</a:t>
            </a:r>
            <a:r>
              <a:rPr lang="en-US" b="1" dirty="0"/>
              <a:t> </a:t>
            </a:r>
            <a:r>
              <a:rPr lang="en-US" b="1" dirty="0" err="1"/>
              <a:t>différents</a:t>
            </a:r>
            <a:r>
              <a:rPr lang="en-US" dirty="0"/>
              <a:t>.</a:t>
            </a:r>
            <a:endParaRPr lang="en-US" sz="500" dirty="0"/>
          </a:p>
          <a:p>
            <a:pPr algn="just"/>
            <a:r>
              <a:rPr lang="en-US" dirty="0" err="1"/>
              <a:t>Lorsque</a:t>
            </a:r>
            <a:r>
              <a:rPr lang="en-US" dirty="0"/>
              <a:t> des observations </a:t>
            </a:r>
            <a:r>
              <a:rPr lang="en-US" dirty="0" err="1"/>
              <a:t>influentes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identifiées</a:t>
            </a:r>
            <a:r>
              <a:rPr lang="en-US" dirty="0"/>
              <a:t>, des </a:t>
            </a:r>
            <a:r>
              <a:rPr lang="en-US" b="1" dirty="0" err="1"/>
              <a:t>mesures</a:t>
            </a:r>
            <a:r>
              <a:rPr lang="en-US" b="1" dirty="0"/>
              <a:t> correctives </a:t>
            </a:r>
            <a:r>
              <a:rPr lang="en-US" dirty="0"/>
              <a:t>(</a:t>
            </a:r>
            <a:r>
              <a:rPr lang="en-US" dirty="0" err="1"/>
              <a:t>telles</a:t>
            </a:r>
            <a:r>
              <a:rPr lang="en-US" dirty="0"/>
              <a:t> que des transformations de </a:t>
            </a:r>
            <a:r>
              <a:rPr lang="en-US" dirty="0" err="1"/>
              <a:t>données</a:t>
            </a:r>
            <a:r>
              <a:rPr lang="en-US" dirty="0"/>
              <a:t>)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nécessaires</a:t>
            </a:r>
            <a:r>
              <a:rPr lang="en-US" dirty="0"/>
              <a:t> pour </a:t>
            </a:r>
            <a:r>
              <a:rPr lang="en-US" dirty="0" err="1"/>
              <a:t>minimiser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effets</a:t>
            </a:r>
            <a:r>
              <a:rPr lang="en-US" dirty="0"/>
              <a:t> indus.</a:t>
            </a:r>
            <a:endParaRPr lang="en-US" sz="500" dirty="0"/>
          </a:p>
          <a:p>
            <a:pPr algn="just"/>
            <a:r>
              <a:rPr lang="en-US" dirty="0"/>
              <a:t>Les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des observations </a:t>
            </a:r>
            <a:r>
              <a:rPr lang="en-US" dirty="0" err="1"/>
              <a:t>influentes</a:t>
            </a:r>
            <a:r>
              <a:rPr lang="en-US" dirty="0"/>
              <a:t> ; les observations </a:t>
            </a:r>
            <a:r>
              <a:rPr lang="en-US" dirty="0" err="1"/>
              <a:t>influentes</a:t>
            </a:r>
            <a:r>
              <a:rPr lang="en-US" dirty="0"/>
              <a:t> ne </a:t>
            </a:r>
            <a:r>
              <a:rPr lang="en-US" dirty="0" err="1"/>
              <a:t>sont</a:t>
            </a:r>
            <a:r>
              <a:rPr lang="en-US" dirty="0"/>
              <a:t> pas </a:t>
            </a:r>
            <a:r>
              <a:rPr lang="en-US" dirty="0" err="1"/>
              <a:t>nécessairement</a:t>
            </a:r>
            <a:r>
              <a:rPr lang="en-US" dirty="0"/>
              <a:t> des </a:t>
            </a:r>
            <a:r>
              <a:rPr lang="en-US" dirty="0" err="1"/>
              <a:t>valeurs</a:t>
            </a:r>
            <a:r>
              <a:rPr lang="en-US" dirty="0"/>
              <a:t> </a:t>
            </a:r>
            <a:r>
              <a:rPr lang="en-US" dirty="0" err="1"/>
              <a:t>aberrantes</a:t>
            </a:r>
            <a:r>
              <a:rPr lang="en-US" dirty="0"/>
              <a:t> (et </a:t>
            </a:r>
            <a:r>
              <a:rPr lang="en-US" i="1" dirty="0"/>
              <a:t>vice-versa)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40995-FB20-D0C6-9117-D19C36F00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188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509B1CD-0960-6C76-409D-A8BCE12E79F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372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A7405-7872-9C2A-796A-CE1322127806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351946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6154C57D-8812-803D-FE22-31F164A0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26" y="1852127"/>
            <a:ext cx="4363987" cy="4363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Observations influentes</a:t>
            </a:r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224823" y="1788156"/>
            <a:ext cx="45090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Ensemble de données sur les files d'attente : </a:t>
            </a:r>
            <a:b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140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taux de traitement vs. taux d'arrivée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AC3E915-693C-0CC5-B876-A4C7D02AB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189</a:t>
            </a:fld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977E39-8691-E3FD-1B0B-A895B9DC7C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7" y="2720793"/>
            <a:ext cx="27432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6B0C6D-CF22-5F98-2578-DF76A8D526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487" y="2720793"/>
            <a:ext cx="2743200" cy="2743200"/>
          </a:xfrm>
          <a:prstGeom prst="rect">
            <a:avLst/>
          </a:prstGeom>
        </p:spPr>
      </p:pic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9A91F141-A190-97FF-6019-00CEA306CF5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8189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EF630-8A1D-AAF2-7904-F1B9D0F83362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71929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995B4-7147-2856-DD33-390D1D834620}"/>
              </a:ext>
            </a:extLst>
          </p:cNvPr>
          <p:cNvSpPr txBox="1"/>
          <p:nvPr/>
        </p:nvSpPr>
        <p:spPr>
          <a:xfrm>
            <a:off x="0" y="2767281"/>
            <a:ext cx="12191999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CD3B37-5830-1275-C532-A4D399709F3F}"/>
              </a:ext>
            </a:extLst>
          </p:cNvPr>
          <p:cNvSpPr txBox="1"/>
          <p:nvPr/>
        </p:nvSpPr>
        <p:spPr>
          <a:xfrm>
            <a:off x="0" y="4212523"/>
            <a:ext cx="12191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Dagny OT" panose="020B0504020201020104" pitchFamily="34" charset="0"/>
              </a:rPr>
              <a:t>LES PRINCIPES FONDAMENTAUX DE LA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165238403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E3F6-BC4F-B34C-94A6-FC6F53DA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L'identification</a:t>
            </a:r>
            <a:r>
              <a:rPr lang="en-US" dirty="0"/>
              <a:t> des observations </a:t>
            </a:r>
            <a:r>
              <a:rPr lang="en-US" dirty="0" err="1"/>
              <a:t>influentes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CA" b="1" dirty="0" err="1"/>
              <a:t>processus</a:t>
            </a:r>
            <a:r>
              <a:rPr lang="en-CA" b="1" dirty="0"/>
              <a:t> </a:t>
            </a:r>
            <a:r>
              <a:rPr lang="en-US" b="1" dirty="0" err="1"/>
              <a:t>itératif</a:t>
            </a:r>
            <a:r>
              <a:rPr lang="en-US" b="1" dirty="0"/>
              <a:t> </a:t>
            </a:r>
            <a:r>
              <a:rPr lang="en-CA" dirty="0"/>
              <a:t>car les </a:t>
            </a:r>
            <a:r>
              <a:rPr lang="en-CA" dirty="0" err="1"/>
              <a:t>différentes</a:t>
            </a:r>
            <a:r>
              <a:rPr lang="en-CA" dirty="0"/>
              <a:t> analyses </a:t>
            </a:r>
            <a:r>
              <a:rPr lang="en-CA" dirty="0" err="1"/>
              <a:t>doivent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exécutées</a:t>
            </a:r>
            <a:r>
              <a:rPr lang="en-CA" dirty="0"/>
              <a:t> à </a:t>
            </a:r>
            <a:r>
              <a:rPr lang="en-CA" dirty="0" err="1"/>
              <a:t>plusieurs</a:t>
            </a:r>
            <a:r>
              <a:rPr lang="en-CA" dirty="0"/>
              <a:t> reprises.</a:t>
            </a:r>
            <a:endParaRPr lang="en-CA" sz="500" dirty="0"/>
          </a:p>
          <a:p>
            <a:r>
              <a:rPr lang="en-CA" dirty="0" err="1"/>
              <a:t>L'identification</a:t>
            </a:r>
            <a:r>
              <a:rPr lang="en-CA" dirty="0"/>
              <a:t> et la suppression </a:t>
            </a:r>
            <a:r>
              <a:rPr lang="en-CA" dirty="0" err="1"/>
              <a:t>entièrement</a:t>
            </a:r>
            <a:r>
              <a:rPr lang="en-CA" dirty="0"/>
              <a:t> </a:t>
            </a:r>
            <a:r>
              <a:rPr lang="en-CA" dirty="0" err="1"/>
              <a:t>automatisées</a:t>
            </a:r>
            <a:r>
              <a:rPr lang="en-CA" dirty="0"/>
              <a:t> des observations </a:t>
            </a:r>
            <a:r>
              <a:rPr lang="en-CA" dirty="0" err="1"/>
              <a:t>anormales</a:t>
            </a:r>
            <a:r>
              <a:rPr lang="en-CA" dirty="0"/>
              <a:t> </a:t>
            </a:r>
            <a:r>
              <a:rPr lang="en-CA" b="1" dirty="0"/>
              <a:t>ne </a:t>
            </a:r>
            <a:r>
              <a:rPr lang="en-CA" b="1" dirty="0" err="1"/>
              <a:t>sont</a:t>
            </a:r>
            <a:r>
              <a:rPr lang="en-CA" dirty="0"/>
              <a:t> </a:t>
            </a:r>
            <a:r>
              <a:rPr lang="en-CA" b="1" dirty="0"/>
              <a:t>PAS </a:t>
            </a:r>
            <a:r>
              <a:rPr lang="en-CA" b="1" dirty="0" err="1"/>
              <a:t>recommandées</a:t>
            </a:r>
            <a:r>
              <a:rPr lang="en-CA" dirty="0"/>
              <a:t>.</a:t>
            </a:r>
            <a:endParaRPr lang="en-CA" sz="500" dirty="0"/>
          </a:p>
          <a:p>
            <a:r>
              <a:rPr lang="en-CA" dirty="0" err="1"/>
              <a:t>Utilisez</a:t>
            </a:r>
            <a:r>
              <a:rPr lang="en-CA" dirty="0"/>
              <a:t> des transformations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b="1" dirty="0"/>
              <a:t>ne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b="1" dirty="0"/>
              <a:t>PAS </a:t>
            </a:r>
            <a:r>
              <a:rPr lang="en-CA" b="1" dirty="0" err="1"/>
              <a:t>normalement</a:t>
            </a:r>
            <a:r>
              <a:rPr lang="en-CA" b="1" dirty="0"/>
              <a:t> </a:t>
            </a:r>
            <a:r>
              <a:rPr lang="en-CA" b="1" dirty="0" err="1"/>
              <a:t>distribuées</a:t>
            </a:r>
            <a:r>
              <a:rPr lang="en-CA" dirty="0"/>
              <a:t>.</a:t>
            </a:r>
            <a:endParaRPr lang="en-CA" sz="500" dirty="0"/>
          </a:p>
          <a:p>
            <a:r>
              <a:rPr lang="en-CA" dirty="0"/>
              <a:t>Le fait </a:t>
            </a:r>
            <a:r>
              <a:rPr lang="en-CA" dirty="0" err="1"/>
              <a:t>qu'une</a:t>
            </a:r>
            <a:r>
              <a:rPr lang="en-CA" dirty="0"/>
              <a:t> observation </a:t>
            </a:r>
            <a:r>
              <a:rPr lang="en-CA" dirty="0" err="1"/>
              <a:t>soit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valeur</a:t>
            </a:r>
            <a:r>
              <a:rPr lang="en-CA" dirty="0"/>
              <a:t> </a:t>
            </a:r>
            <a:r>
              <a:rPr lang="en-CA" dirty="0" err="1"/>
              <a:t>aberrante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non </a:t>
            </a:r>
            <a:r>
              <a:rPr lang="en-CA" dirty="0" err="1"/>
              <a:t>dépend</a:t>
            </a:r>
            <a:r>
              <a:rPr lang="en-CA" dirty="0"/>
              <a:t> de </a:t>
            </a:r>
            <a:r>
              <a:rPr lang="en-CA" b="1" dirty="0"/>
              <a:t>divers </a:t>
            </a:r>
            <a:r>
              <a:rPr lang="en-CA" b="1" dirty="0" err="1"/>
              <a:t>facteurs</a:t>
            </a:r>
            <a:r>
              <a:rPr lang="en-CA" b="1" dirty="0"/>
              <a:t> </a:t>
            </a:r>
            <a:r>
              <a:rPr lang="en-CA" dirty="0"/>
              <a:t>; les </a:t>
            </a:r>
            <a:r>
              <a:rPr lang="en-US" dirty="0"/>
              <a:t>observations qui </a:t>
            </a:r>
            <a:r>
              <a:rPr lang="en-US" dirty="0" err="1"/>
              <a:t>finissent</a:t>
            </a:r>
            <a:r>
              <a:rPr lang="en-US" dirty="0"/>
              <a:t> par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CA" dirty="0" err="1"/>
              <a:t>influentes</a:t>
            </a:r>
            <a:r>
              <a:rPr lang="en-CA" dirty="0"/>
              <a:t> </a:t>
            </a:r>
            <a:r>
              <a:rPr lang="en-CA" dirty="0" err="1"/>
              <a:t>dépendent</a:t>
            </a:r>
            <a:r>
              <a:rPr lang="en-CA" dirty="0"/>
              <a:t> de </a:t>
            </a:r>
            <a:r>
              <a:rPr lang="en-CA" dirty="0" err="1"/>
              <a:t>l'</a:t>
            </a:r>
            <a:r>
              <a:rPr lang="en-CA" b="1" dirty="0" err="1"/>
              <a:t>analyse</a:t>
            </a:r>
            <a:r>
              <a:rPr lang="en-CA" b="1" dirty="0"/>
              <a:t> </a:t>
            </a:r>
            <a:r>
              <a:rPr lang="en-CA" b="1" dirty="0" err="1"/>
              <a:t>spécifique</a:t>
            </a:r>
            <a:r>
              <a:rPr lang="en-CA" b="1" dirty="0"/>
              <a:t> à </a:t>
            </a:r>
            <a:r>
              <a:rPr lang="en-CA" b="1" dirty="0" err="1"/>
              <a:t>effectuer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C499C-ADE4-A2C3-75CF-E81BC1BD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190</a:t>
            </a:fld>
            <a:endParaRPr lang="en-CA"/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0EA2B21-0F74-E570-C754-4D984FA2FB9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8234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05E05-D241-2D38-A835-39C93A8D46B4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5829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observations </a:t>
            </a:r>
            <a:r>
              <a:rPr lang="en-CA" dirty="0" err="1"/>
              <a:t>anormales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191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731520"/>
            <a:ext cx="6645323" cy="5257800"/>
          </a:xfrm>
        </p:spPr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Preparation</a:t>
            </a:r>
            <a:br>
              <a:rPr lang="en-CA" sz="2000" dirty="0"/>
            </a:br>
            <a:endParaRPr lang="en-CA" sz="500" dirty="0"/>
          </a:p>
          <a:p>
            <a:pPr algn="l"/>
            <a:r>
              <a:rPr lang="en-CA" sz="2000" dirty="0">
                <a:hlinkClick r:id="rId2"/>
              </a:rPr>
              <a:t>Anomalous Observations</a:t>
            </a:r>
            <a:endParaRPr lang="en-CA" sz="2000" dirty="0"/>
          </a:p>
          <a:p>
            <a:pPr lvl="1" algn="l"/>
            <a:r>
              <a:rPr lang="en-GB" sz="1600" dirty="0"/>
              <a:t>Anomaly Detection</a:t>
            </a:r>
          </a:p>
          <a:p>
            <a:pPr lvl="1" algn="l"/>
            <a:r>
              <a:rPr lang="en-GB" sz="1600" dirty="0"/>
              <a:t>Outlier Tests</a:t>
            </a:r>
          </a:p>
          <a:p>
            <a:pPr lvl="1" algn="l"/>
            <a:r>
              <a:rPr lang="en-GB" sz="1600" dirty="0"/>
              <a:t>Visual Outlier Detection</a:t>
            </a:r>
          </a:p>
          <a:p>
            <a:pPr algn="l"/>
            <a:r>
              <a:rPr lang="en-CA" sz="2200" b="1" dirty="0"/>
              <a:t>*</a:t>
            </a:r>
            <a:r>
              <a:rPr lang="en-GB" sz="2200" b="1" dirty="0">
                <a:hlinkClick r:id="rId3"/>
              </a:rPr>
              <a:t>Anomaly Detection and Outlier Analysis</a:t>
            </a:r>
            <a:r>
              <a:rPr lang="en-GB" sz="2000" b="1" dirty="0"/>
              <a:t> </a:t>
            </a:r>
            <a:r>
              <a:rPr lang="en-GB" sz="1600" dirty="0"/>
              <a:t>(</a:t>
            </a:r>
            <a:r>
              <a:rPr lang="en-GB" sz="1600" dirty="0" err="1"/>
              <a:t>avancé</a:t>
            </a:r>
            <a:r>
              <a:rPr lang="en-GB" sz="1600" dirty="0"/>
              <a:t>)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97FEB49-EA0C-9A4D-0452-1A0FD3B08EF5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9D8F4-8558-3D19-A25A-72E6FF66E676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189477150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observations </a:t>
            </a:r>
            <a:r>
              <a:rPr lang="en-CA" dirty="0" err="1"/>
              <a:t>anormales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192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Recréez</a:t>
            </a:r>
            <a:r>
              <a:rPr lang="en-CA" dirty="0"/>
              <a:t> le </a:t>
            </a:r>
            <a:r>
              <a:rPr lang="en-CA" dirty="0" err="1"/>
              <a:t>processus</a:t>
            </a:r>
            <a:r>
              <a:rPr lang="en-CA" dirty="0"/>
              <a:t> de </a:t>
            </a:r>
            <a:r>
              <a:rPr lang="en-CA" dirty="0" err="1"/>
              <a:t>détection</a:t>
            </a:r>
            <a:r>
              <a:rPr lang="en-CA" dirty="0"/>
              <a:t> des anomalies </a:t>
            </a:r>
            <a:r>
              <a:rPr lang="en-CA" dirty="0" err="1"/>
              <a:t>utilisé</a:t>
            </a:r>
            <a:r>
              <a:rPr lang="en-CA" dirty="0"/>
              <a:t> dans </a:t>
            </a:r>
            <a:r>
              <a:rPr lang="en-CA" dirty="0">
                <a:hlinkClick r:id="rId2"/>
              </a:rPr>
              <a:t>Example: Algae Bloom</a:t>
            </a:r>
            <a:r>
              <a:rPr lang="en-CA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Trouvez</a:t>
            </a:r>
            <a:r>
              <a:rPr lang="en-CA" dirty="0"/>
              <a:t> les observations </a:t>
            </a:r>
            <a:r>
              <a:rPr lang="en-CA" dirty="0" err="1"/>
              <a:t>anormales</a:t>
            </a:r>
            <a:r>
              <a:rPr lang="en-CA" dirty="0"/>
              <a:t> dans les ensembles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sz="2400" dirty="0">
                <a:highlight>
                  <a:srgbClr val="C0C0C0"/>
                </a:highlight>
                <a:hlinkClick r:id="rId3"/>
              </a:rPr>
              <a:t>cities.txt </a:t>
            </a:r>
            <a:r>
              <a:rPr lang="en-CA" dirty="0"/>
              <a:t>et </a:t>
            </a:r>
            <a:r>
              <a:rPr lang="en-CA" dirty="0">
                <a:highlight>
                  <a:srgbClr val="C0C0C0"/>
                </a:highlight>
              </a:rPr>
              <a:t>grades</a:t>
            </a:r>
            <a:r>
              <a:rPr lang="en-CA" dirty="0"/>
              <a:t> (le </a:t>
            </a:r>
            <a:r>
              <a:rPr lang="en-CA" dirty="0" err="1"/>
              <a:t>cas</a:t>
            </a:r>
            <a:r>
              <a:rPr lang="en-CA" dirty="0"/>
              <a:t> </a:t>
            </a:r>
            <a:r>
              <a:rPr lang="en-CA" dirty="0" err="1"/>
              <a:t>échéant</a:t>
            </a:r>
            <a:r>
              <a:rPr lang="en-CA" dirty="0"/>
              <a:t>).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Trouvez</a:t>
            </a:r>
            <a:r>
              <a:rPr lang="en-CA" dirty="0"/>
              <a:t> les observations </a:t>
            </a:r>
            <a:r>
              <a:rPr lang="en-CA" dirty="0" err="1"/>
              <a:t>anormales</a:t>
            </a:r>
            <a:r>
              <a:rPr lang="en-CA" dirty="0"/>
              <a:t> dans un ensemble de </a:t>
            </a:r>
            <a:r>
              <a:rPr lang="en-CA" dirty="0" err="1"/>
              <a:t>données</a:t>
            </a:r>
            <a:r>
              <a:rPr lang="en-CA" dirty="0"/>
              <a:t> de </a:t>
            </a: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choix</a:t>
            </a:r>
            <a:r>
              <a:rPr lang="en-CA" dirty="0"/>
              <a:t>. 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BB5FE58-9DB5-DFF3-F445-C5131F9B446C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47679-B40D-C25B-FD31-3E517FEEDADC}"/>
              </a:ext>
            </a:extLst>
          </p:cNvPr>
          <p:cNvSpPr txBox="1"/>
          <p:nvPr/>
        </p:nvSpPr>
        <p:spPr>
          <a:xfrm>
            <a:off x="72465" y="74198"/>
            <a:ext cx="1295999" cy="291600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</p:spTree>
    <p:extLst>
      <p:ext uri="{BB962C8B-B14F-4D97-AF65-F5344CB8AC3E}">
        <p14:creationId xmlns:p14="http://schemas.microsoft.com/office/powerpoint/2010/main" val="22092714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995B4-7147-2856-DD33-390D1D834620}"/>
              </a:ext>
            </a:extLst>
          </p:cNvPr>
          <p:cNvSpPr txBox="1"/>
          <p:nvPr/>
        </p:nvSpPr>
        <p:spPr>
          <a:xfrm>
            <a:off x="0" y="2767281"/>
            <a:ext cx="12191999" cy="1323439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786DC-9491-6975-B2B9-E027B9FE91D4}"/>
              </a:ext>
            </a:extLst>
          </p:cNvPr>
          <p:cNvSpPr txBox="1"/>
          <p:nvPr/>
        </p:nvSpPr>
        <p:spPr>
          <a:xfrm>
            <a:off x="0" y="4212523"/>
            <a:ext cx="12191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Dagny OT" panose="020B0504020201020104" pitchFamily="34" charset="0"/>
              </a:rPr>
              <a:t>LES PRINCIPES FONDAMENTAUX DE LA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141809529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1507096" cy="822960"/>
          </a:xfrm>
        </p:spPr>
        <p:txBody>
          <a:bodyPr/>
          <a:lstStyle/>
          <a:p>
            <a:r>
              <a:rPr lang="en-CA" sz="3400" dirty="0"/>
              <a:t>10. La </a:t>
            </a:r>
            <a:r>
              <a:rPr lang="en-CA" sz="3400" dirty="0" err="1"/>
              <a:t>dimensionnalité</a:t>
            </a:r>
            <a:r>
              <a:rPr lang="en-CA" sz="3400" dirty="0"/>
              <a:t> et les transformations de </a:t>
            </a:r>
            <a:r>
              <a:rPr lang="en-CA" sz="3400" dirty="0" err="1"/>
              <a:t>données</a:t>
            </a:r>
            <a:endParaRPr lang="en-CA" sz="3400" dirty="0"/>
          </a:p>
        </p:txBody>
      </p:sp>
      <p:pic>
        <p:nvPicPr>
          <p:cNvPr id="8" name="Picture Placeholder 7" descr="Chart, bar chart, line chart&#10;&#10;Description automatically generated">
            <a:extLst>
              <a:ext uri="{FF2B5EF4-FFF2-40B4-BE49-F238E27FC236}">
                <a16:creationId xmlns:a16="http://schemas.microsoft.com/office/drawing/2014/main" id="{747EA2CB-6C96-25FC-69DC-3B1B677059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4" t="11758" r="11241" b="6334"/>
          <a:stretch/>
        </p:blipFill>
        <p:spPr>
          <a:xfrm>
            <a:off x="1" y="455027"/>
            <a:ext cx="12192000" cy="416248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194</a:t>
            </a:fld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B1AF7E2-33D3-9E4F-F953-F0803968804E}"/>
              </a:ext>
            </a:extLst>
          </p:cNvPr>
          <p:cNvSpPr/>
          <p:nvPr/>
        </p:nvSpPr>
        <p:spPr>
          <a:xfrm>
            <a:off x="5664200" y="2228850"/>
            <a:ext cx="781050" cy="431800"/>
          </a:xfrm>
          <a:prstGeom prst="rightArrow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C086D06B-0CAF-B5B8-02F1-15A43C52AFC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741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0E281-368B-BC54-FE09-10F640E9F24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79000269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BC78F-5FC0-40E9-9459-CF02CA47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dimensionnalité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828CB-524D-4D01-87DC-ACC44060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En</a:t>
            </a:r>
            <a:r>
              <a:rPr lang="en-CA" dirty="0"/>
              <a:t> analyse des </a:t>
            </a:r>
            <a:r>
              <a:rPr lang="en-CA" dirty="0" err="1"/>
              <a:t>données</a:t>
            </a:r>
            <a:r>
              <a:rPr lang="en-CA" dirty="0"/>
              <a:t>, la </a:t>
            </a:r>
            <a:r>
              <a:rPr lang="en-CA" b="1" dirty="0"/>
              <a:t>dimension </a:t>
            </a:r>
            <a:r>
              <a:rPr lang="en-CA" dirty="0" err="1"/>
              <a:t>est</a:t>
            </a:r>
            <a:r>
              <a:rPr lang="en-CA" dirty="0"/>
              <a:t> le </a:t>
            </a: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d'attributs</a:t>
            </a:r>
            <a:r>
              <a:rPr lang="en-CA" dirty="0"/>
              <a:t> qui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rassemblés</a:t>
            </a:r>
            <a:r>
              <a:rPr lang="en-CA" dirty="0"/>
              <a:t> dans un ensemble de </a:t>
            </a:r>
            <a:r>
              <a:rPr lang="en-CA" dirty="0" err="1"/>
              <a:t>données</a:t>
            </a:r>
            <a:r>
              <a:rPr lang="en-CA" dirty="0"/>
              <a:t> (le </a:t>
            </a:r>
            <a:r>
              <a:rPr lang="en-CA" b="1" dirty="0" err="1"/>
              <a:t>nombre</a:t>
            </a:r>
            <a:r>
              <a:rPr lang="en-CA" b="1" dirty="0"/>
              <a:t> de </a:t>
            </a:r>
            <a:r>
              <a:rPr lang="en-CA" b="1" dirty="0" err="1"/>
              <a:t>colonnes</a:t>
            </a:r>
            <a:r>
              <a:rPr lang="en-CA" dirty="0"/>
              <a:t>).</a:t>
            </a:r>
          </a:p>
          <a:p>
            <a:r>
              <a:rPr lang="en-CA" dirty="0"/>
              <a:t>Nous </a:t>
            </a:r>
            <a:r>
              <a:rPr lang="en-CA" dirty="0" err="1"/>
              <a:t>pouvons</a:t>
            </a:r>
            <a:r>
              <a:rPr lang="en-CA" dirty="0"/>
              <a:t> </a:t>
            </a:r>
            <a:r>
              <a:rPr lang="en-CA" dirty="0" err="1"/>
              <a:t>considérer</a:t>
            </a:r>
            <a:r>
              <a:rPr lang="en-CA" dirty="0"/>
              <a:t> le </a:t>
            </a:r>
            <a:r>
              <a:rPr lang="en-CA" dirty="0" err="1"/>
              <a:t>nombre</a:t>
            </a:r>
            <a:r>
              <a:rPr lang="en-CA" dirty="0"/>
              <a:t> de variables </a:t>
            </a:r>
            <a:r>
              <a:rPr lang="en-CA" dirty="0" err="1"/>
              <a:t>utilisées</a:t>
            </a:r>
            <a:r>
              <a:rPr lang="en-CA" dirty="0"/>
              <a:t> pour </a:t>
            </a:r>
            <a:r>
              <a:rPr lang="en-CA" dirty="0" err="1"/>
              <a:t>décrire</a:t>
            </a:r>
            <a:r>
              <a:rPr lang="en-CA" dirty="0"/>
              <a:t> </a:t>
            </a:r>
            <a:r>
              <a:rPr lang="en-CA" dirty="0" err="1"/>
              <a:t>chaque</a:t>
            </a:r>
            <a:r>
              <a:rPr lang="en-CA" dirty="0"/>
              <a:t> </a:t>
            </a:r>
            <a:r>
              <a:rPr lang="en-CA" dirty="0" err="1"/>
              <a:t>objet</a:t>
            </a:r>
            <a:r>
              <a:rPr lang="en-CA" dirty="0"/>
              <a:t> (</a:t>
            </a:r>
            <a:r>
              <a:rPr lang="en-CA" dirty="0" err="1"/>
              <a:t>ligne</a:t>
            </a:r>
            <a:r>
              <a:rPr lang="en-CA" dirty="0"/>
              <a:t>) </a:t>
            </a:r>
            <a:r>
              <a:rPr lang="en-CA" dirty="0" err="1"/>
              <a:t>comme</a:t>
            </a:r>
            <a:r>
              <a:rPr lang="en-CA" dirty="0"/>
              <a:t> un </a:t>
            </a:r>
            <a:r>
              <a:rPr lang="en-CA" dirty="0" err="1"/>
              <a:t>vecteur</a:t>
            </a:r>
            <a:r>
              <a:rPr lang="en-CA" dirty="0"/>
              <a:t> </a:t>
            </a:r>
            <a:r>
              <a:rPr lang="en-CA" dirty="0" err="1"/>
              <a:t>décrivant</a:t>
            </a:r>
            <a:r>
              <a:rPr lang="en-CA" dirty="0"/>
              <a:t> </a:t>
            </a:r>
            <a:r>
              <a:rPr lang="en-CA" dirty="0" err="1"/>
              <a:t>cet</a:t>
            </a:r>
            <a:r>
              <a:rPr lang="en-CA" dirty="0"/>
              <a:t> </a:t>
            </a:r>
            <a:r>
              <a:rPr lang="en-CA" dirty="0" err="1"/>
              <a:t>objet</a:t>
            </a:r>
            <a:r>
              <a:rPr lang="en-CA" dirty="0"/>
              <a:t> : la dimension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simplement</a:t>
            </a:r>
            <a:r>
              <a:rPr lang="en-CA" dirty="0"/>
              <a:t> la </a:t>
            </a:r>
            <a:r>
              <a:rPr lang="en-CA" b="1" dirty="0"/>
              <a:t>taille </a:t>
            </a:r>
            <a:r>
              <a:rPr lang="en-CA" dirty="0"/>
              <a:t>de </a:t>
            </a:r>
            <a:r>
              <a:rPr lang="en-CA" dirty="0" err="1"/>
              <a:t>ce</a:t>
            </a:r>
            <a:r>
              <a:rPr lang="en-CA" dirty="0"/>
              <a:t> </a:t>
            </a:r>
            <a:r>
              <a:rPr lang="en-CA" dirty="0" err="1"/>
              <a:t>vecteur</a:t>
            </a:r>
            <a:r>
              <a:rPr lang="en-CA" dirty="0"/>
              <a:t>.</a:t>
            </a:r>
            <a:endParaRPr lang="en-CA" sz="500" dirty="0"/>
          </a:p>
          <a:p>
            <a:r>
              <a:rPr lang="en-CA" dirty="0"/>
              <a:t>(</a:t>
            </a:r>
            <a:r>
              <a:rPr lang="en-CA" b="1" dirty="0"/>
              <a:t>Remarque : </a:t>
            </a:r>
            <a:r>
              <a:rPr lang="en-CA" dirty="0"/>
              <a:t>le </a:t>
            </a:r>
            <a:r>
              <a:rPr lang="en-CA" dirty="0" err="1"/>
              <a:t>terme</a:t>
            </a:r>
            <a:r>
              <a:rPr lang="en-CA" dirty="0"/>
              <a:t> "dimension"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utilisé</a:t>
            </a:r>
            <a:r>
              <a:rPr lang="en-CA" dirty="0"/>
              <a:t> </a:t>
            </a:r>
            <a:r>
              <a:rPr lang="en-CA" dirty="0" err="1"/>
              <a:t>différemment</a:t>
            </a:r>
            <a:r>
              <a:rPr lang="en-CA" dirty="0"/>
              <a:t> dans les </a:t>
            </a:r>
            <a:r>
              <a:rPr lang="en-CA" dirty="0" err="1"/>
              <a:t>contextes</a:t>
            </a:r>
            <a:r>
              <a:rPr lang="en-CA" dirty="0"/>
              <a:t> de “business intelligence”)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1A6F143-8712-718F-63BF-E362BC9F2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195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F839DE62-8CC3-2BF1-38B5-D1B422FE2E0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089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E79E86-763F-1D6B-1A01-D904E60C7102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579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Dimensionnalité</a:t>
            </a:r>
            <a:r>
              <a:rPr lang="en-US" dirty="0"/>
              <a:t> </a:t>
            </a:r>
            <a:r>
              <a:rPr lang="en-US" dirty="0" err="1"/>
              <a:t>élevée</a:t>
            </a:r>
            <a:r>
              <a:rPr lang="en-US" dirty="0"/>
              <a:t> et “Big Data”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Les ensembles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“massifs" de </a:t>
            </a:r>
            <a:r>
              <a:rPr lang="en-US" dirty="0" err="1"/>
              <a:t>différentes</a:t>
            </a:r>
            <a:r>
              <a:rPr lang="en-US" dirty="0"/>
              <a:t> manières : </a:t>
            </a:r>
          </a:p>
          <a:p>
            <a:pPr lvl="1"/>
            <a:r>
              <a:rPr lang="en-US" dirty="0"/>
              <a:t>trop grand pour la </a:t>
            </a:r>
            <a:r>
              <a:rPr lang="en-US" b="1" dirty="0"/>
              <a:t>gestion</a:t>
            </a:r>
            <a:r>
              <a:rPr lang="en-US" dirty="0"/>
              <a:t> (ne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stockée</a:t>
            </a:r>
            <a:r>
              <a:rPr lang="en-US" dirty="0"/>
              <a:t>, </a:t>
            </a:r>
            <a:r>
              <a:rPr lang="en-US" dirty="0" err="1"/>
              <a:t>accédée</a:t>
            </a:r>
            <a:r>
              <a:rPr lang="en-US" dirty="0"/>
              <a:t>, </a:t>
            </a:r>
            <a:r>
              <a:rPr lang="en-US" dirty="0" err="1"/>
              <a:t>manipulée</a:t>
            </a:r>
            <a:r>
              <a:rPr lang="en-US" dirty="0"/>
              <a:t> </a:t>
            </a:r>
            <a:r>
              <a:rPr lang="en-US" dirty="0" err="1"/>
              <a:t>correctement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raison du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d'observations</a:t>
            </a:r>
            <a:r>
              <a:rPr lang="en-US" dirty="0"/>
              <a:t>, du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caractéristiques</a:t>
            </a:r>
            <a:r>
              <a:rPr lang="en-US" dirty="0"/>
              <a:t>, de la taille </a:t>
            </a:r>
            <a:r>
              <a:rPr lang="en-US" dirty="0" err="1"/>
              <a:t>globale</a:t>
            </a:r>
            <a:r>
              <a:rPr lang="en-US" dirty="0"/>
              <a:t>)</a:t>
            </a:r>
          </a:p>
          <a:p>
            <a:pPr lvl="1" algn="l"/>
            <a:r>
              <a:rPr lang="en-US" dirty="0"/>
              <a:t>les dimensions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aller</a:t>
            </a:r>
            <a:r>
              <a:rPr lang="en-US" dirty="0"/>
              <a:t> à </a:t>
            </a:r>
            <a:r>
              <a:rPr lang="en-US" dirty="0" err="1"/>
              <a:t>l'encontre</a:t>
            </a:r>
            <a:r>
              <a:rPr lang="en-US" dirty="0"/>
              <a:t> des </a:t>
            </a:r>
            <a:r>
              <a:rPr lang="en-US" b="1" dirty="0" err="1"/>
              <a:t>hypothèses</a:t>
            </a:r>
            <a:r>
              <a:rPr lang="en-US" b="1" dirty="0"/>
              <a:t> de </a:t>
            </a:r>
            <a:r>
              <a:rPr lang="en-US" b="1" dirty="0" err="1"/>
              <a:t>modélisation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dirty="0"/>
              <a:t>(# de </a:t>
            </a:r>
            <a:r>
              <a:rPr lang="en-US" dirty="0" err="1"/>
              <a:t>caractéristiques</a:t>
            </a:r>
            <a:r>
              <a:rPr lang="en-US" dirty="0"/>
              <a:t> &gt; # </a:t>
            </a:r>
            <a:r>
              <a:rPr lang="en-US" dirty="0" err="1"/>
              <a:t>d'observations</a:t>
            </a:r>
            <a:r>
              <a:rPr lang="en-US" dirty="0"/>
              <a:t>)</a:t>
            </a:r>
            <a:endParaRPr lang="en-US" sz="500" b="1" dirty="0"/>
          </a:p>
          <a:p>
            <a:r>
              <a:rPr lang="en-US" b="1" dirty="0" err="1"/>
              <a:t>Exemples</a:t>
            </a:r>
            <a:r>
              <a:rPr lang="en-US" b="1" dirty="0"/>
              <a:t> :</a:t>
            </a:r>
          </a:p>
          <a:p>
            <a:pPr lvl="1"/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capteurs</a:t>
            </a:r>
            <a:r>
              <a:rPr lang="en-US" dirty="0"/>
              <a:t> </a:t>
            </a:r>
            <a:r>
              <a:rPr lang="en-US" dirty="0" err="1"/>
              <a:t>enregistrant</a:t>
            </a:r>
            <a:r>
              <a:rPr lang="en-US" dirty="0"/>
              <a:t> plus de 100 observations par </a:t>
            </a:r>
            <a:r>
              <a:rPr lang="en-US" dirty="0" err="1"/>
              <a:t>seconde</a:t>
            </a:r>
            <a:r>
              <a:rPr lang="en-US" dirty="0"/>
              <a:t> dans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vaste</a:t>
            </a:r>
            <a:r>
              <a:rPr lang="en-US" dirty="0"/>
              <a:t> zone </a:t>
            </a:r>
            <a:r>
              <a:rPr lang="en-US" dirty="0" err="1"/>
              <a:t>géographique</a:t>
            </a:r>
            <a:r>
              <a:rPr lang="en-US" dirty="0"/>
              <a:t> sur </a:t>
            </a:r>
            <a:r>
              <a:rPr lang="en-US" dirty="0" err="1"/>
              <a:t>une</a:t>
            </a:r>
            <a:r>
              <a:rPr lang="en-US" dirty="0"/>
              <a:t> longue </a:t>
            </a:r>
            <a:r>
              <a:rPr lang="en-US" dirty="0" err="1"/>
              <a:t>période</a:t>
            </a:r>
            <a:r>
              <a:rPr lang="en-US" dirty="0"/>
              <a:t> =</a:t>
            </a:r>
            <a:r>
              <a:rPr lang="en-US" b="1" dirty="0"/>
              <a:t>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massives</a:t>
            </a:r>
            <a:endParaRPr lang="en-US" dirty="0"/>
          </a:p>
          <a:p>
            <a:pPr lvl="1"/>
            <a:r>
              <a:rPr lang="en-US" dirty="0"/>
              <a:t>dans la </a:t>
            </a:r>
            <a:r>
              <a:rPr lang="en-US" i="1" dirty="0" err="1"/>
              <a:t>matrice</a:t>
            </a:r>
            <a:r>
              <a:rPr lang="en-US" i="1" dirty="0"/>
              <a:t> </a:t>
            </a:r>
            <a:r>
              <a:rPr lang="en-US" i="1" dirty="0" err="1"/>
              <a:t>terme</a:t>
            </a:r>
            <a:r>
              <a:rPr lang="en-US" i="1" dirty="0"/>
              <a:t>-document d'</a:t>
            </a:r>
            <a:r>
              <a:rPr lang="en-US" dirty="0"/>
              <a:t>un corpus (</a:t>
            </a:r>
            <a:r>
              <a:rPr lang="en-US" dirty="0" err="1"/>
              <a:t>colonnes</a:t>
            </a:r>
            <a:r>
              <a:rPr lang="en-US" dirty="0"/>
              <a:t> = </a:t>
            </a:r>
            <a:r>
              <a:rPr lang="en-US" dirty="0" err="1"/>
              <a:t>termes</a:t>
            </a:r>
            <a:r>
              <a:rPr lang="en-US" dirty="0"/>
              <a:t>, </a:t>
            </a:r>
            <a:r>
              <a:rPr lang="en-US" dirty="0" err="1"/>
              <a:t>rangées</a:t>
            </a:r>
            <a:r>
              <a:rPr lang="en-US" dirty="0"/>
              <a:t> = documents), le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termes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généralement</a:t>
            </a:r>
            <a:r>
              <a:rPr lang="en-US" dirty="0"/>
              <a:t> beaucoup plus </a:t>
            </a:r>
            <a:r>
              <a:rPr lang="en-US" dirty="0" err="1"/>
              <a:t>élevé</a:t>
            </a:r>
            <a:r>
              <a:rPr lang="en-US" dirty="0"/>
              <a:t> que le </a:t>
            </a:r>
            <a:r>
              <a:rPr lang="en-US" dirty="0" err="1"/>
              <a:t>nombre</a:t>
            </a:r>
            <a:r>
              <a:rPr lang="en-US" dirty="0"/>
              <a:t> de documents, </a:t>
            </a:r>
            <a:r>
              <a:rPr lang="en-US" dirty="0" err="1"/>
              <a:t>ce</a:t>
            </a:r>
            <a:r>
              <a:rPr lang="en-US" dirty="0"/>
              <a:t> qui conduit à des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éparses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CB2126-E2B1-3500-BEE5-9603F387F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196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D4A2132B-BB9A-2F22-A752-17C0ED624F4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9041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DBA92C-F53E-F03E-5B35-C53FAC4A706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97273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fléau</a:t>
            </a:r>
            <a:r>
              <a:rPr lang="en-US" dirty="0"/>
              <a:t> de la </a:t>
            </a:r>
            <a:r>
              <a:rPr lang="en-US" dirty="0" err="1"/>
              <a:t>dimensionnalité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CE35C-D998-CCA5-EF43-94D542A35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197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53A34-A2A8-DF1D-FF24-B7C6AB608420}"/>
                  </a:ext>
                </a:extLst>
              </p:cNvPr>
              <p:cNvSpPr txBox="1"/>
              <p:nvPr/>
            </p:nvSpPr>
            <p:spPr>
              <a:xfrm>
                <a:off x="493059" y="5146899"/>
                <a:ext cx="10788663" cy="83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observations, </a:t>
                </a:r>
                <a:r>
                  <a:rPr lang="en-US" sz="2400" dirty="0" err="1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uniformément</a:t>
                </a:r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 </a:t>
                </a:r>
                <a:r>
                  <a:rPr lang="en-US" sz="2400" dirty="0" err="1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distribuées</a:t>
                </a:r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 sur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.</a:t>
                </a:r>
              </a:p>
              <a:p>
                <a:pPr algn="ctr"/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% des observations </a:t>
                </a:r>
                <a:r>
                  <a:rPr lang="en-US" sz="2400" dirty="0" err="1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capturées</a:t>
                </a:r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 par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  <a:latin typeface="Dagny OT" panose="020B0504020201020104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A53A34-A2A8-DF1D-FF24-B7C6AB608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59" y="5146899"/>
                <a:ext cx="10788663" cy="838050"/>
              </a:xfrm>
              <a:prstGeom prst="rect">
                <a:avLst/>
              </a:prstGeom>
              <a:blipFill>
                <a:blip r:embed="rId2"/>
                <a:stretch>
                  <a:fillRect t="-4348"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37E6FECF-2EEE-61B6-B4CD-6560B89E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 t="8377" b="56878"/>
          <a:stretch/>
        </p:blipFill>
        <p:spPr>
          <a:xfrm>
            <a:off x="320374" y="2738623"/>
            <a:ext cx="7503709" cy="2402803"/>
          </a:xfr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827F5C4F-A366-A7D4-71B8-C929500A98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t="64167" r="62056" b="4948"/>
          <a:stretch/>
        </p:blipFill>
        <p:spPr>
          <a:xfrm>
            <a:off x="8623905" y="2834302"/>
            <a:ext cx="2609200" cy="2135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C172CE-B9A2-3BBB-8DA1-A6A3BB3D09E4}"/>
              </a:ext>
            </a:extLst>
          </p:cNvPr>
          <p:cNvSpPr txBox="1"/>
          <p:nvPr/>
        </p:nvSpPr>
        <p:spPr>
          <a:xfrm>
            <a:off x="380474" y="2067546"/>
            <a:ext cx="326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42% des </a:t>
            </a: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</a:rPr>
              <a:t>données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</a:rPr>
              <a:t>sont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Dagny OT" panose="020B0504020201020104" pitchFamily="34" charset="77"/>
              </a:rPr>
              <a:t>capturées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B2DA7-C4A5-C524-B1DE-C73973EEE4C4}"/>
              </a:ext>
            </a:extLst>
          </p:cNvPr>
          <p:cNvSpPr txBox="1"/>
          <p:nvPr/>
        </p:nvSpPr>
        <p:spPr>
          <a:xfrm>
            <a:off x="4560426" y="2075012"/>
            <a:ext cx="3201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14% des données sont capturées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D5A76-19D5-3146-C625-E45CAE27C053}"/>
              </a:ext>
            </a:extLst>
          </p:cNvPr>
          <p:cNvSpPr txBox="1"/>
          <p:nvPr/>
        </p:nvSpPr>
        <p:spPr>
          <a:xfrm>
            <a:off x="8352430" y="2075012"/>
            <a:ext cx="3078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</a:rPr>
              <a:t>7% des données sont capturées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7A8CB6-896D-A9C5-5DE8-45EE3CBB4884}"/>
              </a:ext>
            </a:extLst>
          </p:cNvPr>
          <p:cNvSpPr/>
          <p:nvPr/>
        </p:nvSpPr>
        <p:spPr>
          <a:xfrm>
            <a:off x="9900458" y="0"/>
            <a:ext cx="2293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  <a:hlinkClick r:id="rId4"/>
              </a:rPr>
              <a:t>http://simplystatistics.org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BE1E47C-F907-E0DF-078A-65AD8CA23DF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2362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2E3B14-0A85-DBB1-0620-0FEB3B107077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7975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L’échantillonnage</a:t>
            </a:r>
            <a:r>
              <a:rPr lang="en-US" dirty="0"/>
              <a:t> </a:t>
            </a:r>
            <a:r>
              <a:rPr lang="en-US"/>
              <a:t>d’observations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en-US" b="1" dirty="0"/>
              <a:t>Question </a:t>
            </a:r>
            <a:r>
              <a:rPr lang="en-US" dirty="0"/>
              <a:t>: </a:t>
            </a:r>
            <a:r>
              <a:rPr lang="en-US" dirty="0" err="1"/>
              <a:t>est-ce</a:t>
            </a:r>
            <a:r>
              <a:rPr lang="en-US" dirty="0"/>
              <a:t> que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utilisée</a:t>
            </a:r>
            <a:r>
              <a:rPr lang="en-US" dirty="0"/>
              <a:t> ?</a:t>
            </a:r>
            <a:endParaRPr lang="en-US" sz="500" dirty="0"/>
          </a:p>
          <a:p>
            <a:pPr algn="just"/>
            <a:r>
              <a:rPr lang="en-US" dirty="0"/>
              <a:t>Si les </a:t>
            </a:r>
            <a:r>
              <a:rPr lang="en-US" dirty="0" err="1"/>
              <a:t>rangées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sélectionnées</a:t>
            </a:r>
            <a:r>
              <a:rPr lang="en-US" dirty="0"/>
              <a:t> au </a:t>
            </a:r>
            <a:r>
              <a:rPr lang="en-US" dirty="0" err="1"/>
              <a:t>hasard</a:t>
            </a:r>
            <a:r>
              <a:rPr lang="en-US" dirty="0"/>
              <a:t> (avec/sans remise), </a:t>
            </a:r>
            <a:r>
              <a:rPr lang="en-US" dirty="0" err="1"/>
              <a:t>l'échantillon</a:t>
            </a:r>
            <a:r>
              <a:rPr lang="en-US" dirty="0"/>
              <a:t> </a:t>
            </a:r>
            <a:r>
              <a:rPr lang="en-US" dirty="0" err="1"/>
              <a:t>résultant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b="1" dirty="0" err="1"/>
              <a:t>représentatif</a:t>
            </a:r>
            <a:r>
              <a:rPr lang="en-US" b="1" dirty="0"/>
              <a:t> </a:t>
            </a:r>
            <a:r>
              <a:rPr lang="en-US" dirty="0"/>
              <a:t>de </a:t>
            </a:r>
            <a:r>
              <a:rPr lang="en-US" dirty="0" err="1"/>
              <a:t>l'ensemble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. </a:t>
            </a:r>
            <a:endParaRPr lang="en-US" sz="500" b="1" dirty="0"/>
          </a:p>
          <a:p>
            <a:pPr algn="just"/>
            <a:r>
              <a:rPr lang="en-US" b="1" dirty="0" err="1"/>
              <a:t>Inconvénients</a:t>
            </a:r>
            <a:r>
              <a:rPr lang="en-US" b="1" dirty="0"/>
              <a:t> :</a:t>
            </a:r>
          </a:p>
          <a:p>
            <a:pPr lvl="1" algn="just"/>
            <a:r>
              <a:rPr lang="en-US" dirty="0" err="1"/>
              <a:t>si</a:t>
            </a:r>
            <a:r>
              <a:rPr lang="en-US" dirty="0"/>
              <a:t> le signal </a:t>
            </a:r>
            <a:r>
              <a:rPr lang="en-US" dirty="0" err="1"/>
              <a:t>d'intérêt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rare, </a:t>
            </a:r>
            <a:r>
              <a:rPr lang="en-US" dirty="0" err="1"/>
              <a:t>l'échantillonnage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le </a:t>
            </a:r>
            <a:r>
              <a:rPr lang="en-US" dirty="0" err="1"/>
              <a:t>noyer</a:t>
            </a:r>
            <a:r>
              <a:rPr lang="en-US" dirty="0"/>
              <a:t> </a:t>
            </a:r>
            <a:r>
              <a:rPr lang="en-US" dirty="0" err="1"/>
              <a:t>complètement</a:t>
            </a:r>
            <a:endParaRPr lang="en-US" dirty="0"/>
          </a:p>
          <a:p>
            <a:pPr lvl="1" algn="just"/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l'agrégation</a:t>
            </a:r>
            <a:r>
              <a:rPr lang="en-US" dirty="0"/>
              <a:t> se </a:t>
            </a:r>
            <a:r>
              <a:rPr lang="en-US" dirty="0" err="1"/>
              <a:t>produit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fin de </a:t>
            </a:r>
            <a:r>
              <a:rPr lang="en-US" dirty="0" err="1"/>
              <a:t>parcours</a:t>
            </a:r>
            <a:r>
              <a:rPr lang="en-US" dirty="0"/>
              <a:t>, </a:t>
            </a:r>
            <a:r>
              <a:rPr lang="en-US" dirty="0" err="1"/>
              <a:t>l'échantillonnage</a:t>
            </a:r>
            <a:r>
              <a:rPr lang="en-US" dirty="0"/>
              <a:t> </a:t>
            </a:r>
            <a:r>
              <a:rPr lang="en-US" dirty="0" err="1"/>
              <a:t>affectera</a:t>
            </a:r>
            <a:r>
              <a:rPr lang="en-US" dirty="0"/>
              <a:t> </a:t>
            </a:r>
            <a:r>
              <a:rPr lang="en-US" dirty="0" err="1"/>
              <a:t>nécessairement</a:t>
            </a:r>
            <a:r>
              <a:rPr lang="en-US" dirty="0"/>
              <a:t> les chiffres (</a:t>
            </a:r>
            <a:r>
              <a:rPr lang="en-US" dirty="0" err="1"/>
              <a:t>passagers</a:t>
            </a:r>
            <a:r>
              <a:rPr lang="en-US" dirty="0"/>
              <a:t> vs. vols)</a:t>
            </a:r>
          </a:p>
          <a:p>
            <a:pPr lvl="1" algn="just"/>
            <a:r>
              <a:rPr lang="en-US" dirty="0"/>
              <a:t>sur un </a:t>
            </a:r>
            <a:r>
              <a:rPr lang="en-US" dirty="0" err="1"/>
              <a:t>fichier</a:t>
            </a:r>
            <a:r>
              <a:rPr lang="en-US" dirty="0"/>
              <a:t> massif, </a:t>
            </a:r>
            <a:r>
              <a:rPr lang="en-US" dirty="0" err="1"/>
              <a:t>même</a:t>
            </a:r>
            <a:r>
              <a:rPr lang="en-US" dirty="0"/>
              <a:t> les </a:t>
            </a:r>
            <a:r>
              <a:rPr lang="en-US" dirty="0" err="1"/>
              <a:t>opérations</a:t>
            </a:r>
            <a:r>
              <a:rPr lang="en-US" dirty="0"/>
              <a:t> simples (e.g., </a:t>
            </a:r>
            <a:r>
              <a:rPr lang="en-US" dirty="0" err="1"/>
              <a:t>trouver</a:t>
            </a:r>
            <a:r>
              <a:rPr lang="en-US" dirty="0"/>
              <a:t> le # </a:t>
            </a:r>
            <a:r>
              <a:rPr lang="en-US" dirty="0" err="1"/>
              <a:t>d’instances</a:t>
            </a:r>
            <a:r>
              <a:rPr lang="en-US" dirty="0"/>
              <a:t>)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coûteuses</a:t>
            </a:r>
            <a:r>
              <a:rPr lang="en-US" dirty="0"/>
              <a:t> </a:t>
            </a:r>
            <a:r>
              <a:rPr lang="mr-IN" dirty="0"/>
              <a:t>– </a:t>
            </a:r>
            <a:r>
              <a:rPr lang="en-CA" dirty="0" err="1"/>
              <a:t>utilisez</a:t>
            </a:r>
            <a:r>
              <a:rPr lang="en-CA" dirty="0"/>
              <a:t> des</a:t>
            </a:r>
            <a:r>
              <a:rPr lang="en-US" b="1" dirty="0"/>
              <a:t> </a:t>
            </a:r>
            <a:r>
              <a:rPr lang="en-US" b="1" dirty="0" err="1"/>
              <a:t>informations</a:t>
            </a:r>
            <a:r>
              <a:rPr lang="en-US" b="1" dirty="0"/>
              <a:t> </a:t>
            </a:r>
            <a:r>
              <a:rPr lang="en-US" b="1" dirty="0" err="1"/>
              <a:t>préalables</a:t>
            </a:r>
            <a:r>
              <a:rPr lang="en-US" b="1" dirty="0"/>
              <a:t> sur la structure de </a:t>
            </a:r>
            <a:r>
              <a:rPr lang="en-US" b="1" dirty="0" err="1"/>
              <a:t>l'ensemble</a:t>
            </a:r>
            <a:r>
              <a:rPr lang="en-US" dirty="0"/>
              <a:t>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CE35C-D998-CCA5-EF43-94D542A35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198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C94DE45-CE32-F862-D9C8-69A80855A2B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902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9D10C-DCFA-44ED-9111-99BFCCACF92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65116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sélection</a:t>
            </a:r>
            <a:r>
              <a:rPr lang="en-US" dirty="0"/>
              <a:t> de </a:t>
            </a:r>
            <a:r>
              <a:rPr lang="en-US" dirty="0" err="1"/>
              <a:t>caractéristiques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17690"/>
                <a:ext cx="10058400" cy="3851404"/>
              </a:xfrm>
            </p:spPr>
            <p:txBody>
              <a:bodyPr/>
              <a:lstStyle/>
              <a:p>
                <a:pPr lvl="0" algn="just"/>
                <a:r>
                  <a:rPr lang="en-CA" dirty="0"/>
                  <a:t>La suppression des variables </a:t>
                </a:r>
                <a:r>
                  <a:rPr lang="en-CA" b="1" dirty="0"/>
                  <a:t>non </a:t>
                </a:r>
                <a:r>
                  <a:rPr lang="en-CA" b="1" dirty="0" err="1"/>
                  <a:t>pertinentes</a:t>
                </a:r>
                <a:r>
                  <a:rPr lang="en-CA" b="1" dirty="0"/>
                  <a:t>/</a:t>
                </a:r>
                <a:r>
                  <a:rPr lang="en-CA" b="1" dirty="0" err="1"/>
                  <a:t>redondantes</a:t>
                </a:r>
                <a:r>
                  <a:rPr lang="en-CA" b="1" dirty="0"/>
                  <a:t> </a:t>
                </a:r>
                <a:r>
                  <a:rPr lang="en-CA" dirty="0" err="1"/>
                  <a:t>est</a:t>
                </a:r>
                <a:r>
                  <a:rPr lang="en-CA" dirty="0"/>
                  <a:t> </a:t>
                </a:r>
                <a:r>
                  <a:rPr lang="en-CA" dirty="0" err="1"/>
                  <a:t>une</a:t>
                </a:r>
                <a:r>
                  <a:rPr lang="en-CA" dirty="0"/>
                  <a:t> </a:t>
                </a:r>
                <a:r>
                  <a:rPr lang="en-CA" dirty="0" err="1"/>
                  <a:t>tâche</a:t>
                </a:r>
                <a:r>
                  <a:rPr lang="en-CA" dirty="0"/>
                  <a:t> courante du </a:t>
                </a:r>
                <a:r>
                  <a:rPr lang="en-CA" dirty="0" err="1"/>
                  <a:t>traitement</a:t>
                </a:r>
                <a:r>
                  <a:rPr lang="en-CA" dirty="0"/>
                  <a:t> des </a:t>
                </a:r>
                <a:r>
                  <a:rPr lang="en-CA" dirty="0" err="1"/>
                  <a:t>données</a:t>
                </a:r>
                <a:r>
                  <a:rPr lang="en-CA" dirty="0"/>
                  <a:t>.  </a:t>
                </a:r>
                <a:endParaRPr lang="en-CA" sz="500" dirty="0"/>
              </a:p>
              <a:p>
                <a:pPr lvl="0" algn="just"/>
                <a:r>
                  <a:rPr lang="en-CA" b="1" dirty="0"/>
                  <a:t>Motivations :</a:t>
                </a:r>
              </a:p>
              <a:p>
                <a:pPr lvl="1" algn="just"/>
                <a:r>
                  <a:rPr lang="en-CA" dirty="0"/>
                  <a:t>les </a:t>
                </a:r>
                <a:r>
                  <a:rPr lang="en-CA" dirty="0" err="1"/>
                  <a:t>outils</a:t>
                </a:r>
                <a:r>
                  <a:rPr lang="en-CA" dirty="0"/>
                  <a:t> de </a:t>
                </a:r>
                <a:r>
                  <a:rPr lang="en-CA" dirty="0" err="1"/>
                  <a:t>modélisation</a:t>
                </a:r>
                <a:r>
                  <a:rPr lang="en-CA" dirty="0"/>
                  <a:t> ne les </a:t>
                </a:r>
                <a:r>
                  <a:rPr lang="en-CA" dirty="0" err="1"/>
                  <a:t>gèrent</a:t>
                </a:r>
                <a:r>
                  <a:rPr lang="en-CA" dirty="0"/>
                  <a:t> pas bien (inflation de la variance, etc.)</a:t>
                </a:r>
                <a:endParaRPr lang="en-US" dirty="0"/>
              </a:p>
              <a:p>
                <a:pPr lvl="1" algn="just"/>
                <a:r>
                  <a:rPr lang="en-US" dirty="0" err="1"/>
                  <a:t>réduction</a:t>
                </a:r>
                <a:r>
                  <a:rPr lang="en-US" dirty="0"/>
                  <a:t> de la dimension (# variables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≫ </m:t>
                    </m:r>
                  </m:oMath>
                </a14:m>
                <a:r>
                  <a:rPr lang="en-US" dirty="0"/>
                  <a:t># observations)</a:t>
                </a:r>
                <a:endParaRPr lang="en-US" sz="500" dirty="0"/>
              </a:p>
              <a:p>
                <a:pPr algn="just"/>
                <a:r>
                  <a:rPr lang="en-US" b="1" dirty="0" err="1"/>
                  <a:t>Approches</a:t>
                </a:r>
                <a:r>
                  <a:rPr lang="en-US" b="1" dirty="0"/>
                  <a:t> :</a:t>
                </a:r>
              </a:p>
              <a:p>
                <a:pPr lvl="1" algn="just"/>
                <a:r>
                  <a:rPr lang="en-US" dirty="0" err="1"/>
                  <a:t>filtre</a:t>
                </a:r>
                <a:r>
                  <a:rPr lang="en-US" dirty="0"/>
                  <a:t> vs. </a:t>
                </a:r>
                <a:r>
                  <a:rPr lang="en-US" dirty="0" err="1"/>
                  <a:t>enveloppe</a:t>
                </a:r>
                <a:r>
                  <a:rPr lang="en-US" dirty="0"/>
                  <a:t> (“filter” vs. “wrapper”)</a:t>
                </a:r>
              </a:p>
              <a:p>
                <a:pPr lvl="1" algn="just"/>
                <a:r>
                  <a:rPr lang="en-US" dirty="0"/>
                  <a:t>non </a:t>
                </a:r>
                <a:r>
                  <a:rPr lang="en-US" dirty="0" err="1"/>
                  <a:t>supervisé</a:t>
                </a:r>
                <a:r>
                  <a:rPr lang="en-US" dirty="0"/>
                  <a:t> vs. </a:t>
                </a:r>
                <a:r>
                  <a:rPr lang="en-US" dirty="0" err="1"/>
                  <a:t>supervisé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17690"/>
                <a:ext cx="10058400" cy="3851404"/>
              </a:xfrm>
              <a:blipFill>
                <a:blip r:embed="rId2"/>
                <a:stretch>
                  <a:fillRect l="-1009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A84DE-9B68-A5B3-209A-9A3470AB5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199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0BDCB36B-F1A1-3F8F-801A-3CAF840155B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6486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46868-CE74-5791-52D5-1D0649EC666B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012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7F6CAFE-E8D0-F08F-5CD7-59A5392998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0" b="142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C3832C-BCDA-E3C3-CB00-3F27D7C5C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Les </a:t>
            </a:r>
            <a:r>
              <a:rPr lang="en-CA" dirty="0" err="1">
                <a:solidFill>
                  <a:srgbClr val="FFFFFF"/>
                </a:solidFill>
              </a:rPr>
              <a:t>principes</a:t>
            </a:r>
            <a:r>
              <a:rPr lang="en-CA" dirty="0">
                <a:solidFill>
                  <a:srgbClr val="FFFFFF"/>
                </a:solidFill>
              </a:rPr>
              <a:t> </a:t>
            </a:r>
            <a:r>
              <a:rPr lang="en-CA" dirty="0" err="1">
                <a:solidFill>
                  <a:srgbClr val="FFFFFF"/>
                </a:solidFill>
              </a:rPr>
              <a:t>fondamentaux</a:t>
            </a:r>
            <a:r>
              <a:rPr lang="en-CA" dirty="0">
                <a:solidFill>
                  <a:srgbClr val="FFFFFF"/>
                </a:solidFill>
              </a:rPr>
              <a:t> de la science des </a:t>
            </a:r>
            <a:r>
              <a:rPr lang="en-CA" dirty="0" err="1">
                <a:solidFill>
                  <a:srgbClr val="FFFFFF"/>
                </a:solidFill>
              </a:rPr>
              <a:t>données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79DEA-3B5C-761C-445F-28962B1AD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400">
                <a:solidFill>
                  <a:srgbClr val="FFFFFF"/>
                </a:solidFill>
              </a:rPr>
              <a:t>P. Boily</a:t>
            </a:r>
          </a:p>
          <a:p>
            <a:pPr>
              <a:lnSpc>
                <a:spcPct val="90000"/>
              </a:lnSpc>
            </a:pPr>
            <a:br>
              <a:rPr lang="en-CA" sz="1400">
                <a:solidFill>
                  <a:srgbClr val="FFFFFF"/>
                </a:solidFill>
              </a:rPr>
            </a:br>
            <a:r>
              <a:rPr lang="en-CA" sz="1400">
                <a:solidFill>
                  <a:srgbClr val="FFFFFF"/>
                </a:solidFill>
              </a:rPr>
              <a:t>UNIVERSITÉ D'OTTAWA | FACULTÉ DES SCIENCES | DÉPARTEMENT DES MATHÉMATIQUES ET DES STATISTIQUES</a:t>
            </a:r>
            <a:br>
              <a:rPr lang="en-CA" sz="1400">
                <a:solidFill>
                  <a:srgbClr val="FFFFFF"/>
                </a:solidFill>
              </a:rPr>
            </a:br>
            <a:r>
              <a:rPr lang="en-CA" sz="1400">
                <a:solidFill>
                  <a:srgbClr val="FFFFFF"/>
                </a:solidFill>
              </a:rPr>
              <a:t>Data Action Lab | idlewyld analytics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71767D-5FF7-4508-B8B7-BB60FF3AB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4E89C94-E462-4566-A15A-32835FD6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5F4A20-71FB-4A26-92E2-89DED4926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4285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F3-5CE0-794B-F999-1B9BEE9DA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58952"/>
            <a:ext cx="10857155" cy="3566160"/>
          </a:xfrm>
        </p:spPr>
        <p:txBody>
          <a:bodyPr/>
          <a:lstStyle/>
          <a:p>
            <a:r>
              <a:rPr lang="en-CA" dirty="0"/>
              <a:t>Les aspects techniques </a:t>
            </a:r>
            <a:br>
              <a:rPr lang="en-CA" dirty="0"/>
            </a:br>
            <a:r>
              <a:rPr lang="en-CA" dirty="0"/>
              <a:t>et non techniques </a:t>
            </a:r>
            <a:br>
              <a:rPr lang="en-CA" dirty="0"/>
            </a:br>
            <a:r>
              <a:rPr lang="en-CA" dirty="0"/>
              <a:t>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60C1-5066-8F2C-231E-35ED4D83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LES PRINCIPES FONDAMENTAUX DE LA SCIENCE DES DONNÉES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B652E-8FEC-72E5-617D-67FAA777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507616-8EEB-FD96-C860-0A4DE5B4E125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978B5-BE13-B4E3-40B1-3A7C6E09EE4D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138587341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réduction</a:t>
            </a:r>
            <a:r>
              <a:rPr lang="en-US" dirty="0"/>
              <a:t> de dimension : ACP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6831531" cy="3851404"/>
          </a:xfrm>
        </p:spPr>
        <p:txBody>
          <a:bodyPr/>
          <a:lstStyle/>
          <a:p>
            <a:pPr algn="l"/>
            <a:r>
              <a:rPr lang="en-CA" b="1" dirty="0">
                <a:ea typeface="Helvetica Light" charset="0"/>
                <a:cs typeface="Helvetica Light" charset="0"/>
              </a:rPr>
              <a:t>Motivation : </a:t>
            </a:r>
            <a:r>
              <a:rPr lang="en-CA" b="1" dirty="0" err="1">
                <a:ea typeface="Helvetica Light" charset="0"/>
                <a:cs typeface="Helvetica Light" charset="0"/>
              </a:rPr>
              <a:t>c</a:t>
            </a:r>
            <a:r>
              <a:rPr lang="en-CA" dirty="0" err="1">
                <a:ea typeface="Helvetica Light" charset="0"/>
                <a:cs typeface="Helvetica Light" charset="0"/>
              </a:rPr>
              <a:t>ontenu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nutritionnel</a:t>
            </a:r>
            <a:r>
              <a:rPr lang="en-CA" dirty="0">
                <a:ea typeface="Helvetica Light" charset="0"/>
                <a:cs typeface="Helvetica Light" charset="0"/>
              </a:rPr>
              <a:t> des aliments</a:t>
            </a:r>
            <a:endParaRPr lang="en-CA" sz="1000" dirty="0">
              <a:ea typeface="Helvetica Light" charset="0"/>
              <a:cs typeface="Helvetica Light" charset="0"/>
            </a:endParaRPr>
          </a:p>
          <a:p>
            <a:pPr algn="just"/>
            <a:r>
              <a:rPr lang="en-CA" dirty="0">
                <a:ea typeface="Helvetica Light" charset="0"/>
                <a:cs typeface="Helvetica Light" charset="0"/>
              </a:rPr>
              <a:t>Quelle </a:t>
            </a:r>
            <a:r>
              <a:rPr lang="en-CA" dirty="0" err="1">
                <a:ea typeface="Helvetica Light" charset="0"/>
                <a:cs typeface="Helvetica Light" charset="0"/>
              </a:rPr>
              <a:t>est</a:t>
            </a:r>
            <a:r>
              <a:rPr lang="en-CA" dirty="0">
                <a:ea typeface="Helvetica Light" charset="0"/>
                <a:cs typeface="Helvetica Light" charset="0"/>
              </a:rPr>
              <a:t> la </a:t>
            </a:r>
            <a:r>
              <a:rPr lang="en-CA" dirty="0" err="1">
                <a:ea typeface="Helvetica Light" charset="0"/>
                <a:cs typeface="Helvetica Light" charset="0"/>
              </a:rPr>
              <a:t>meilleure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façon</a:t>
            </a:r>
            <a:r>
              <a:rPr lang="en-CA" dirty="0">
                <a:ea typeface="Helvetica Light" charset="0"/>
                <a:cs typeface="Helvetica Light" charset="0"/>
              </a:rPr>
              <a:t> de </a:t>
            </a:r>
            <a:r>
              <a:rPr lang="en-CA" dirty="0" err="1">
                <a:ea typeface="Helvetica Light" charset="0"/>
                <a:cs typeface="Helvetica Light" charset="0"/>
              </a:rPr>
              <a:t>différencier</a:t>
            </a:r>
            <a:r>
              <a:rPr lang="en-CA" dirty="0">
                <a:ea typeface="Helvetica Light" charset="0"/>
                <a:cs typeface="Helvetica Light" charset="0"/>
              </a:rPr>
              <a:t> les </a:t>
            </a:r>
            <a:r>
              <a:rPr lang="en-CA" dirty="0" err="1">
                <a:ea typeface="Helvetica Light" charset="0"/>
                <a:cs typeface="Helvetica Light" charset="0"/>
              </a:rPr>
              <a:t>produits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alimentaires</a:t>
            </a:r>
            <a:r>
              <a:rPr lang="en-CA" dirty="0">
                <a:ea typeface="Helvetica Light" charset="0"/>
                <a:cs typeface="Helvetica Light" charset="0"/>
              </a:rPr>
              <a:t> ? La </a:t>
            </a:r>
            <a:r>
              <a:rPr lang="en-CA" dirty="0" err="1">
                <a:ea typeface="Helvetica Light" charset="0"/>
                <a:cs typeface="Helvetica Light" charset="0"/>
              </a:rPr>
              <a:t>teneur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en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vitamines</a:t>
            </a:r>
            <a:r>
              <a:rPr lang="en-CA" dirty="0">
                <a:ea typeface="Helvetica Light" charset="0"/>
                <a:cs typeface="Helvetica Light" charset="0"/>
              </a:rPr>
              <a:t>, </a:t>
            </a:r>
            <a:r>
              <a:rPr lang="en-CA" dirty="0" err="1">
                <a:ea typeface="Helvetica Light" charset="0"/>
                <a:cs typeface="Helvetica Light" charset="0"/>
              </a:rPr>
              <a:t>en</a:t>
            </a:r>
            <a:r>
              <a:rPr lang="en-CA" dirty="0">
                <a:ea typeface="Helvetica Light" charset="0"/>
                <a:cs typeface="Helvetica Light" charset="0"/>
              </a:rPr>
              <a:t> matières grasses, </a:t>
            </a:r>
            <a:r>
              <a:rPr lang="en-CA" dirty="0" err="1">
                <a:ea typeface="Helvetica Light" charset="0"/>
                <a:cs typeface="Helvetica Light" charset="0"/>
              </a:rPr>
              <a:t>ou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en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protéines</a:t>
            </a:r>
            <a:r>
              <a:rPr lang="en-CA" dirty="0">
                <a:ea typeface="Helvetica Light" charset="0"/>
                <a:cs typeface="Helvetica Light" charset="0"/>
              </a:rPr>
              <a:t> ? Un </a:t>
            </a:r>
            <a:r>
              <a:rPr lang="en-CA" dirty="0" err="1">
                <a:ea typeface="Helvetica Light" charset="0"/>
                <a:cs typeface="Helvetica Light" charset="0"/>
              </a:rPr>
              <a:t>peu</a:t>
            </a:r>
            <a:r>
              <a:rPr lang="en-CA" dirty="0">
                <a:ea typeface="Helvetica Light" charset="0"/>
                <a:cs typeface="Helvetica Light" charset="0"/>
              </a:rPr>
              <a:t> de tout ? </a:t>
            </a:r>
            <a:endParaRPr lang="en-CA" sz="1000" dirty="0">
              <a:ea typeface="Helvetica Light" charset="0"/>
              <a:cs typeface="Helvetica Light" charset="0"/>
            </a:endParaRPr>
          </a:p>
          <a:p>
            <a:pPr algn="just"/>
            <a:r>
              <a:rPr lang="en-CA" b="1" dirty="0" err="1">
                <a:ea typeface="Helvetica Light" charset="0"/>
                <a:cs typeface="Helvetica Light" charset="0"/>
              </a:rPr>
              <a:t>L'analyse</a:t>
            </a:r>
            <a:r>
              <a:rPr lang="en-CA" b="1" dirty="0">
                <a:ea typeface="Helvetica Light" charset="0"/>
                <a:cs typeface="Helvetica Light" charset="0"/>
              </a:rPr>
              <a:t> </a:t>
            </a:r>
            <a:r>
              <a:rPr lang="en-CA" b="1" dirty="0" err="1">
                <a:ea typeface="Helvetica Light" charset="0"/>
                <a:cs typeface="Helvetica Light" charset="0"/>
              </a:rPr>
              <a:t>en</a:t>
            </a:r>
            <a:r>
              <a:rPr lang="en-CA" b="1" dirty="0">
                <a:ea typeface="Helvetica Light" charset="0"/>
                <a:cs typeface="Helvetica Light" charset="0"/>
              </a:rPr>
              <a:t> </a:t>
            </a:r>
            <a:r>
              <a:rPr lang="en-CA" b="1" dirty="0" err="1">
                <a:ea typeface="Helvetica Light" charset="0"/>
                <a:cs typeface="Helvetica Light" charset="0"/>
              </a:rPr>
              <a:t>composantes</a:t>
            </a:r>
            <a:r>
              <a:rPr lang="en-CA" b="1" dirty="0">
                <a:ea typeface="Helvetica Light" charset="0"/>
                <a:cs typeface="Helvetica Light" charset="0"/>
              </a:rPr>
              <a:t> </a:t>
            </a:r>
            <a:r>
              <a:rPr lang="en-CA" b="1" dirty="0" err="1">
                <a:ea typeface="Helvetica Light" charset="0"/>
                <a:cs typeface="Helvetica Light" charset="0"/>
              </a:rPr>
              <a:t>principales</a:t>
            </a:r>
            <a:r>
              <a:rPr lang="en-CA" b="1" dirty="0">
                <a:ea typeface="Helvetica Light" charset="0"/>
                <a:cs typeface="Helvetica Light" charset="0"/>
              </a:rPr>
              <a:t> </a:t>
            </a:r>
            <a:r>
              <a:rPr lang="en-CA" dirty="0">
                <a:ea typeface="Helvetica Light" charset="0"/>
                <a:cs typeface="Helvetica Light" charset="0"/>
              </a:rPr>
              <a:t>(ACP) </a:t>
            </a:r>
            <a:r>
              <a:rPr lang="en-CA" dirty="0" err="1">
                <a:ea typeface="Helvetica Light" charset="0"/>
                <a:cs typeface="Helvetica Light" charset="0"/>
              </a:rPr>
              <a:t>peut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être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dirty="0" err="1">
                <a:ea typeface="Helvetica Light" charset="0"/>
                <a:cs typeface="Helvetica Light" charset="0"/>
              </a:rPr>
              <a:t>utilisée</a:t>
            </a:r>
            <a:r>
              <a:rPr lang="en-CA" dirty="0">
                <a:ea typeface="Helvetica Light" charset="0"/>
                <a:cs typeface="Helvetica Light" charset="0"/>
              </a:rPr>
              <a:t> pour </a:t>
            </a:r>
            <a:r>
              <a:rPr lang="en-CA" dirty="0" err="1">
                <a:ea typeface="Helvetica Light" charset="0"/>
                <a:cs typeface="Helvetica Light" charset="0"/>
              </a:rPr>
              <a:t>trouver</a:t>
            </a:r>
            <a:r>
              <a:rPr lang="en-CA" dirty="0">
                <a:ea typeface="Helvetica Light" charset="0"/>
                <a:cs typeface="Helvetica Light" charset="0"/>
              </a:rPr>
              <a:t> les </a:t>
            </a:r>
            <a:r>
              <a:rPr lang="en-CA" dirty="0" err="1">
                <a:ea typeface="Helvetica Light" charset="0"/>
                <a:cs typeface="Helvetica Light" charset="0"/>
              </a:rPr>
              <a:t>combinaisons</a:t>
            </a:r>
            <a:r>
              <a:rPr lang="en-CA" dirty="0">
                <a:ea typeface="Helvetica Light" charset="0"/>
                <a:cs typeface="Helvetica Light" charset="0"/>
              </a:rPr>
              <a:t> de variables le long </a:t>
            </a:r>
            <a:r>
              <a:rPr lang="en-CA" dirty="0" err="1">
                <a:ea typeface="Helvetica Light" charset="0"/>
                <a:cs typeface="Helvetica Light" charset="0"/>
              </a:rPr>
              <a:t>desquelles</a:t>
            </a:r>
            <a:r>
              <a:rPr lang="en-CA" dirty="0">
                <a:ea typeface="Helvetica Light" charset="0"/>
                <a:cs typeface="Helvetica Light" charset="0"/>
              </a:rPr>
              <a:t> les observations </a:t>
            </a:r>
            <a:r>
              <a:rPr lang="en-CA" dirty="0" err="1">
                <a:ea typeface="Helvetica Light" charset="0"/>
                <a:cs typeface="Helvetica Light" charset="0"/>
              </a:rPr>
              <a:t>sont</a:t>
            </a:r>
            <a:r>
              <a:rPr lang="en-CA" dirty="0">
                <a:ea typeface="Helvetica Light" charset="0"/>
                <a:cs typeface="Helvetica Light" charset="0"/>
              </a:rPr>
              <a:t> </a:t>
            </a:r>
            <a:r>
              <a:rPr lang="en-CA" b="1" dirty="0">
                <a:ea typeface="Helvetica Light" charset="0"/>
                <a:cs typeface="Helvetica Light" charset="0"/>
              </a:rPr>
              <a:t>les plus </a:t>
            </a:r>
            <a:r>
              <a:rPr lang="en-CA" b="1" dirty="0" err="1">
                <a:ea typeface="Helvetica Light" charset="0"/>
                <a:cs typeface="Helvetica Light" charset="0"/>
              </a:rPr>
              <a:t>répartis</a:t>
            </a:r>
            <a:r>
              <a:rPr lang="en-CA" b="1" dirty="0">
                <a:ea typeface="Helvetica Light" charset="0"/>
                <a:cs typeface="Helvetica Light" charset="0"/>
              </a:rPr>
              <a:t> </a:t>
            </a:r>
            <a:r>
              <a:rPr lang="en-CA" dirty="0">
                <a:ea typeface="Helvetica Light" charset="0"/>
                <a:cs typeface="Helvetica Light" charset="0"/>
              </a:rPr>
              <a:t>(</a:t>
            </a:r>
            <a:r>
              <a:rPr lang="en-CA" dirty="0" err="1">
                <a:ea typeface="Helvetica Light" charset="0"/>
                <a:cs typeface="Helvetica Light" charset="0"/>
              </a:rPr>
              <a:t>réduction</a:t>
            </a:r>
            <a:r>
              <a:rPr lang="en-CA" dirty="0">
                <a:ea typeface="Helvetica Light" charset="0"/>
                <a:cs typeface="Helvetica Light" charset="0"/>
              </a:rPr>
              <a:t> de la dimension)</a:t>
            </a:r>
            <a:r>
              <a:rPr lang="en-CA" b="1" dirty="0">
                <a:ea typeface="Helvetica Light" charset="0"/>
                <a:cs typeface="Helvetica Light" charset="0"/>
              </a:rPr>
              <a:t>. 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79FAB36-066C-F613-0505-21D3E6D4E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200</a:t>
            </a:fld>
            <a:endParaRPr lang="en-CA"/>
          </a:p>
        </p:txBody>
      </p:sp>
      <p:sp>
        <p:nvSpPr>
          <p:cNvPr id="4" name="Rectangle 3"/>
          <p:cNvSpPr/>
          <p:nvPr/>
        </p:nvSpPr>
        <p:spPr>
          <a:xfrm>
            <a:off x="10027626" y="5981"/>
            <a:ext cx="2164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[A. Ng, K. Soo, </a:t>
            </a:r>
            <a:r>
              <a:rPr lang="en-CA" sz="1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 </a:t>
            </a:r>
            <a:r>
              <a:rPr lang="en-CA" sz="1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! 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364" y="1948300"/>
            <a:ext cx="4115636" cy="399120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D5013C-7C73-FD9A-31D8-3E39F73654B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4536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02E45-2532-0349-0F83-55B86B931F06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22035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44" y="1948300"/>
            <a:ext cx="4409594" cy="4277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réduction</a:t>
            </a:r>
            <a:r>
              <a:rPr lang="en-US" dirty="0"/>
              <a:t> de dimension : ACP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017690"/>
                <a:ext cx="6578867" cy="3851404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CA" dirty="0">
                    <a:ea typeface="Helvetica Light" charset="0"/>
                    <a:cs typeface="Helvetica Light" charset="0"/>
                  </a:rPr>
                  <a:t>La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présence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de nutriments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semble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être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b="1" dirty="0" err="1">
                    <a:ea typeface="Helvetica Light" charset="0"/>
                    <a:cs typeface="Helvetica Light" charset="0"/>
                  </a:rPr>
                  <a:t>corrélée</a:t>
                </a:r>
                <a:r>
                  <a:rPr lang="en-CA" b="1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entre les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différents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aliments. </a:t>
                </a:r>
                <a:endParaRPr lang="en-CA" sz="500" dirty="0">
                  <a:ea typeface="Helvetica Light" charset="0"/>
                  <a:cs typeface="Helvetica Light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CA" dirty="0">
                    <a:ea typeface="Helvetica Light" charset="0"/>
                    <a:cs typeface="Helvetica Light" charset="0"/>
                  </a:rPr>
                  <a:t>Dans un (petit)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échantillon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, les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niveaux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de </a:t>
                </a:r>
                <a:r>
                  <a:rPr lang="en-CA" i="1" dirty="0" err="1">
                    <a:ea typeface="Helvetica Light" charset="0"/>
                    <a:cs typeface="Helvetica Light" charset="0"/>
                  </a:rPr>
                  <a:t>graisses</a:t>
                </a:r>
                <a:r>
                  <a:rPr lang="en-CA" i="1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et de </a:t>
                </a:r>
                <a:r>
                  <a:rPr lang="en-CA" i="1" dirty="0" err="1">
                    <a:ea typeface="Helvetica Light" charset="0"/>
                    <a:cs typeface="Helvetica Light" charset="0"/>
                  </a:rPr>
                  <a:t>protéines</a:t>
                </a:r>
                <a:r>
                  <a:rPr lang="en-CA" i="1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semblent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en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phase, tout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comme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ceux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des </a:t>
                </a:r>
                <a:r>
                  <a:rPr lang="en-CA" i="1" dirty="0">
                    <a:ea typeface="Helvetica Light" charset="0"/>
                    <a:cs typeface="Helvetica Light" charset="0"/>
                  </a:rPr>
                  <a:t>fibres 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et de la </a:t>
                </a:r>
                <a:r>
                  <a:rPr lang="en-CA" i="1" dirty="0" err="1">
                    <a:ea typeface="Helvetica Light" charset="0"/>
                    <a:cs typeface="Helvetica Light" charset="0"/>
                  </a:rPr>
                  <a:t>vitamine</a:t>
                </a:r>
                <a:r>
                  <a:rPr lang="en-CA" i="1" dirty="0">
                    <a:ea typeface="Helvetica Light" charset="0"/>
                    <a:cs typeface="Helvetica Light" charset="0"/>
                  </a:rPr>
                  <a:t> C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. </a:t>
                </a:r>
                <a:endParaRPr lang="en-CA" sz="500" dirty="0">
                  <a:ea typeface="Helvetica Light" charset="0"/>
                  <a:cs typeface="Helvetica Light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CA" dirty="0">
                    <a:ea typeface="Helvetica Light" charset="0"/>
                    <a:cs typeface="Helvetica Light" charset="0"/>
                  </a:rPr>
                  <a:t>Dans un ensemble de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données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plus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vaste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, les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corrélations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sont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𝑟</m:t>
                    </m:r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=0.56</m:t>
                    </m:r>
                  </m:oMath>
                </a14:m>
                <a:r>
                  <a:rPr lang="en-CA" dirty="0">
                    <a:ea typeface="Helvetica Light" charset="0"/>
                    <a:cs typeface="Helvetica Light" charset="0"/>
                  </a:rPr>
                  <a:t> et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𝑟</m:t>
                    </m:r>
                    <m:r>
                      <a:rPr lang="en-CA" i="1" smtClean="0">
                        <a:latin typeface="Cambria Math" charset="0"/>
                        <a:ea typeface="Helvetica Light" charset="0"/>
                        <a:cs typeface="Helvetica Light" charset="0"/>
                      </a:rPr>
                      <m:t>=0.57</m:t>
                    </m:r>
                  </m:oMath>
                </a14:m>
                <a:r>
                  <a:rPr lang="en-CA" sz="500" dirty="0">
                    <a:ea typeface="Helvetica Light" charset="0"/>
                    <a:cs typeface="Helvetica Light" charset="0"/>
                  </a:rPr>
                  <a:t>.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CA" dirty="0">
                    <a:ea typeface="Helvetica Light" charset="0"/>
                    <a:cs typeface="Helvetica Light" charset="0"/>
                  </a:rPr>
                  <a:t>2 variables </a:t>
                </a:r>
                <a:r>
                  <a:rPr lang="en-CA" b="1" dirty="0" err="1">
                    <a:ea typeface="Helvetica Light" charset="0"/>
                    <a:cs typeface="Helvetica Light" charset="0"/>
                  </a:rPr>
                  <a:t>dérivées</a:t>
                </a:r>
                <a:r>
                  <a:rPr lang="en-CA" b="1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peuvent-elles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expliquer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</a:t>
                </a:r>
                <a:r>
                  <a:rPr lang="en-CA" dirty="0" err="1">
                    <a:ea typeface="Helvetica Light" charset="0"/>
                    <a:cs typeface="Helvetica Light" charset="0"/>
                  </a:rPr>
                  <a:t>cela</a:t>
                </a:r>
                <a:r>
                  <a:rPr lang="en-CA" dirty="0">
                    <a:ea typeface="Helvetica Light" charset="0"/>
                    <a:cs typeface="Helvetica Light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017690"/>
                <a:ext cx="6578867" cy="3851404"/>
              </a:xfrm>
              <a:blipFill>
                <a:blip r:embed="rId3"/>
                <a:stretch>
                  <a:fillRect l="-1541" t="-984" r="-2890" b="-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B085792-E971-FD7A-F7A1-C4C8AF3C5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201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892D0-691B-6540-875F-E64F533A2F60}"/>
              </a:ext>
            </a:extLst>
          </p:cNvPr>
          <p:cNvSpPr/>
          <p:nvPr/>
        </p:nvSpPr>
        <p:spPr>
          <a:xfrm>
            <a:off x="10027626" y="5981"/>
            <a:ext cx="2164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[A. Ng, K. Soo, </a:t>
            </a:r>
            <a:r>
              <a:rPr lang="en-CA" sz="1400" i="1" err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 </a:t>
            </a:r>
            <a:r>
              <a:rPr lang="en-CA" sz="1400" i="1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! 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9571A58-08F6-D0D4-2380-7B4F178D410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4976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1A429-36C4-912F-C884-6C6392FDC36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53920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3" t="3442" r="6664" b="10452"/>
          <a:stretch/>
        </p:blipFill>
        <p:spPr>
          <a:xfrm>
            <a:off x="536119" y="1496704"/>
            <a:ext cx="4790167" cy="4770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E4241-B1B9-6547-9906-FF4DFF35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031" y="685477"/>
            <a:ext cx="6306849" cy="1013800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différenciation</a:t>
            </a:r>
            <a:r>
              <a:rPr lang="en-US" dirty="0"/>
              <a:t> ACP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49032" y="1930287"/>
                <a:ext cx="6417852" cy="4140767"/>
              </a:xfrm>
            </p:spPr>
            <p:txBody>
              <a:bodyPr>
                <a:normAutofit fontScale="92500" lnSpcReduction="2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en-US" dirty="0" err="1">
                    <a:solidFill>
                      <a:schemeClr val="tx2"/>
                    </a:solidFill>
                  </a:rPr>
                  <a:t>différencie</a:t>
                </a:r>
                <a:r>
                  <a:rPr lang="en-US" dirty="0">
                    <a:solidFill>
                      <a:schemeClr val="tx2"/>
                    </a:solidFill>
                  </a:rPr>
                  <a:t> les </a:t>
                </a:r>
                <a:r>
                  <a:rPr lang="en-US" dirty="0" err="1">
                    <a:solidFill>
                      <a:schemeClr val="tx2"/>
                    </a:solidFill>
                  </a:rPr>
                  <a:t>légumes</a:t>
                </a:r>
                <a:r>
                  <a:rPr lang="en-US" dirty="0">
                    <a:solidFill>
                      <a:schemeClr val="tx2"/>
                    </a:solidFill>
                  </a:rPr>
                  <a:t> des </a:t>
                </a:r>
                <a:r>
                  <a:rPr lang="en-US" dirty="0" err="1">
                    <a:solidFill>
                      <a:schemeClr val="tx2"/>
                    </a:solidFill>
                  </a:rPr>
                  <a:t>viandes</a:t>
                </a:r>
                <a:r>
                  <a:rPr lang="en-US" dirty="0">
                    <a:solidFill>
                      <a:schemeClr val="tx2"/>
                    </a:solidFill>
                  </a:rPr>
                  <a:t> ; </a:t>
                </a:r>
                <a:r>
                  <a:rPr lang="en-US" dirty="0" err="1">
                    <a:solidFill>
                      <a:schemeClr val="tx2"/>
                    </a:solidFill>
                  </a:rPr>
                  <a:t>différencie</a:t>
                </a:r>
                <a:r>
                  <a:rPr lang="en-US" dirty="0">
                    <a:solidFill>
                      <a:schemeClr val="tx2"/>
                    </a:solidFill>
                  </a:rPr>
                  <a:t> 2 </a:t>
                </a:r>
                <a:r>
                  <a:rPr lang="en-US" b="1" dirty="0">
                    <a:solidFill>
                      <a:schemeClr val="tx2"/>
                    </a:solidFill>
                  </a:rPr>
                  <a:t>sous-</a:t>
                </a:r>
                <a:r>
                  <a:rPr lang="en-US" b="1" dirty="0" err="1">
                    <a:solidFill>
                      <a:schemeClr val="tx2"/>
                    </a:solidFill>
                  </a:rPr>
                  <a:t>catégories</a:t>
                </a:r>
                <a:r>
                  <a:rPr lang="en-US" b="1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au sein de </a:t>
                </a:r>
                <a:r>
                  <a:rPr lang="en-US" dirty="0" err="1">
                    <a:solidFill>
                      <a:schemeClr val="tx2"/>
                    </a:solidFill>
                  </a:rPr>
                  <a:t>celles</a:t>
                </a:r>
                <a:r>
                  <a:rPr lang="en-US" dirty="0">
                    <a:solidFill>
                      <a:schemeClr val="tx2"/>
                    </a:solidFill>
                  </a:rPr>
                  <a:t>-ci :</a:t>
                </a:r>
                <a:endParaRPr lang="en-US" dirty="0">
                  <a:solidFill>
                    <a:schemeClr val="tx2"/>
                  </a:solidFill>
                  <a:ea typeface="Helvetica Light" charset="0"/>
                  <a:cs typeface="Helvetica Light" charset="0"/>
                </a:endParaRPr>
              </a:p>
              <a:p>
                <a:pPr lvl="1" algn="l">
                  <a:lnSpc>
                    <a:spcPct val="120000"/>
                  </a:lnSpc>
                </a:pPr>
                <a:r>
                  <a:rPr lang="en-US" sz="2100" dirty="0"/>
                  <a:t>l</a:t>
                </a:r>
                <a:r>
                  <a:rPr lang="en-US" sz="2100" dirty="0">
                    <a:solidFill>
                      <a:schemeClr val="tx2"/>
                    </a:solidFill>
                  </a:rPr>
                  <a:t>es </a:t>
                </a:r>
                <a:r>
                  <a:rPr lang="en-US" sz="2100" b="1" dirty="0" err="1">
                    <a:solidFill>
                      <a:srgbClr val="00B0F0"/>
                    </a:solidFill>
                  </a:rPr>
                  <a:t>viandes</a:t>
                </a:r>
                <a:r>
                  <a:rPr lang="en-US" sz="2100" b="1" dirty="0">
                    <a:solidFill>
                      <a:srgbClr val="00B0F0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sont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concentrées</a:t>
                </a:r>
                <a:r>
                  <a:rPr lang="en-US" sz="2100" dirty="0">
                    <a:solidFill>
                      <a:schemeClr val="tx2"/>
                    </a:solidFill>
                  </a:rPr>
                  <a:t> sur la gauche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100" dirty="0">
                    <a:solidFill>
                      <a:schemeClr val="tx2"/>
                    </a:solidFill>
                  </a:rPr>
                  <a:t>faibles)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2100" b="1" dirty="0">
                    <a:solidFill>
                      <a:srgbClr val="FFC000"/>
                    </a:solidFill>
                  </a:rPr>
                  <a:t>les </a:t>
                </a:r>
                <a:r>
                  <a:rPr lang="en-US" sz="2100" b="1" dirty="0" err="1">
                    <a:solidFill>
                      <a:srgbClr val="FFC000"/>
                    </a:solidFill>
                  </a:rPr>
                  <a:t>légumes</a:t>
                </a:r>
                <a:r>
                  <a:rPr lang="en-US" sz="2100" b="1" dirty="0">
                    <a:solidFill>
                      <a:srgbClr val="FFC000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sont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concentrés</a:t>
                </a:r>
                <a:r>
                  <a:rPr lang="en-US" sz="2100" dirty="0">
                    <a:solidFill>
                      <a:schemeClr val="tx2"/>
                    </a:solidFill>
                  </a:rPr>
                  <a:t> sur la droite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sz="20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100" dirty="0">
                    <a:solidFill>
                      <a:schemeClr val="tx2"/>
                    </a:solidFill>
                  </a:rPr>
                  <a:t> élevé)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2100" b="1" dirty="0">
                    <a:solidFill>
                      <a:srgbClr val="0070C0"/>
                    </a:solidFill>
                  </a:rPr>
                  <a:t>les fruits de </a:t>
                </a:r>
                <a:r>
                  <a:rPr lang="en-US" sz="2100" b="1" dirty="0" err="1">
                    <a:solidFill>
                      <a:srgbClr val="0070C0"/>
                    </a:solidFill>
                  </a:rPr>
                  <a:t>mer</a:t>
                </a:r>
                <a:r>
                  <a:rPr lang="en-US" sz="21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ont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une</a:t>
                </a:r>
                <a:r>
                  <a:rPr lang="en-US" sz="2100" dirty="0">
                    <a:solidFill>
                      <a:schemeClr val="tx2"/>
                    </a:solidFill>
                  </a:rPr>
                  <a:t> plus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faible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teneur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en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i="1" dirty="0">
                    <a:solidFill>
                      <a:schemeClr val="tx2"/>
                    </a:solidFill>
                  </a:rPr>
                  <a:t>matières grasses </a:t>
                </a:r>
                <a:r>
                  <a:rPr lang="en-US" sz="2100" dirty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100" dirty="0">
                    <a:solidFill>
                      <a:schemeClr val="tx2"/>
                    </a:solidFill>
                  </a:rPr>
                  <a:t>faible) et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sont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concentrés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en</a:t>
                </a:r>
                <a:r>
                  <a:rPr lang="en-US" sz="2100" dirty="0">
                    <a:solidFill>
                      <a:schemeClr val="tx2"/>
                    </a:solidFill>
                  </a:rPr>
                  <a:t> bas</a:t>
                </a:r>
              </a:p>
              <a:p>
                <a:pPr lvl="1" algn="l">
                  <a:lnSpc>
                    <a:spcPct val="120000"/>
                  </a:lnSpc>
                </a:pPr>
                <a:r>
                  <a:rPr lang="en-US" sz="2100" dirty="0"/>
                  <a:t>l</a:t>
                </a:r>
                <a:r>
                  <a:rPr lang="en-US" sz="2100" dirty="0">
                    <a:solidFill>
                      <a:schemeClr val="tx2"/>
                    </a:solidFill>
                  </a:rPr>
                  <a:t>es </a:t>
                </a:r>
                <a:r>
                  <a:rPr lang="en-US" sz="2100" b="1" dirty="0" err="1">
                    <a:solidFill>
                      <a:srgbClr val="BE462B"/>
                    </a:solidFill>
                  </a:rPr>
                  <a:t>légumes</a:t>
                </a:r>
                <a:r>
                  <a:rPr lang="en-US" sz="2100" b="1" dirty="0">
                    <a:solidFill>
                      <a:srgbClr val="BE462B"/>
                    </a:solidFill>
                  </a:rPr>
                  <a:t> non </a:t>
                </a:r>
                <a:r>
                  <a:rPr lang="en-US" sz="2100" b="1" dirty="0" err="1">
                    <a:solidFill>
                      <a:srgbClr val="BE462B"/>
                    </a:solidFill>
                  </a:rPr>
                  <a:t>feuillus</a:t>
                </a:r>
                <a:r>
                  <a:rPr lang="en-US" sz="2100" b="1" dirty="0">
                    <a:solidFill>
                      <a:srgbClr val="BE462B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ont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une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teneur</a:t>
                </a:r>
                <a:r>
                  <a:rPr lang="en-US" sz="2100" dirty="0">
                    <a:solidFill>
                      <a:schemeClr val="tx2"/>
                    </a:solidFill>
                  </a:rPr>
                  <a:t> plus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faible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en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i="1" dirty="0" err="1">
                    <a:solidFill>
                      <a:schemeClr val="tx2"/>
                    </a:solidFill>
                  </a:rPr>
                  <a:t>vitamine</a:t>
                </a:r>
                <a:r>
                  <a:rPr lang="en-US" sz="2100" i="1" dirty="0">
                    <a:solidFill>
                      <a:schemeClr val="tx2"/>
                    </a:solidFill>
                  </a:rPr>
                  <a:t> C </a:t>
                </a:r>
                <a:r>
                  <a:rPr lang="en-US" sz="2100" dirty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CA" sz="20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PC</m:t>
                        </m:r>
                      </m:e>
                      <m:sub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Light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100" dirty="0">
                    <a:solidFill>
                      <a:schemeClr val="tx2"/>
                    </a:solidFill>
                  </a:rPr>
                  <a:t>faible) et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sont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également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regroupés</a:t>
                </a:r>
                <a:r>
                  <a:rPr lang="en-US" sz="2100" dirty="0">
                    <a:solidFill>
                      <a:schemeClr val="tx2"/>
                    </a:solidFill>
                  </a:rPr>
                  <a:t> </a:t>
                </a:r>
                <a:r>
                  <a:rPr lang="en-US" sz="2100" dirty="0" err="1">
                    <a:solidFill>
                      <a:schemeClr val="tx2"/>
                    </a:solidFill>
                  </a:rPr>
                  <a:t>en</a:t>
                </a:r>
                <a:r>
                  <a:rPr lang="en-US" sz="2100" dirty="0">
                    <a:solidFill>
                      <a:schemeClr val="tx2"/>
                    </a:solidFill>
                  </a:rPr>
                  <a:t> bas</a:t>
                </a:r>
                <a:endParaRPr lang="en-CA" sz="2100" dirty="0">
                  <a:solidFill>
                    <a:schemeClr val="tx2"/>
                  </a:solidFill>
                  <a:ea typeface="Helvetica Light" charset="0"/>
                  <a:cs typeface="Helvetica Light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9032" y="1930287"/>
                <a:ext cx="6417852" cy="4140767"/>
              </a:xfrm>
              <a:blipFill>
                <a:blip r:embed="rId3"/>
                <a:stretch>
                  <a:fillRect l="-986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736941" y="5803191"/>
                <a:ext cx="6120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PC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941" y="5803191"/>
                <a:ext cx="61209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 rot="16200000">
                <a:off x="101469" y="1619323"/>
                <a:ext cx="6174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PC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2"/>
                  </a:solidFill>
                </a:endParaRPr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1469" y="1619323"/>
                <a:ext cx="6174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819E759D-37EC-B9A0-D885-B2597EAC0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202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662FCC-4F87-DDBF-D39E-43878C1EB705}"/>
                  </a:ext>
                </a:extLst>
              </p:cNvPr>
              <p:cNvSpPr txBox="1"/>
              <p:nvPr/>
            </p:nvSpPr>
            <p:spPr>
              <a:xfrm>
                <a:off x="2383809" y="85135"/>
                <a:ext cx="79657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1800" b="0" i="0" dirty="0" smtClean="0"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PC</m:t>
                          </m:r>
                        </m:e>
                        <m:sub>
                          <m:r>
                            <a:rPr lang="en-CA" sz="1800" b="0" i="1" dirty="0" smtClean="0"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1</m:t>
                          </m:r>
                        </m:sub>
                      </m:sSub>
                      <m:r>
                        <a:rPr lang="en-CA" sz="1800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= 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−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𝟎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.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𝟒𝟓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Fat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−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𝟎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.</m:t>
                      </m:r>
                      <m:r>
                        <a:rPr lang="en-CA" sz="1800" b="1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𝟓𝟓</m:t>
                      </m:r>
                      <m:r>
                        <a:rPr lang="en-CA" sz="1800" b="1" i="1" dirty="0">
                          <a:solidFill>
                            <a:srgbClr val="00B0F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Protein</m:t>
                      </m:r>
                      <m:r>
                        <a:rPr lang="en-CA" sz="1800" i="1" dirty="0" smtClean="0">
                          <a:solidFill>
                            <a:srgbClr val="00B0F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</m:t>
                      </m:r>
                      <m:r>
                        <a:rPr lang="en-CA" sz="1800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+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𝟎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.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𝟓𝟓</m:t>
                      </m:r>
                      <m:r>
                        <a:rPr lang="en-CA" sz="1800" b="1" i="1" dirty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Fiber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+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𝟎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.</m:t>
                      </m:r>
                      <m:r>
                        <a:rPr lang="en-CA" sz="1800" b="1" i="1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𝟒𝟒</m:t>
                      </m:r>
                      <m:r>
                        <a:rPr lang="en-CA" sz="1800" b="1" i="1" dirty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Vitamin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solidFill>
                            <a:srgbClr val="7030A0"/>
                          </a:solidFill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C</m:t>
                      </m:r>
                    </m:oMath>
                  </m:oMathPara>
                </a14:m>
                <a:endParaRPr lang="en-CA" sz="1800" b="1">
                  <a:latin typeface="Helvetica Light" charset="0"/>
                  <a:ea typeface="Helvetica Light" charset="0"/>
                  <a:cs typeface="Helvetica Light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CA" sz="1800" b="0" i="0" dirty="0" smtClean="0">
                              <a:latin typeface="Cambria Math" charset="0"/>
                              <a:ea typeface="Helvetica Light" charset="0"/>
                              <a:cs typeface="Helvetica Light" charset="0"/>
                            </a:rPr>
                            <m:t>PC</m:t>
                          </m:r>
                        </m:e>
                        <m:sub>
                          <m:r>
                            <a:rPr lang="en-CA" sz="1800" b="0" i="1" dirty="0" smtClean="0">
                              <a:latin typeface="Cambria Math" panose="02040503050406030204" pitchFamily="18" charset="0"/>
                              <a:ea typeface="Helvetica Light" charset="0"/>
                              <a:cs typeface="Helvetica Light" charset="0"/>
                            </a:rPr>
                            <m:t>2</m:t>
                          </m:r>
                        </m:sub>
                      </m:sSub>
                      <m:r>
                        <a:rPr lang="en-CA" sz="1800" b="1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= </m:t>
                      </m:r>
                      <m:r>
                        <a:rPr lang="en-CA" sz="1800" b="1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𝟎</m:t>
                      </m:r>
                      <m:r>
                        <a:rPr lang="en-CA" sz="1800" b="1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.</m:t>
                      </m:r>
                      <m:r>
                        <a:rPr lang="en-CA" sz="1800" b="1" i="1" dirty="0" smtClean="0">
                          <a:latin typeface="Cambria Math" panose="02040503050406030204" pitchFamily="18" charset="0"/>
                          <a:ea typeface="Helvetica Light" charset="0"/>
                          <a:cs typeface="Helvetica Light" charset="0"/>
                        </a:rPr>
                        <m:t>𝟔𝟔</m:t>
                      </m:r>
                      <m:r>
                        <a:rPr lang="en-CA" sz="1800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Fat</m:t>
                      </m:r>
                      <m:r>
                        <a:rPr lang="en-CA" sz="1800" b="0" i="1" dirty="0" smtClean="0">
                          <a:latin typeface="Cambria Math" panose="02040503050406030204" pitchFamily="18" charset="0"/>
                          <a:ea typeface="Helvetica Light" charset="0"/>
                          <a:cs typeface="Helvetica Light" charset="0"/>
                        </a:rPr>
                        <m:t>+0.21</m:t>
                      </m:r>
                      <m:r>
                        <a:rPr lang="en-CA" sz="18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i="0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Protein</m:t>
                      </m:r>
                      <m:r>
                        <a:rPr lang="en-CA" sz="1800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+0.</m:t>
                      </m:r>
                      <m:r>
                        <a:rPr lang="en-CA" sz="1800" b="0" i="1" dirty="0" smtClean="0">
                          <a:latin typeface="Cambria Math" panose="02040503050406030204" pitchFamily="18" charset="0"/>
                          <a:ea typeface="Helvetica Light" charset="0"/>
                          <a:cs typeface="Helvetica Light" charset="0"/>
                        </a:rPr>
                        <m:t>19</m:t>
                      </m:r>
                      <m:r>
                        <a:rPr lang="en-CA" sz="1800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i="0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Fiber</m:t>
                      </m:r>
                      <m:r>
                        <a:rPr lang="en-CA" sz="1800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+</m:t>
                      </m:r>
                      <m:r>
                        <a:rPr lang="en-CA" sz="1800" b="1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𝟎</m:t>
                      </m:r>
                      <m:r>
                        <a:rPr lang="en-CA" sz="1800" b="1" i="1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.</m:t>
                      </m:r>
                      <m:r>
                        <a:rPr lang="en-CA" sz="1800" b="1" i="1" dirty="0" smtClean="0">
                          <a:latin typeface="Cambria Math" panose="02040503050406030204" pitchFamily="18" charset="0"/>
                          <a:ea typeface="Helvetica Light" charset="0"/>
                          <a:cs typeface="Helvetica Light" charset="0"/>
                        </a:rPr>
                        <m:t>𝟕𝟎</m:t>
                      </m:r>
                      <m:r>
                        <a:rPr lang="en-CA" sz="1800" b="1" i="1" dirty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Vitamin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CA" sz="1800" b="1" i="0" dirty="0" smtClean="0">
                          <a:latin typeface="Cambria Math" charset="0"/>
                          <a:ea typeface="Helvetica Light" charset="0"/>
                          <a:cs typeface="Helvetica Light" charset="0"/>
                        </a:rPr>
                        <m:t>C</m:t>
                      </m:r>
                    </m:oMath>
                  </m:oMathPara>
                </a14:m>
                <a:endParaRPr lang="en-CA" sz="1800" b="1">
                  <a:latin typeface="Helvetica Light" charset="0"/>
                  <a:ea typeface="Helvetica Light" charset="0"/>
                  <a:cs typeface="Helvetica Light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9662FCC-4F87-DDBF-D39E-43878C1EB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809" y="85135"/>
                <a:ext cx="7965743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5F7E93A-A7F6-B600-4DDD-2A0FAF948A2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975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3ECB69-77F1-1D58-67EB-D5A737F59BA3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8709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transformations communes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dirty="0"/>
              <a:t>Les </a:t>
            </a:r>
            <a:r>
              <a:rPr lang="en-US" dirty="0" err="1"/>
              <a:t>modèles</a:t>
            </a:r>
            <a:r>
              <a:rPr lang="en-US" dirty="0"/>
              <a:t> exigent </a:t>
            </a:r>
            <a:r>
              <a:rPr lang="en-US" dirty="0" err="1"/>
              <a:t>parfois</a:t>
            </a:r>
            <a:r>
              <a:rPr lang="en-US" dirty="0"/>
              <a:t> que </a:t>
            </a:r>
            <a:r>
              <a:rPr lang="en-US" dirty="0" err="1"/>
              <a:t>certaines</a:t>
            </a:r>
            <a:r>
              <a:rPr lang="en-US" dirty="0"/>
              <a:t> </a:t>
            </a:r>
            <a:r>
              <a:rPr lang="en-US" dirty="0" err="1"/>
              <a:t>hypothèses</a:t>
            </a:r>
            <a:r>
              <a:rPr lang="en-US" dirty="0"/>
              <a:t> relatives aux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soient</a:t>
            </a:r>
            <a:r>
              <a:rPr lang="en-US" dirty="0"/>
              <a:t> </a:t>
            </a:r>
            <a:r>
              <a:rPr lang="en-US" dirty="0" err="1"/>
              <a:t>respectées</a:t>
            </a:r>
            <a:r>
              <a:rPr lang="en-US" dirty="0"/>
              <a:t> (</a:t>
            </a:r>
            <a:r>
              <a:rPr lang="en-US" dirty="0" err="1"/>
              <a:t>normalité</a:t>
            </a:r>
            <a:r>
              <a:rPr lang="en-US" dirty="0"/>
              <a:t> des </a:t>
            </a:r>
            <a:r>
              <a:rPr lang="en-US" dirty="0" err="1"/>
              <a:t>résidus</a:t>
            </a:r>
            <a:r>
              <a:rPr lang="en-US" dirty="0"/>
              <a:t>, </a:t>
            </a:r>
            <a:r>
              <a:rPr lang="en-US" dirty="0" err="1"/>
              <a:t>linéarité</a:t>
            </a:r>
            <a:r>
              <a:rPr lang="en-US" dirty="0"/>
              <a:t>, etc.).</a:t>
            </a:r>
            <a:endParaRPr lang="en-US" sz="1000" dirty="0"/>
          </a:p>
          <a:p>
            <a:pPr algn="just"/>
            <a:r>
              <a:rPr lang="en-US" dirty="0"/>
              <a:t>Si les </a:t>
            </a:r>
            <a:r>
              <a:rPr lang="en-US" dirty="0" err="1"/>
              <a:t>données</a:t>
            </a:r>
            <a:r>
              <a:rPr lang="en-US" dirty="0"/>
              <a:t> brutes ne </a:t>
            </a:r>
            <a:r>
              <a:rPr lang="en-US" dirty="0" err="1"/>
              <a:t>répondent</a:t>
            </a:r>
            <a:r>
              <a:rPr lang="en-US" dirty="0"/>
              <a:t> pas aux exigences, nous </a:t>
            </a:r>
            <a:r>
              <a:rPr lang="en-US" dirty="0" err="1"/>
              <a:t>pouvons</a:t>
            </a:r>
            <a:r>
              <a:rPr lang="en-US" dirty="0"/>
              <a:t> </a:t>
            </a:r>
            <a:r>
              <a:rPr lang="en-US" dirty="0" err="1"/>
              <a:t>soit</a:t>
            </a:r>
            <a:r>
              <a:rPr lang="en-US" dirty="0"/>
              <a:t> :</a:t>
            </a:r>
          </a:p>
          <a:p>
            <a:pPr lvl="1" algn="just"/>
            <a:r>
              <a:rPr lang="en-US" dirty="0" err="1"/>
              <a:t>abandonner</a:t>
            </a:r>
            <a:r>
              <a:rPr lang="en-US" dirty="0"/>
              <a:t> le </a:t>
            </a:r>
            <a:r>
              <a:rPr lang="en-US" dirty="0" err="1"/>
              <a:t>modèle</a:t>
            </a:r>
            <a:r>
              <a:rPr lang="en-US" dirty="0"/>
              <a:t> </a:t>
            </a:r>
          </a:p>
          <a:p>
            <a:pPr lvl="1" algn="just"/>
            <a:r>
              <a:rPr lang="en-US" dirty="0" err="1"/>
              <a:t>tenter</a:t>
            </a:r>
            <a:r>
              <a:rPr lang="en-US" dirty="0"/>
              <a:t> de </a:t>
            </a:r>
            <a:r>
              <a:rPr lang="en-US" b="1" dirty="0"/>
              <a:t>transformer </a:t>
            </a:r>
            <a:r>
              <a:rPr lang="en-US" dirty="0"/>
              <a:t>les </a:t>
            </a:r>
            <a:r>
              <a:rPr lang="en-US" dirty="0" err="1"/>
              <a:t>données</a:t>
            </a:r>
            <a:endParaRPr lang="en-CA" sz="1000" dirty="0"/>
          </a:p>
          <a:p>
            <a:pPr algn="just"/>
            <a:r>
              <a:rPr lang="en-CA" dirty="0"/>
              <a:t>La </a:t>
            </a:r>
            <a:r>
              <a:rPr lang="en-CA" dirty="0" err="1"/>
              <a:t>deuxième</a:t>
            </a:r>
            <a:r>
              <a:rPr lang="en-CA" dirty="0"/>
              <a:t> </a:t>
            </a:r>
            <a:r>
              <a:rPr lang="en-CA" dirty="0" err="1"/>
              <a:t>approche</a:t>
            </a:r>
            <a:r>
              <a:rPr lang="en-CA" dirty="0"/>
              <a:t> </a:t>
            </a:r>
            <a:r>
              <a:rPr lang="en-CA" dirty="0" err="1"/>
              <a:t>nécessite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/>
              <a:t>transformation inverse </a:t>
            </a:r>
            <a:r>
              <a:rPr lang="en-CA" dirty="0"/>
              <a:t>pour </a:t>
            </a:r>
            <a:r>
              <a:rPr lang="en-CA" dirty="0" err="1"/>
              <a:t>pouvoir</a:t>
            </a:r>
            <a:r>
              <a:rPr lang="en-CA" dirty="0"/>
              <a:t> </a:t>
            </a:r>
            <a:r>
              <a:rPr lang="en-CA" dirty="0" err="1"/>
              <a:t>tirer</a:t>
            </a:r>
            <a:r>
              <a:rPr lang="en-CA" dirty="0"/>
              <a:t> des conclusions sur les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b="1" dirty="0" err="1"/>
              <a:t>d'origine</a:t>
            </a:r>
            <a:r>
              <a:rPr lang="en-CA" dirty="0"/>
              <a:t>. </a:t>
            </a:r>
            <a:endParaRPr lang="en-US" sz="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020F3-579B-19E1-ADF8-E99B7A470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203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C344F825-8FE5-3182-E706-A4247E9E8A9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636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52F98-34D0-917F-FED1-6707ACAC7244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978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transformations communes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CA" sz="2200" dirty="0"/>
                  <a:t>Dans le </a:t>
                </a:r>
                <a:r>
                  <a:rPr lang="en-CA" sz="2200" dirty="0" err="1"/>
                  <a:t>contexte</a:t>
                </a:r>
                <a:r>
                  <a:rPr lang="en-CA" sz="2200" dirty="0"/>
                  <a:t> de </a:t>
                </a:r>
                <a:r>
                  <a:rPr lang="en-CA" sz="2200" dirty="0" err="1"/>
                  <a:t>l'analyse</a:t>
                </a:r>
                <a:r>
                  <a:rPr lang="en-CA" sz="2200" dirty="0"/>
                  <a:t> des </a:t>
                </a:r>
                <a:r>
                  <a:rPr lang="en-CA" sz="2200" dirty="0" err="1"/>
                  <a:t>données</a:t>
                </a:r>
                <a:r>
                  <a:rPr lang="en-CA" sz="2200" dirty="0"/>
                  <a:t>, les transformations </a:t>
                </a:r>
                <a:r>
                  <a:rPr lang="en-CA" sz="2200" dirty="0" err="1"/>
                  <a:t>sont</a:t>
                </a:r>
                <a:r>
                  <a:rPr lang="en-CA" sz="2200" dirty="0"/>
                  <a:t> </a:t>
                </a:r>
                <a:r>
                  <a:rPr lang="en-CA" sz="2200" b="1" dirty="0"/>
                  <a:t>monotones :</a:t>
                </a:r>
              </a:p>
              <a:p>
                <a:pPr lvl="1" algn="just"/>
                <a:r>
                  <a:rPr lang="en-CA" sz="1900" dirty="0" err="1"/>
                  <a:t>logarithmique</a:t>
                </a:r>
                <a:endParaRPr lang="en-CA" sz="1900" dirty="0"/>
              </a:p>
              <a:p>
                <a:pPr lvl="1" algn="just"/>
                <a:r>
                  <a:rPr lang="en-CA" sz="1900" dirty="0" err="1"/>
                  <a:t>racine</a:t>
                </a:r>
                <a:r>
                  <a:rPr lang="en-CA" sz="1900" dirty="0"/>
                  <a:t> </a:t>
                </a:r>
                <a:r>
                  <a:rPr lang="en-CA" sz="1900" dirty="0" err="1"/>
                  <a:t>carrée</a:t>
                </a:r>
                <a:r>
                  <a:rPr lang="en-CA" sz="1900" dirty="0"/>
                  <a:t>, inverse, puissance : </a:t>
                </a:r>
              </a:p>
              <a:p>
                <a:pPr lvl="1" algn="just"/>
                <a:r>
                  <a:rPr lang="en-CA" sz="1900" dirty="0" err="1"/>
                  <a:t>exponentielle</a:t>
                </a:r>
                <a:endParaRPr lang="en-CA" sz="1900" dirty="0"/>
              </a:p>
              <a:p>
                <a:pPr lvl="1" algn="just"/>
                <a:r>
                  <a:rPr lang="en-CA" sz="1900" dirty="0"/>
                  <a:t>Box-Cox, etc.</a:t>
                </a:r>
              </a:p>
              <a:p>
                <a:pPr algn="just"/>
                <a:r>
                  <a:rPr lang="en-CA" sz="2200" dirty="0"/>
                  <a:t>Les transformations sur les </a:t>
                </a:r>
                <a:r>
                  <a:rPr lang="en-CA" sz="2200" dirty="0" err="1"/>
                  <a:t>prédicteurs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 smtClean="0">
                        <a:latin typeface="Cambria Math" charset="0"/>
                      </a:rPr>
                      <m:t>𝑋</m:t>
                    </m:r>
                    <m:r>
                      <a:rPr lang="en-CA" sz="22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sz="2200" dirty="0" err="1"/>
                  <a:t>peuvent</a:t>
                </a:r>
                <a:r>
                  <a:rPr lang="en-CA" sz="2200" dirty="0"/>
                  <a:t> </a:t>
                </a:r>
                <a:r>
                  <a:rPr lang="en-CA" sz="2200" dirty="0" err="1"/>
                  <a:t>atteindre</a:t>
                </a:r>
                <a:r>
                  <a:rPr lang="en-CA" sz="2200" dirty="0"/>
                  <a:t> la </a:t>
                </a:r>
                <a:r>
                  <a:rPr lang="en-CA" sz="2200" dirty="0" err="1"/>
                  <a:t>linéarité</a:t>
                </a:r>
                <a:r>
                  <a:rPr lang="en-CA" sz="2200" dirty="0"/>
                  <a:t>, </a:t>
                </a:r>
                <a:r>
                  <a:rPr lang="en-CA" sz="2200" dirty="0" err="1"/>
                  <a:t>mais</a:t>
                </a:r>
                <a:r>
                  <a:rPr lang="en-CA" sz="2200" dirty="0"/>
                  <a:t> </a:t>
                </a:r>
                <a:r>
                  <a:rPr lang="en-CA" sz="2200" dirty="0" err="1"/>
                  <a:t>à</a:t>
                </a:r>
                <a:r>
                  <a:rPr lang="en-CA" sz="2200" dirty="0"/>
                  <a:t> un prix (les </a:t>
                </a:r>
                <a:r>
                  <a:rPr lang="en-CA" sz="2200" dirty="0" err="1"/>
                  <a:t>corrélations</a:t>
                </a:r>
                <a:r>
                  <a:rPr lang="en-CA" sz="2200" dirty="0"/>
                  <a:t> ne </a:t>
                </a:r>
                <a:r>
                  <a:rPr lang="en-CA" sz="2200" dirty="0" err="1"/>
                  <a:t>sont</a:t>
                </a:r>
                <a:r>
                  <a:rPr lang="en-CA" sz="2200" dirty="0"/>
                  <a:t> pas </a:t>
                </a:r>
                <a:r>
                  <a:rPr lang="en-CA" sz="2200" dirty="0" err="1"/>
                  <a:t>préservées</a:t>
                </a:r>
                <a:r>
                  <a:rPr lang="en-CA" sz="2200" dirty="0"/>
                  <a:t>, par </a:t>
                </a:r>
                <a:r>
                  <a:rPr lang="en-CA" sz="2200" dirty="0" err="1"/>
                  <a:t>exemple</a:t>
                </a:r>
                <a:r>
                  <a:rPr lang="en-CA" sz="2200" dirty="0"/>
                  <a:t>). </a:t>
                </a:r>
              </a:p>
              <a:p>
                <a:pPr algn="just"/>
                <a:r>
                  <a:rPr lang="en-CA" sz="2200" dirty="0"/>
                  <a:t>Les transformations sur la </a:t>
                </a:r>
                <a:r>
                  <a:rPr lang="en-CA" sz="2200" dirty="0" err="1"/>
                  <a:t>réponse</a:t>
                </a:r>
                <a:r>
                  <a:rPr lang="en-CA" sz="2200" dirty="0"/>
                  <a:t> </a:t>
                </a:r>
                <a14:m>
                  <m:oMath xmlns:m="http://schemas.openxmlformats.org/officeDocument/2006/math">
                    <m:r>
                      <a:rPr lang="en-CA" sz="2200" i="1" smtClean="0">
                        <a:latin typeface="Cambria Math" charset="0"/>
                      </a:rPr>
                      <m:t>𝑌</m:t>
                    </m:r>
                    <m:r>
                      <a:rPr lang="en-CA" sz="220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CA" sz="2200" dirty="0" err="1"/>
                  <a:t>peuvent</a:t>
                </a:r>
                <a:r>
                  <a:rPr lang="en-CA" sz="2200" dirty="0"/>
                  <a:t> aider avec la non-</a:t>
                </a:r>
                <a:r>
                  <a:rPr lang="en-CA" sz="2200" dirty="0" err="1"/>
                  <a:t>normalité</a:t>
                </a:r>
                <a:r>
                  <a:rPr lang="en-CA" sz="2200" dirty="0"/>
                  <a:t> et la variance </a:t>
                </a:r>
                <a:r>
                  <a:rPr lang="en-CA" sz="2200" dirty="0" err="1"/>
                  <a:t>inégale</a:t>
                </a:r>
                <a:r>
                  <a:rPr lang="en-CA" sz="2200" dirty="0"/>
                  <a:t> des </a:t>
                </a:r>
                <a:r>
                  <a:rPr lang="en-CA" sz="2200" dirty="0" err="1"/>
                  <a:t>termes</a:t>
                </a:r>
                <a:r>
                  <a:rPr lang="en-CA" sz="2200" dirty="0"/>
                  <a:t> </a:t>
                </a:r>
                <a:r>
                  <a:rPr lang="en-CA" sz="2200" dirty="0" err="1"/>
                  <a:t>d'erreur</a:t>
                </a:r>
                <a:r>
                  <a:rPr lang="en-CA" sz="2200" dirty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7" r="-1639" b="-1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CF0D7-A6A9-894F-A0E0-1B03169BE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204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5E04FE8-30E1-D220-D4C5-5E7F54ECC61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003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2C5747-CE35-482F-6568-8F47363EE0EA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4628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A818B-9686-D041-ACFD-6337B43A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19" y="396883"/>
            <a:ext cx="5967482" cy="312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950D6-0E60-5347-BC49-FB5A76534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18" y="3675686"/>
            <a:ext cx="5967484" cy="31211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E7B14-8F54-974F-AB43-CF07CFF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" y="3675686"/>
            <a:ext cx="5967484" cy="3121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49C33-22BC-D64C-A590-AF6F857CF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7" y="396882"/>
            <a:ext cx="5967484" cy="31211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1C15FE-C908-4543-8845-0BED67AC163C}"/>
              </a:ext>
            </a:extLst>
          </p:cNvPr>
          <p:cNvSpPr txBox="1"/>
          <p:nvPr/>
        </p:nvSpPr>
        <p:spPr>
          <a:xfrm>
            <a:off x="452283" y="51919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Données originales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AB0AA7-2342-5046-A98A-B4401EDFC885}"/>
                  </a:ext>
                </a:extLst>
              </p:cNvPr>
              <p:cNvSpPr txBox="1"/>
              <p:nvPr/>
            </p:nvSpPr>
            <p:spPr>
              <a:xfrm>
                <a:off x="452282" y="3817921"/>
                <a:ext cx="2768589" cy="49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  <a:latin typeface="Dagny OT" panose="020B0504020201020104" pitchFamily="34" charset="77"/>
                  </a:rPr>
                  <a:t>Racine carrée </a:t>
                </a:r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AB0AA7-2342-5046-A98A-B4401EDFC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82" y="3817921"/>
                <a:ext cx="2768589" cy="496418"/>
              </a:xfrm>
              <a:prstGeom prst="rect">
                <a:avLst/>
              </a:prstGeom>
              <a:blipFill>
                <a:blip r:embed="rId6"/>
                <a:stretch>
                  <a:fillRect l="-3653" t="-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C04D22-609A-F440-8123-3A27266CA965}"/>
                  </a:ext>
                </a:extLst>
              </p:cNvPr>
              <p:cNvSpPr txBox="1"/>
              <p:nvPr/>
            </p:nvSpPr>
            <p:spPr>
              <a:xfrm>
                <a:off x="6439431" y="519198"/>
                <a:ext cx="2133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bg1"/>
                    </a:solidFill>
                    <a:latin typeface="Dagny OT" panose="020B0504020201020104" pitchFamily="34" charset="77"/>
                  </a:rPr>
                  <a:t>Carré </a:t>
                </a:r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C04D22-609A-F440-8123-3A27266CA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31" y="519198"/>
                <a:ext cx="2133600" cy="461665"/>
              </a:xfrm>
              <a:prstGeom prst="rect">
                <a:avLst/>
              </a:prstGeom>
              <a:blipFill>
                <a:blip r:embed="rId7"/>
                <a:stretch>
                  <a:fillRect l="-414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33909CA-2D69-CF47-BB38-CC61F35390E2}"/>
              </a:ext>
            </a:extLst>
          </p:cNvPr>
          <p:cNvSpPr txBox="1"/>
          <p:nvPr/>
        </p:nvSpPr>
        <p:spPr>
          <a:xfrm>
            <a:off x="6439431" y="3817921"/>
            <a:ext cx="312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agny OT" panose="020B0504020201020104" pitchFamily="34" charset="77"/>
              </a:rPr>
              <a:t>Inverse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DA7DF8-94CD-3C2A-C7CD-552BC07A697E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2490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transformation de Box-Cox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dirty="0" err="1"/>
                  <a:t>Supposons</a:t>
                </a:r>
                <a:r>
                  <a:rPr lang="en-US" dirty="0"/>
                  <a:t> le </a:t>
                </a:r>
                <a:r>
                  <a:rPr lang="en-US" dirty="0" err="1"/>
                  <a:t>modèle</a:t>
                </a:r>
                <a:r>
                  <a:rPr lang="en-US" dirty="0"/>
                  <a:t> </a:t>
                </a:r>
                <a:r>
                  <a:rPr lang="en-US" dirty="0" err="1"/>
                  <a:t>habituel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  <m:r>
                              <a:rPr lang="en-CA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𝜀</m:t>
                        </m:r>
                      </m:e>
                      <m:sub>
                        <m:r>
                          <a:rPr lang="en-CA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avec </a:t>
                </a:r>
                <a:r>
                  <a:rPr lang="en-US" dirty="0" err="1"/>
                  <a:t>soit</a:t>
                </a:r>
                <a:endParaRPr lang="en-US" dirty="0"/>
              </a:p>
              <a:p>
                <a:pPr lvl="1" algn="just"/>
                <a:r>
                  <a:rPr lang="en-US" dirty="0"/>
                  <a:t>des </a:t>
                </a:r>
                <a:r>
                  <a:rPr lang="en-US" dirty="0" err="1"/>
                  <a:t>résidus</a:t>
                </a:r>
                <a:r>
                  <a:rPr lang="en-US" dirty="0"/>
                  <a:t> </a:t>
                </a:r>
                <a:r>
                  <a:rPr lang="en-US" dirty="0" err="1"/>
                  <a:t>asymétriques</a:t>
                </a:r>
                <a:r>
                  <a:rPr lang="en-US" dirty="0"/>
                  <a:t> ;</a:t>
                </a:r>
              </a:p>
              <a:p>
                <a:pPr lvl="1" algn="just"/>
                <a:r>
                  <a:rPr lang="en-US" dirty="0" err="1"/>
                  <a:t>une</a:t>
                </a:r>
                <a:r>
                  <a:rPr lang="en-US" dirty="0"/>
                  <a:t> variance non </a:t>
                </a:r>
                <a:r>
                  <a:rPr lang="en-US" dirty="0" err="1"/>
                  <a:t>constante</a:t>
                </a:r>
                <a:r>
                  <a:rPr lang="en-US" dirty="0"/>
                  <a:t>, et/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</a:p>
              <a:p>
                <a:pPr lvl="1" algn="just"/>
                <a:r>
                  <a:rPr lang="en-US" dirty="0" err="1"/>
                  <a:t>une</a:t>
                </a:r>
                <a:r>
                  <a:rPr lang="en-US" dirty="0"/>
                  <a:t> tendance non </a:t>
                </a:r>
                <a:r>
                  <a:rPr lang="en-US" dirty="0" err="1"/>
                  <a:t>linéaire</a:t>
                </a:r>
                <a:r>
                  <a:rPr lang="en-US" dirty="0"/>
                  <a:t>.</a:t>
                </a:r>
                <a:endParaRPr lang="en-US" sz="500" dirty="0"/>
              </a:p>
              <a:p>
                <a:r>
                  <a:rPr lang="en-US" dirty="0"/>
                  <a:t>La </a:t>
                </a:r>
                <a:r>
                  <a:rPr lang="en-US" b="1" dirty="0"/>
                  <a:t>transformation de Box-Cox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suggère</a:t>
                </a:r>
                <a:r>
                  <a:rPr lang="en-US" dirty="0"/>
                  <a:t> un </a:t>
                </a:r>
                <a:r>
                  <a:rPr lang="en-US" dirty="0" err="1"/>
                  <a:t>choix</a:t>
                </a:r>
                <a:r>
                  <a:rPr lang="en-US" dirty="0"/>
                  <a:t> : </a:t>
                </a:r>
                <a:r>
                  <a:rPr lang="en-US" dirty="0" err="1"/>
                  <a:t>sélectionnez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qui </a:t>
                </a:r>
                <a:r>
                  <a:rPr lang="en-US" dirty="0" err="1"/>
                  <a:t>maximise</a:t>
                </a:r>
                <a:r>
                  <a:rPr lang="en-US" dirty="0"/>
                  <a:t> la log-vraisemblance </a:t>
                </a:r>
                <a:r>
                  <a:rPr lang="en-US" dirty="0" err="1"/>
                  <a:t>correspondante</a:t>
                </a:r>
                <a:endParaRPr lang="en-US" sz="1000" dirty="0"/>
              </a:p>
              <a:p>
                <a:pPr algn="just"/>
                <a:r>
                  <a:rPr lang="en-US" dirty="0"/>
                  <a:t>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CA" i="1">
                        <a:latin typeface="Cambria Math" charset="0"/>
                        <a:ea typeface="Cambria Math" charset="0"/>
                        <a:cs typeface="Cambria Math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  <m:brk m:alnAt="7"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  <m:r>
                                <m:rPr>
                                  <m:nor/>
                                </m:rPr>
                                <a:rPr lang="en-CA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b="1" i="1" smtClean="0">
                                      <a:latin typeface="Cambria Math" charset="0"/>
                                    </a:rPr>
                                    <m:t>𝒀</m:t>
                                  </m:r>
                                </m:e>
                              </m:d>
                              <m:r>
                                <m:rPr>
                                  <m:brk m:alnAt="7"/>
                                </m:rP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m:rPr>
                                  <m:sty m:val="p"/>
                                  <m:brk m:alnAt="7"/>
                                </m:rPr>
                                <a:rPr lang="en-CA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n</m:t>
                              </m:r>
                              <m:r>
                                <m:rPr>
                                  <m:brk m:alnAt="7"/>
                                </m:rP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⁡</m:t>
                              </m:r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),  </m:t>
                              </m:r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</m:t>
                              </m:r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CA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  <m:brk m:alnAt="7"/>
                                    </m:rP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  <m:r>
                                    <m:rPr>
                                      <m:nor/>
                                    </m:rPr>
                                    <a:rPr lang="en-CA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</m:t>
                                  </m:r>
                                  <m:d>
                                    <m:d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CA" b="1" i="1">
                                          <a:latin typeface="Cambria Math" charset="0"/>
                                        </a:rPr>
                                        <m:t>𝒀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  <m:r>
                                    <a:rPr lang="en-CA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CA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mr-IN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×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CA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CA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sup>
                              </m:sSup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),  </m:t>
                              </m:r>
                              <m:r>
                                <m:rPr>
                                  <m:brk m:alnAt="7"/>
                                </m:rP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r>
                                <a:rPr lang="en-CA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≠</m:t>
                              </m:r>
                              <m:r>
                                <a:rPr lang="en-CA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18689" r="-1892" b="-10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B1F310-094A-A94C-A840-3E5167729A80}"/>
                  </a:ext>
                </a:extLst>
              </p:cNvPr>
              <p:cNvSpPr txBox="1"/>
              <p:nvPr/>
            </p:nvSpPr>
            <p:spPr>
              <a:xfrm>
                <a:off x="9718313" y="0"/>
                <a:ext cx="24736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FF0000"/>
                    </a:solidFill>
                    <a:latin typeface="Dagny OT" panose="020B0504020201020104" pitchFamily="34" charset="77"/>
                  </a:rPr>
                  <a:t> = moyenne géométrique</a:t>
                </a:r>
              </a:p>
            </p:txBody>
          </p:sp>
        </mc:Choice>
        <mc:Fallback xmlns="" xmlns:a16="http://schemas.microsoft.com/office/drawing/2014/main" xmlns:p14="http://schemas.microsoft.com/office/powerpoint/2010/main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B1F310-094A-A94C-A840-3E5167729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313" y="0"/>
                <a:ext cx="2473687" cy="307777"/>
              </a:xfrm>
              <a:prstGeom prst="rect">
                <a:avLst/>
              </a:prstGeom>
              <a:blipFill>
                <a:blip r:embed="rId3"/>
                <a:stretch>
                  <a:fillRect t="-4167" r="-51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18A5D1A-9EAE-6351-F398-5FFA3D0A4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206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43BD7382-41D4-BC34-5F55-9AC7943B162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2264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136C0E-8ABD-E1EA-906C-ED5C7CF1FA20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58331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transformation de Box-Cox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dirty="0"/>
                  <a:t>La </a:t>
                </a:r>
                <a:r>
                  <a:rPr lang="en-US" dirty="0" err="1"/>
                  <a:t>procédure</a:t>
                </a:r>
                <a:r>
                  <a:rPr lang="en-US" dirty="0"/>
                  <a:t> </a:t>
                </a:r>
                <a:r>
                  <a:rPr lang="en-US" dirty="0" err="1"/>
                  <a:t>fournit</a:t>
                </a:r>
                <a:r>
                  <a:rPr lang="en-US" dirty="0"/>
                  <a:t> un </a:t>
                </a:r>
                <a:r>
                  <a:rPr lang="en-US" b="1" dirty="0"/>
                  <a:t>guide </a:t>
                </a:r>
                <a:r>
                  <a:rPr lang="en-US" dirty="0"/>
                  <a:t>pour </a:t>
                </a:r>
                <a:r>
                  <a:rPr lang="en-US" dirty="0" err="1"/>
                  <a:t>sélectionner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transformation.</a:t>
                </a:r>
                <a:endParaRPr lang="en-US" sz="500" dirty="0"/>
              </a:p>
              <a:p>
                <a:pPr algn="just"/>
                <a:r>
                  <a:rPr lang="en-US" b="1" dirty="0"/>
                  <a:t>Des justifications </a:t>
                </a:r>
                <a:r>
                  <a:rPr lang="en-US" dirty="0" err="1"/>
                  <a:t>théoriques</a:t>
                </a:r>
                <a:r>
                  <a:rPr lang="en-US" dirty="0"/>
                  <a:t>/pratiques </a:t>
                </a:r>
                <a:r>
                  <a:rPr lang="en-US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exister</a:t>
                </a:r>
                <a:r>
                  <a:rPr lang="en-US" dirty="0"/>
                  <a:t> pour un </a:t>
                </a:r>
                <a:r>
                  <a:rPr lang="en-US" dirty="0" err="1"/>
                  <a:t>choix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  <a:endParaRPr lang="en-US" sz="500" dirty="0"/>
              </a:p>
              <a:p>
                <a:pPr algn="just"/>
                <a:r>
                  <a:rPr lang="en-US" dirty="0"/>
                  <a:t>Une </a:t>
                </a:r>
                <a:r>
                  <a:rPr lang="en-US" dirty="0" err="1"/>
                  <a:t>analyse</a:t>
                </a:r>
                <a:r>
                  <a:rPr lang="en-US" dirty="0"/>
                  <a:t> </a:t>
                </a:r>
                <a:r>
                  <a:rPr lang="en-US" dirty="0" err="1"/>
                  <a:t>résiduelle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encore </a:t>
                </a:r>
                <a:r>
                  <a:rPr lang="en-US" dirty="0" err="1"/>
                  <a:t>nécessaire</a:t>
                </a:r>
                <a:r>
                  <a:rPr lang="en-US" dirty="0"/>
                  <a:t> pour </a:t>
                </a:r>
                <a:r>
                  <a:rPr lang="en-US" dirty="0" err="1"/>
                  <a:t>s'assurer</a:t>
                </a:r>
                <a:r>
                  <a:rPr lang="en-US" dirty="0"/>
                  <a:t> que le </a:t>
                </a:r>
                <a:r>
                  <a:rPr lang="en-US" dirty="0" err="1"/>
                  <a:t>choix</a:t>
                </a:r>
                <a:r>
                  <a:rPr lang="en-US" dirty="0"/>
                  <a:t> </a:t>
                </a:r>
                <a:r>
                  <a:rPr lang="en-US" dirty="0" err="1"/>
                  <a:t>était</a:t>
                </a:r>
                <a:r>
                  <a:rPr lang="en-US" dirty="0"/>
                  <a:t> </a:t>
                </a:r>
                <a:r>
                  <a:rPr lang="en-US" dirty="0" err="1"/>
                  <a:t>approprié</a:t>
                </a:r>
                <a:r>
                  <a:rPr lang="en-US" dirty="0"/>
                  <a:t>.</a:t>
                </a:r>
                <a:endParaRPr lang="en-US" sz="500" dirty="0"/>
              </a:p>
              <a:p>
                <a:pPr algn="just"/>
                <a:r>
                  <a:rPr lang="en-US" dirty="0" err="1"/>
                  <a:t>Mieux</a:t>
                </a:r>
                <a:r>
                  <a:rPr lang="en-US" dirty="0"/>
                  <a:t> </a:t>
                </a:r>
                <a:r>
                  <a:rPr lang="en-US" dirty="0" err="1"/>
                  <a:t>vaut</a:t>
                </a:r>
                <a:r>
                  <a:rPr lang="en-US" dirty="0"/>
                  <a:t> </a:t>
                </a:r>
                <a:r>
                  <a:rPr lang="en-US" dirty="0" err="1"/>
                  <a:t>travailler</a:t>
                </a:r>
                <a:r>
                  <a:rPr lang="en-US" dirty="0"/>
                  <a:t> avec (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dirty="0" err="1"/>
                  <a:t>interpréter</a:t>
                </a:r>
                <a:r>
                  <a:rPr lang="en-US" dirty="0"/>
                  <a:t>) les </a:t>
                </a:r>
                <a:r>
                  <a:rPr lang="en-US" dirty="0" err="1"/>
                  <a:t>données</a:t>
                </a:r>
                <a:r>
                  <a:rPr lang="en-US" dirty="0"/>
                  <a:t> </a:t>
                </a:r>
                <a:r>
                  <a:rPr lang="en-US" b="1" dirty="0" err="1"/>
                  <a:t>transformées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09658-0A91-CF8F-28D8-CB443E413B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207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F7CC7F4-2B60-B041-F6A8-CF45CACE374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664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FC14F-22F8-0980-6F18-3ECDAAFDC3E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595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C6128-F944-054D-89FE-1B3221C46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21" y="550459"/>
            <a:ext cx="11477106" cy="6002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AFF81-B314-3B42-AC40-1B14CF00811C}"/>
                  </a:ext>
                </a:extLst>
              </p:cNvPr>
              <p:cNvSpPr txBox="1"/>
              <p:nvPr/>
            </p:nvSpPr>
            <p:spPr>
              <a:xfrm>
                <a:off x="967962" y="824956"/>
                <a:ext cx="41408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solidFill>
                      <a:schemeClr val="bg1"/>
                    </a:solidFill>
                    <a:latin typeface="Dagny OT" panose="020B0504020201020104" pitchFamily="34" charset="77"/>
                  </a:rPr>
                  <a:t>Logarithme</a:t>
                </a:r>
                <a:r>
                  <a:rPr lang="en-US" sz="2400" dirty="0">
                    <a:solidFill>
                      <a:schemeClr val="bg1"/>
                    </a:solidFill>
                    <a:latin typeface="Dagny OT" panose="020B0504020201020104" pitchFamily="34" charset="77"/>
                  </a:rPr>
                  <a:t> (Box-Cox,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CA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Dagny OT" panose="020B0504020201020104" pitchFamily="34" charset="77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9AFF81-B314-3B42-AC40-1B14CF008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62" y="824956"/>
                <a:ext cx="4140850" cy="461665"/>
              </a:xfrm>
              <a:prstGeom prst="rect">
                <a:avLst/>
              </a:prstGeom>
              <a:blipFill>
                <a:blip r:embed="rId3"/>
                <a:stretch>
                  <a:fillRect l="-244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317FD45-C0FE-A56F-1C0F-D732A7652CD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231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mise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l'échelle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dirty="0"/>
                  <a:t>Les variables </a:t>
                </a:r>
                <a:r>
                  <a:rPr lang="en-US" dirty="0" err="1"/>
                  <a:t>numériques</a:t>
                </a:r>
                <a:r>
                  <a:rPr lang="en-US" dirty="0"/>
                  <a:t> </a:t>
                </a:r>
                <a:r>
                  <a:rPr lang="en-US" dirty="0" err="1"/>
                  <a:t>peuvent</a:t>
                </a:r>
                <a:r>
                  <a:rPr lang="en-US" dirty="0"/>
                  <a:t> </a:t>
                </a:r>
                <a:r>
                  <a:rPr lang="en-US" dirty="0" err="1"/>
                  <a:t>avoir</a:t>
                </a:r>
                <a:r>
                  <a:rPr lang="en-US" dirty="0"/>
                  <a:t> </a:t>
                </a:r>
                <a:r>
                  <a:rPr lang="en-US" dirty="0" err="1"/>
                  <a:t>différentes</a:t>
                </a:r>
                <a:r>
                  <a:rPr lang="en-US" dirty="0"/>
                  <a:t> </a:t>
                </a:r>
                <a:r>
                  <a:rPr lang="en-US" b="1" dirty="0" err="1"/>
                  <a:t>échelles</a:t>
                </a:r>
                <a:r>
                  <a:rPr lang="en-US" b="1" dirty="0"/>
                  <a:t> </a:t>
                </a:r>
                <a:r>
                  <a:rPr lang="en-US" dirty="0"/>
                  <a:t>(e.g., des </a:t>
                </a:r>
                <a:r>
                  <a:rPr lang="en-US" dirty="0" err="1"/>
                  <a:t>poids</a:t>
                </a:r>
                <a:r>
                  <a:rPr lang="en-US" dirty="0"/>
                  <a:t> et des </a:t>
                </a:r>
                <a:r>
                  <a:rPr lang="en-US" dirty="0" err="1"/>
                  <a:t>hauteurs</a:t>
                </a:r>
                <a:r>
                  <a:rPr lang="en-US" dirty="0"/>
                  <a:t>). </a:t>
                </a:r>
                <a:endParaRPr lang="en-US" sz="500" dirty="0"/>
              </a:p>
              <a:p>
                <a:pPr algn="just"/>
                <a:r>
                  <a:rPr lang="en-US" dirty="0"/>
                  <a:t>La variance </a:t>
                </a:r>
                <a:r>
                  <a:rPr lang="en-US" dirty="0" err="1"/>
                  <a:t>d'une</a:t>
                </a:r>
                <a:r>
                  <a:rPr lang="en-US" dirty="0"/>
                  <a:t> variable </a:t>
                </a:r>
                <a:r>
                  <a:rPr lang="en-US" dirty="0" err="1"/>
                  <a:t>à</a:t>
                </a:r>
                <a:r>
                  <a:rPr lang="en-US" dirty="0"/>
                  <a:t> </a:t>
                </a:r>
                <a:r>
                  <a:rPr lang="en-US" dirty="0" err="1"/>
                  <a:t>grande</a:t>
                </a:r>
                <a:r>
                  <a:rPr lang="en-US" dirty="0"/>
                  <a:t> </a:t>
                </a:r>
                <a:r>
                  <a:rPr lang="en-US" dirty="0" err="1"/>
                  <a:t>échelle</a:t>
                </a:r>
                <a:r>
                  <a:rPr lang="en-US" dirty="0"/>
                  <a:t> </a:t>
                </a:r>
                <a:r>
                  <a:rPr lang="en-US" dirty="0" err="1"/>
                  <a:t>est</a:t>
                </a:r>
                <a:r>
                  <a:rPr lang="en-US" dirty="0"/>
                  <a:t> </a:t>
                </a:r>
                <a:r>
                  <a:rPr lang="en-US" dirty="0" err="1"/>
                  <a:t>généralement</a:t>
                </a:r>
                <a:r>
                  <a:rPr lang="en-US" dirty="0"/>
                  <a:t> supérieure </a:t>
                </a:r>
                <a:r>
                  <a:rPr lang="en-US" dirty="0" err="1"/>
                  <a:t>à</a:t>
                </a:r>
                <a:r>
                  <a:rPr lang="en-US" dirty="0"/>
                  <a:t> </a:t>
                </a:r>
                <a:r>
                  <a:rPr lang="en-US" dirty="0" err="1"/>
                  <a:t>celle</a:t>
                </a:r>
                <a:r>
                  <a:rPr lang="en-US" dirty="0"/>
                  <a:t> </a:t>
                </a:r>
                <a:r>
                  <a:rPr lang="en-US" dirty="0" err="1"/>
                  <a:t>d'une</a:t>
                </a:r>
                <a:r>
                  <a:rPr lang="en-US" dirty="0"/>
                  <a:t> variable </a:t>
                </a:r>
                <a:r>
                  <a:rPr lang="en-US" dirty="0" err="1"/>
                  <a:t>à</a:t>
                </a:r>
                <a:r>
                  <a:rPr lang="en-US" dirty="0"/>
                  <a:t> petite </a:t>
                </a:r>
                <a:r>
                  <a:rPr lang="en-US" dirty="0" err="1"/>
                  <a:t>échelle</a:t>
                </a:r>
                <a:r>
                  <a:rPr lang="en-US" dirty="0"/>
                  <a:t>, </a:t>
                </a:r>
                <a:r>
                  <a:rPr lang="en-US" dirty="0" err="1"/>
                  <a:t>ce</a:t>
                </a:r>
                <a:r>
                  <a:rPr lang="en-US" dirty="0"/>
                  <a:t> qui </a:t>
                </a:r>
                <a:r>
                  <a:rPr lang="en-US" dirty="0" err="1"/>
                  <a:t>peut</a:t>
                </a:r>
                <a:r>
                  <a:rPr lang="en-US" dirty="0"/>
                  <a:t> </a:t>
                </a:r>
                <a:r>
                  <a:rPr lang="en-US" dirty="0" err="1"/>
                  <a:t>introduire</a:t>
                </a:r>
                <a:r>
                  <a:rPr lang="en-US" dirty="0"/>
                  <a:t> un </a:t>
                </a:r>
                <a:r>
                  <a:rPr lang="en-US" dirty="0" err="1"/>
                  <a:t>biais</a:t>
                </a:r>
                <a:r>
                  <a:rPr lang="en-US" dirty="0"/>
                  <a:t>.</a:t>
                </a:r>
                <a:endParaRPr lang="en-US" sz="500" dirty="0"/>
              </a:p>
              <a:p>
                <a:r>
                  <a:rPr lang="en-US" dirty="0"/>
                  <a:t>La </a:t>
                </a:r>
                <a:r>
                  <a:rPr lang="en-US" b="1" dirty="0" err="1"/>
                  <a:t>standardisation</a:t>
                </a:r>
                <a:r>
                  <a:rPr lang="en-US" b="1" dirty="0"/>
                  <a:t> </a:t>
                </a:r>
                <a:r>
                  <a:rPr lang="en-US" dirty="0" err="1"/>
                  <a:t>crée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variable avec </a:t>
                </a:r>
                <a:r>
                  <a:rPr lang="en-US" dirty="0" err="1"/>
                  <a:t>une</a:t>
                </a:r>
                <a:r>
                  <a:rPr lang="en-US" dirty="0"/>
                  <a:t> </a:t>
                </a:r>
                <a:r>
                  <a:rPr lang="en-US" dirty="0" err="1"/>
                  <a:t>moyenne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0 </m:t>
                    </m:r>
                  </m:oMath>
                </a14:m>
                <a:r>
                  <a:rPr lang="en-US" dirty="0"/>
                  <a:t>et un </a:t>
                </a:r>
                <a:r>
                  <a:rPr lang="en-US" dirty="0" err="1"/>
                  <a:t>écart</a:t>
                </a:r>
                <a:r>
                  <a:rPr lang="en-US" dirty="0"/>
                  <a:t>-type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La </a:t>
                </a:r>
                <a:r>
                  <a:rPr lang="en-US" b="1" dirty="0" err="1"/>
                  <a:t>normalisation</a:t>
                </a:r>
                <a:r>
                  <a:rPr lang="en-US" b="1" dirty="0"/>
                  <a:t> </a:t>
                </a:r>
                <a:r>
                  <a:rPr lang="en-US" dirty="0" err="1"/>
                  <a:t>crée</a:t>
                </a:r>
                <a:r>
                  <a:rPr lang="en-US" dirty="0"/>
                  <a:t> </a:t>
                </a:r>
                <a:r>
                  <a:rPr lang="en-US" dirty="0" err="1"/>
                  <a:t>une</a:t>
                </a:r>
                <a:r>
                  <a:rPr lang="en-US" dirty="0"/>
                  <a:t> variable dans </a:t>
                </a:r>
                <a:r>
                  <a:rPr lang="en-US" dirty="0" err="1"/>
                  <a:t>l'intervalle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func>
                          </m:e>
                        </m:func>
                      </m:den>
                    </m:f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3934" r="-1892" b="-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C02A2-4E5D-2C43-9E2C-963BBE75C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209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9D5D727-E467-A932-3884-2259753F298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5984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3D884-42C3-B66B-CC6D-70DCC88C0BFD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1354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E548-9C8B-4D04-CF05-E69938871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812332" cy="822960"/>
          </a:xfrm>
        </p:spPr>
        <p:txBody>
          <a:bodyPr/>
          <a:lstStyle/>
          <a:p>
            <a:r>
              <a:rPr lang="en-CA" sz="3400" dirty="0"/>
              <a:t>1. Les aspects techniques et non techniques des </a:t>
            </a:r>
            <a:r>
              <a:rPr lang="en-CA" sz="3400" dirty="0" err="1"/>
              <a:t>données</a:t>
            </a:r>
            <a:endParaRPr lang="en-CA" sz="3400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2DAB4BB-6179-A87F-28CD-9FBC84E91B6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 b="25996"/>
          <a:stretch/>
        </p:blipFill>
        <p:spPr>
          <a:xfrm>
            <a:off x="15" y="0"/>
            <a:ext cx="12191985" cy="49150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A2FDC-CFA1-58D6-5150-9628406DC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69CAF-6B03-D4EE-6452-754FBFC10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9311C-97CA-3870-58FA-D6D7A3BFCA04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93E1E-CE81-BCE5-AC65-AE200E8868EF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7A69FB7-C18E-CB3D-E0B8-C9C871DDBB5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037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42075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discrétisation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017690"/>
            <a:ext cx="10115203" cy="3851404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Pour </a:t>
            </a:r>
            <a:r>
              <a:rPr lang="en-US" dirty="0" err="1"/>
              <a:t>réduire</a:t>
            </a:r>
            <a:r>
              <a:rPr lang="en-US" dirty="0"/>
              <a:t> la </a:t>
            </a:r>
            <a:r>
              <a:rPr lang="en-US" dirty="0" err="1"/>
              <a:t>complexité</a:t>
            </a:r>
            <a:r>
              <a:rPr lang="en-US" dirty="0"/>
              <a:t> des </a:t>
            </a:r>
            <a:r>
              <a:rPr lang="en-US" dirty="0" err="1"/>
              <a:t>calculs</a:t>
            </a:r>
            <a:r>
              <a:rPr lang="en-US" dirty="0"/>
              <a:t>, il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nécessaire</a:t>
            </a:r>
            <a:r>
              <a:rPr lang="en-US" dirty="0"/>
              <a:t> de </a:t>
            </a:r>
            <a:r>
              <a:rPr lang="en-US" dirty="0" err="1"/>
              <a:t>remplacer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variable numérique par </a:t>
            </a:r>
            <a:r>
              <a:rPr lang="en-US" dirty="0" err="1"/>
              <a:t>une</a:t>
            </a:r>
            <a:r>
              <a:rPr lang="en-US" dirty="0"/>
              <a:t> variable </a:t>
            </a:r>
            <a:r>
              <a:rPr lang="en-US" b="1" dirty="0" err="1"/>
              <a:t>ordinale</a:t>
            </a:r>
            <a:r>
              <a:rPr lang="en-US" b="1" dirty="0"/>
              <a:t> </a:t>
            </a:r>
            <a:r>
              <a:rPr lang="en-US" dirty="0"/>
              <a:t>(e.g., passer de la </a:t>
            </a:r>
            <a:r>
              <a:rPr lang="en-US" i="1" dirty="0"/>
              <a:t>taille </a:t>
            </a:r>
            <a:r>
              <a:rPr lang="en-US" dirty="0" err="1"/>
              <a:t>à</a:t>
            </a:r>
            <a:r>
              <a:rPr lang="en-US" dirty="0"/>
              <a:t> "</a:t>
            </a:r>
            <a:r>
              <a:rPr lang="en-US" i="1" dirty="0"/>
              <a:t>petit</a:t>
            </a:r>
            <a:r>
              <a:rPr lang="en-US" dirty="0"/>
              <a:t>", "</a:t>
            </a:r>
            <a:r>
              <a:rPr lang="en-US" i="1" dirty="0" err="1"/>
              <a:t>moyen</a:t>
            </a:r>
            <a:r>
              <a:rPr lang="en-US" dirty="0"/>
              <a:t>", "</a:t>
            </a:r>
            <a:r>
              <a:rPr lang="en-US" i="1" dirty="0"/>
              <a:t>grand</a:t>
            </a:r>
            <a:r>
              <a:rPr lang="en-US" dirty="0"/>
              <a:t>"). </a:t>
            </a:r>
            <a:endParaRPr lang="en-US" sz="500" dirty="0"/>
          </a:p>
          <a:p>
            <a:pPr algn="just"/>
            <a:r>
              <a:rPr lang="en-US" dirty="0" err="1"/>
              <a:t>L'</a:t>
            </a:r>
            <a:r>
              <a:rPr lang="en-US" b="1" dirty="0" err="1"/>
              <a:t>expertise</a:t>
            </a:r>
            <a:r>
              <a:rPr lang="en-US" b="1" dirty="0"/>
              <a:t> de </a:t>
            </a:r>
            <a:r>
              <a:rPr lang="en-US" b="1" dirty="0" err="1"/>
              <a:t>domaine</a:t>
            </a:r>
            <a:r>
              <a:rPr lang="en-US" b="1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utilisée</a:t>
            </a:r>
            <a:r>
              <a:rPr lang="en-US" dirty="0"/>
              <a:t> pour </a:t>
            </a:r>
            <a:r>
              <a:rPr lang="en-US" dirty="0" err="1"/>
              <a:t>déterminer</a:t>
            </a:r>
            <a:r>
              <a:rPr lang="en-US" dirty="0"/>
              <a:t> les </a:t>
            </a:r>
            <a:r>
              <a:rPr lang="en-US" dirty="0" err="1"/>
              <a:t>limites</a:t>
            </a:r>
            <a:r>
              <a:rPr lang="en-US" dirty="0"/>
              <a:t> des bacs (bien que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puisse</a:t>
            </a:r>
            <a:r>
              <a:rPr lang="en-US" dirty="0"/>
              <a:t> </a:t>
            </a:r>
            <a:r>
              <a:rPr lang="en-US" dirty="0" err="1"/>
              <a:t>introduire</a:t>
            </a:r>
            <a:r>
              <a:rPr lang="en-US" dirty="0"/>
              <a:t> un </a:t>
            </a:r>
            <a:r>
              <a:rPr lang="en-US" dirty="0" err="1"/>
              <a:t>biais</a:t>
            </a:r>
            <a:r>
              <a:rPr lang="en-US" dirty="0"/>
              <a:t> inconscient dans les analyses).</a:t>
            </a:r>
            <a:endParaRPr lang="en-US" sz="500" dirty="0"/>
          </a:p>
          <a:p>
            <a:pPr algn="just"/>
            <a:r>
              <a:rPr lang="en-US" dirty="0" err="1"/>
              <a:t>En</a:t>
            </a:r>
            <a:r>
              <a:rPr lang="en-US" dirty="0"/>
              <a:t> absence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telle</a:t>
            </a:r>
            <a:r>
              <a:rPr lang="en-US" dirty="0"/>
              <a:t> expertise, on </a:t>
            </a:r>
            <a:r>
              <a:rPr lang="en-US" dirty="0" err="1"/>
              <a:t>peut</a:t>
            </a:r>
            <a:r>
              <a:rPr lang="en-US" dirty="0"/>
              <a:t> fixer les </a:t>
            </a:r>
            <a:r>
              <a:rPr lang="en-US" dirty="0" err="1"/>
              <a:t>limites</a:t>
            </a:r>
            <a:r>
              <a:rPr lang="en-US" dirty="0"/>
              <a:t> de </a:t>
            </a:r>
            <a:r>
              <a:rPr lang="en-US" dirty="0" err="1"/>
              <a:t>sorte</a:t>
            </a:r>
            <a:r>
              <a:rPr lang="en-US" dirty="0"/>
              <a:t> que </a:t>
            </a:r>
            <a:r>
              <a:rPr lang="en-US" dirty="0" err="1"/>
              <a:t>soit</a:t>
            </a:r>
            <a:r>
              <a:rPr lang="en-US" dirty="0"/>
              <a:t> :</a:t>
            </a:r>
          </a:p>
          <a:p>
            <a:pPr lvl="1" algn="just"/>
            <a:r>
              <a:rPr lang="en-US" dirty="0"/>
              <a:t>les bacs </a:t>
            </a:r>
            <a:r>
              <a:rPr lang="en-US" dirty="0" err="1"/>
              <a:t>contiennent</a:t>
            </a:r>
            <a:r>
              <a:rPr lang="en-US" dirty="0"/>
              <a:t> </a:t>
            </a:r>
            <a:r>
              <a:rPr lang="en-US" dirty="0" err="1"/>
              <a:t>chacun</a:t>
            </a:r>
            <a:r>
              <a:rPr lang="en-US" dirty="0"/>
              <a:t> le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d'observations</a:t>
            </a:r>
            <a:endParaRPr lang="en-US" dirty="0"/>
          </a:p>
          <a:p>
            <a:pPr lvl="1" algn="just"/>
            <a:r>
              <a:rPr lang="en-US" dirty="0"/>
              <a:t>les bacs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tous</a:t>
            </a:r>
            <a:r>
              <a:rPr lang="en-US" dirty="0"/>
              <a:t> la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largeur</a:t>
            </a:r>
            <a:endParaRPr lang="en-US" dirty="0"/>
          </a:p>
          <a:p>
            <a:pPr lvl="1" algn="just"/>
            <a:r>
              <a:rPr lang="en-US" dirty="0"/>
              <a:t>la performance d'un certain </a:t>
            </a:r>
            <a:r>
              <a:rPr lang="en-US" dirty="0" err="1"/>
              <a:t>outil</a:t>
            </a:r>
            <a:r>
              <a:rPr lang="en-US" dirty="0"/>
              <a:t> de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maximisée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E42B9-2829-D53C-E84F-6684D4B07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210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576BCE3E-9E80-436A-0AC3-10E2864D59E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0332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191F1-2960-B854-73CC-426C3EB88AFC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6950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création</a:t>
            </a:r>
            <a:r>
              <a:rPr lang="en-US" dirty="0"/>
              <a:t> de variables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algn="just"/>
                <a:r>
                  <a:rPr lang="en-US" sz="2300" dirty="0"/>
                  <a:t>Il </a:t>
                </a:r>
                <a:r>
                  <a:rPr lang="en-US" sz="2300" dirty="0" err="1"/>
                  <a:t>peut</a:t>
                </a:r>
                <a:r>
                  <a:rPr lang="en-US" sz="2300" dirty="0"/>
                  <a:t> </a:t>
                </a:r>
                <a:r>
                  <a:rPr lang="en-US" sz="2300" dirty="0" err="1"/>
                  <a:t>être</a:t>
                </a:r>
                <a:r>
                  <a:rPr lang="en-US" sz="2300" dirty="0"/>
                  <a:t> </a:t>
                </a:r>
                <a:r>
                  <a:rPr lang="en-US" sz="2300" dirty="0" err="1"/>
                  <a:t>nécessaire</a:t>
                </a:r>
                <a:r>
                  <a:rPr lang="en-US" sz="2300" dirty="0"/>
                  <a:t> </a:t>
                </a:r>
                <a:r>
                  <a:rPr lang="en-US" sz="2300" dirty="0" err="1"/>
                  <a:t>d'introduire</a:t>
                </a:r>
                <a:r>
                  <a:rPr lang="en-US" sz="2300" dirty="0"/>
                  <a:t> de </a:t>
                </a:r>
                <a:r>
                  <a:rPr lang="en-US" sz="2300" dirty="0" err="1"/>
                  <a:t>nouvelles</a:t>
                </a:r>
                <a:r>
                  <a:rPr lang="en-US" sz="2300" dirty="0"/>
                  <a:t> variables :</a:t>
                </a:r>
              </a:p>
              <a:p>
                <a:pPr lvl="1" algn="just"/>
                <a:r>
                  <a:rPr lang="en-US" sz="1900" dirty="0"/>
                  <a:t>des </a:t>
                </a:r>
                <a:r>
                  <a:rPr lang="en-US" sz="1900" b="1" dirty="0"/>
                  <a:t>relations </a:t>
                </a:r>
                <a:r>
                  <a:rPr lang="en-US" sz="1900" b="1" dirty="0" err="1"/>
                  <a:t>fonctionnelles</a:t>
                </a:r>
                <a:r>
                  <a:rPr lang="en-US" sz="1900" b="1" dirty="0"/>
                  <a:t> </a:t>
                </a:r>
                <a:r>
                  <a:rPr lang="en-US" sz="1900" dirty="0"/>
                  <a:t>d'un certain sous-ensemble de </a:t>
                </a:r>
                <a:r>
                  <a:rPr lang="en-US" sz="1900" dirty="0" err="1"/>
                  <a:t>caractéristiques</a:t>
                </a:r>
                <a:r>
                  <a:rPr lang="en-US" sz="1900" dirty="0"/>
                  <a:t> </a:t>
                </a:r>
                <a:r>
                  <a:rPr lang="en-US" sz="1900" dirty="0" err="1"/>
                  <a:t>disponibles</a:t>
                </a:r>
                <a:endParaRPr lang="en-US" sz="1900" dirty="0"/>
              </a:p>
              <a:p>
                <a:pPr lvl="1" algn="just"/>
                <a:r>
                  <a:rPr lang="en-US" sz="1900" dirty="0"/>
                  <a:t>pour imposer </a:t>
                </a:r>
                <a:r>
                  <a:rPr lang="en-US" sz="1900" dirty="0" err="1"/>
                  <a:t>l'</a:t>
                </a:r>
                <a:r>
                  <a:rPr lang="en-US" sz="1900" b="1" dirty="0" err="1"/>
                  <a:t>indépendance</a:t>
                </a:r>
                <a:r>
                  <a:rPr lang="en-US" sz="1900" b="1" dirty="0"/>
                  <a:t> des observations</a:t>
                </a:r>
              </a:p>
              <a:p>
                <a:pPr lvl="1" algn="just"/>
                <a:r>
                  <a:rPr lang="en-US" sz="1900" dirty="0"/>
                  <a:t>pour imposer </a:t>
                </a:r>
                <a:r>
                  <a:rPr lang="en-US" sz="1900" dirty="0" err="1"/>
                  <a:t>l'</a:t>
                </a:r>
                <a:r>
                  <a:rPr lang="en-US" sz="1900" b="1" dirty="0" err="1"/>
                  <a:t>indépendance</a:t>
                </a:r>
                <a:r>
                  <a:rPr lang="en-US" sz="1900" b="1" dirty="0"/>
                  <a:t> des </a:t>
                </a:r>
                <a:r>
                  <a:rPr lang="en-US" sz="1900" b="1" dirty="0" err="1"/>
                  <a:t>caractéristiques</a:t>
                </a:r>
                <a:endParaRPr lang="en-US" sz="1900" b="1" dirty="0"/>
              </a:p>
              <a:p>
                <a:pPr lvl="1" algn="just"/>
                <a:r>
                  <a:rPr lang="en-US" sz="1900" dirty="0"/>
                  <a:t>pour simplifier </a:t>
                </a:r>
                <a:r>
                  <a:rPr lang="en-US" sz="1900" dirty="0" err="1"/>
                  <a:t>l'analyse</a:t>
                </a:r>
                <a:r>
                  <a:rPr lang="en-US" sz="1900" dirty="0"/>
                  <a:t> </a:t>
                </a:r>
                <a:r>
                  <a:rPr lang="en-US" sz="1900" dirty="0" err="1"/>
                  <a:t>en</a:t>
                </a:r>
                <a:r>
                  <a:rPr lang="en-US" sz="1900" dirty="0"/>
                  <a:t> examinant des </a:t>
                </a:r>
                <a:r>
                  <a:rPr lang="en-US" sz="1900" b="1" dirty="0"/>
                  <a:t>résumés </a:t>
                </a:r>
                <a:r>
                  <a:rPr lang="en-US" sz="1900" b="1" dirty="0" err="1"/>
                  <a:t>agrégés</a:t>
                </a:r>
                <a:r>
                  <a:rPr lang="en-US" sz="1900" b="1" dirty="0"/>
                  <a:t> </a:t>
                </a:r>
                <a:r>
                  <a:rPr lang="en-US" sz="1900" dirty="0"/>
                  <a:t>(</a:t>
                </a:r>
                <a:r>
                  <a:rPr lang="en-US" sz="1900" dirty="0" err="1"/>
                  <a:t>en</a:t>
                </a:r>
                <a:r>
                  <a:rPr lang="en-US" sz="1900" dirty="0"/>
                  <a:t> </a:t>
                </a:r>
                <a:r>
                  <a:rPr lang="en-US" sz="1900" dirty="0" err="1"/>
                  <a:t>analyse</a:t>
                </a:r>
                <a:r>
                  <a:rPr lang="en-US" sz="1900" dirty="0"/>
                  <a:t> de </a:t>
                </a:r>
                <a:r>
                  <a:rPr lang="en-US" sz="1900" dirty="0" err="1"/>
                  <a:t>texte</a:t>
                </a:r>
                <a:r>
                  <a:rPr lang="en-US" sz="1900" dirty="0"/>
                  <a:t>)</a:t>
                </a:r>
              </a:p>
              <a:p>
                <a:pPr lvl="1" algn="just"/>
                <a:endParaRPr lang="en-US" sz="500" dirty="0"/>
              </a:p>
              <a:p>
                <a:pPr algn="just"/>
                <a:r>
                  <a:rPr lang="en-US" sz="2300" dirty="0" err="1"/>
                  <a:t>Dépendances</a:t>
                </a:r>
                <a:r>
                  <a:rPr lang="en-US" sz="2300" dirty="0"/>
                  <a:t> </a:t>
                </a:r>
                <a:r>
                  <a:rPr lang="en-US" sz="2300" dirty="0" err="1"/>
                  <a:t>temporelles</a:t>
                </a: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⟶ </m:t>
                    </m:r>
                  </m:oMath>
                </a14:m>
                <a:r>
                  <a:rPr lang="en-US" sz="2300" dirty="0" err="1"/>
                  <a:t>analyse</a:t>
                </a:r>
                <a:r>
                  <a:rPr lang="en-US" sz="2300" dirty="0"/>
                  <a:t> des </a:t>
                </a:r>
                <a:r>
                  <a:rPr lang="en-US" sz="2300" dirty="0" err="1"/>
                  <a:t>séries</a:t>
                </a:r>
                <a:r>
                  <a:rPr lang="en-US" sz="2300" dirty="0"/>
                  <a:t> </a:t>
                </a:r>
                <a:r>
                  <a:rPr lang="en-US" sz="2300" dirty="0" err="1"/>
                  <a:t>chronologiques</a:t>
                </a:r>
                <a:r>
                  <a:rPr lang="en-US" sz="2300" dirty="0"/>
                  <a:t> (</a:t>
                </a:r>
                <a:r>
                  <a:rPr lang="en-US" sz="2300" dirty="0" err="1"/>
                  <a:t>décalages</a:t>
                </a:r>
                <a:r>
                  <a:rPr lang="en-US" sz="2300" dirty="0"/>
                  <a:t> ?)</a:t>
                </a:r>
              </a:p>
              <a:p>
                <a:pPr algn="just"/>
                <a:r>
                  <a:rPr lang="en-US" sz="2300" dirty="0" err="1"/>
                  <a:t>Dépendances</a:t>
                </a:r>
                <a:r>
                  <a:rPr lang="en-US" sz="2300" dirty="0"/>
                  <a:t> </a:t>
                </a:r>
                <a:r>
                  <a:rPr lang="en-US" sz="2300" dirty="0" err="1"/>
                  <a:t>spatiales</a:t>
                </a:r>
                <a:r>
                  <a:rPr lang="en-US" sz="2300" dirty="0"/>
                  <a:t>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⟶ </m:t>
                    </m:r>
                  </m:oMath>
                </a14:m>
                <a:r>
                  <a:rPr lang="en-US" sz="2300" dirty="0" err="1"/>
                  <a:t>analyse</a:t>
                </a:r>
                <a:r>
                  <a:rPr lang="en-US" sz="2300" dirty="0"/>
                  <a:t> </a:t>
                </a:r>
                <a:r>
                  <a:rPr lang="en-US" sz="2300" dirty="0" err="1"/>
                  <a:t>spatiale</a:t>
                </a:r>
                <a:r>
                  <a:rPr lang="en-US" sz="2300" dirty="0"/>
                  <a:t> (</a:t>
                </a:r>
                <a:r>
                  <a:rPr lang="en-US" sz="2300" dirty="0" err="1"/>
                  <a:t>voisins</a:t>
                </a:r>
                <a:r>
                  <a:rPr lang="en-US" sz="2300" dirty="0"/>
                  <a:t> 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3B1362-9DEC-343A-1241-27E28EE1D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211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ED44EA20-75F6-F1A2-654A-ADD79B85C6E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058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63622-C1F3-10EB-3E80-33BFDEBD791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9931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a16="http://schemas.microsoft.com/office/drawing/2014/main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sz="1600" dirty="0"/>
              <a:t>La </a:t>
            </a:r>
            <a:r>
              <a:rPr lang="en-CA" sz="1600" dirty="0" err="1"/>
              <a:t>dimensionnalité</a:t>
            </a:r>
            <a:r>
              <a:rPr lang="en-CA" sz="1600" dirty="0"/>
              <a:t> et les transformations de </a:t>
            </a:r>
            <a:r>
              <a:rPr lang="en-CA" sz="1600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7072952" cy="5257800"/>
          </a:xfrm>
        </p:spPr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Preparation</a:t>
            </a:r>
          </a:p>
          <a:p>
            <a:pPr algn="l"/>
            <a:r>
              <a:rPr lang="en-CA" sz="2000" dirty="0">
                <a:hlinkClick r:id="rId2"/>
              </a:rPr>
              <a:t>Data Transformations</a:t>
            </a:r>
            <a:endParaRPr lang="en-CA" sz="2000" dirty="0"/>
          </a:p>
          <a:p>
            <a:pPr lvl="1" algn="l"/>
            <a:r>
              <a:rPr lang="en-GB" sz="1600" dirty="0"/>
              <a:t>Common Transformations</a:t>
            </a:r>
          </a:p>
          <a:p>
            <a:pPr lvl="1" algn="l"/>
            <a:r>
              <a:rPr lang="en-GB" sz="1600" dirty="0"/>
              <a:t>Box-Cox Transformations</a:t>
            </a:r>
          </a:p>
          <a:p>
            <a:pPr lvl="1" algn="l"/>
            <a:r>
              <a:rPr lang="en-GB" sz="1600" dirty="0"/>
              <a:t>Scaling</a:t>
            </a:r>
          </a:p>
          <a:p>
            <a:pPr lvl="1" algn="l"/>
            <a:r>
              <a:rPr lang="en-GB" sz="1600" dirty="0"/>
              <a:t>Discretizing</a:t>
            </a:r>
          </a:p>
          <a:p>
            <a:pPr lvl="1" algn="l"/>
            <a:r>
              <a:rPr lang="en-GB" sz="1600" dirty="0"/>
              <a:t>Creating Variables</a:t>
            </a:r>
          </a:p>
          <a:p>
            <a:pPr algn="l"/>
            <a:r>
              <a:rPr lang="en-CA" sz="2200" b="1" dirty="0"/>
              <a:t>*</a:t>
            </a:r>
            <a:r>
              <a:rPr lang="en-GB" sz="2200" b="1" dirty="0">
                <a:hlinkClick r:id="rId3"/>
              </a:rPr>
              <a:t>Feature Selection and Dimension Reduction</a:t>
            </a:r>
            <a:r>
              <a:rPr lang="en-GB" sz="2200" b="1" dirty="0"/>
              <a:t> </a:t>
            </a:r>
            <a:r>
              <a:rPr lang="en-GB" sz="1600" dirty="0"/>
              <a:t>(advanced)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6FDF865D-A32F-B6C2-68A2-576F248B26B2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A4ECC-28AB-B749-D5BA-54E76B361E62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34692648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sz="1600" dirty="0"/>
              <a:t>La </a:t>
            </a:r>
            <a:r>
              <a:rPr lang="en-CA" sz="1600" dirty="0" err="1"/>
              <a:t>dimensionnalité</a:t>
            </a:r>
            <a:r>
              <a:rPr lang="en-CA" sz="1600" dirty="0"/>
              <a:t> et les transformations de </a:t>
            </a:r>
            <a:r>
              <a:rPr lang="en-CA" sz="1600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utilisant</a:t>
            </a:r>
            <a:r>
              <a:rPr lang="en-CA" dirty="0"/>
              <a:t> </a:t>
            </a:r>
            <a:r>
              <a:rPr lang="en-CA" dirty="0">
                <a:hlinkClick r:id="rId2"/>
              </a:rPr>
              <a:t>Example: Algae Bloom </a:t>
            </a:r>
            <a:r>
              <a:rPr lang="en-CA" dirty="0" err="1"/>
              <a:t>comme</a:t>
            </a:r>
            <a:r>
              <a:rPr lang="en-CA" dirty="0"/>
              <a:t> base, </a:t>
            </a:r>
            <a:r>
              <a:rPr lang="en-CA" dirty="0" err="1"/>
              <a:t>mettez</a:t>
            </a:r>
            <a:r>
              <a:rPr lang="en-CA" dirty="0"/>
              <a:t> à </a:t>
            </a:r>
            <a:r>
              <a:rPr lang="en-CA" dirty="0" err="1"/>
              <a:t>l'échelle</a:t>
            </a:r>
            <a:r>
              <a:rPr lang="en-CA" dirty="0"/>
              <a:t>, </a:t>
            </a:r>
            <a:r>
              <a:rPr lang="en-CA" dirty="0" err="1"/>
              <a:t>discrétisez</a:t>
            </a:r>
            <a:r>
              <a:rPr lang="en-CA" dirty="0"/>
              <a:t> et </a:t>
            </a:r>
            <a:r>
              <a:rPr lang="en-CA" dirty="0" err="1"/>
              <a:t>créez</a:t>
            </a:r>
            <a:r>
              <a:rPr lang="en-CA" dirty="0"/>
              <a:t> de </a:t>
            </a:r>
            <a:r>
              <a:rPr lang="en-CA" dirty="0" err="1"/>
              <a:t>nouvelles</a:t>
            </a:r>
            <a:r>
              <a:rPr lang="en-CA" dirty="0"/>
              <a:t> variables à </a:t>
            </a:r>
            <a:r>
              <a:rPr lang="en-CA" dirty="0" err="1"/>
              <a:t>partir</a:t>
            </a:r>
            <a:r>
              <a:rPr lang="en-CA" dirty="0"/>
              <a:t> de </a:t>
            </a:r>
            <a:r>
              <a:rPr lang="en-CA" dirty="0" err="1"/>
              <a:t>l'ensemble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>
                <a:highlight>
                  <a:srgbClr val="C0C0C0"/>
                </a:highlight>
              </a:rPr>
              <a:t>algae blooms</a:t>
            </a:r>
            <a:r>
              <a:rPr lang="en-CA" dirty="0"/>
              <a:t>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Mettez</a:t>
            </a:r>
            <a:r>
              <a:rPr lang="en-CA" dirty="0"/>
              <a:t> à </a:t>
            </a:r>
            <a:r>
              <a:rPr lang="en-CA" dirty="0" err="1"/>
              <a:t>l'échelle</a:t>
            </a:r>
            <a:r>
              <a:rPr lang="en-CA" dirty="0"/>
              <a:t>, </a:t>
            </a:r>
            <a:r>
              <a:rPr lang="en-CA" dirty="0" err="1"/>
              <a:t>discrétisez</a:t>
            </a:r>
            <a:r>
              <a:rPr lang="en-CA" dirty="0"/>
              <a:t> et </a:t>
            </a:r>
            <a:r>
              <a:rPr lang="en-CA" dirty="0" err="1"/>
              <a:t>créez</a:t>
            </a:r>
            <a:r>
              <a:rPr lang="en-CA" dirty="0"/>
              <a:t> de </a:t>
            </a:r>
            <a:r>
              <a:rPr lang="en-CA" dirty="0" err="1"/>
              <a:t>nouvelles</a:t>
            </a:r>
            <a:r>
              <a:rPr lang="en-CA" dirty="0"/>
              <a:t> variables à </a:t>
            </a:r>
            <a:r>
              <a:rPr lang="en-CA" dirty="0" err="1"/>
              <a:t>partir</a:t>
            </a:r>
            <a:r>
              <a:rPr lang="en-CA" dirty="0"/>
              <a:t> des </a:t>
            </a:r>
            <a:r>
              <a:rPr lang="en-CA" sz="2400" dirty="0"/>
              <a:t>ensembles de </a:t>
            </a:r>
            <a:r>
              <a:rPr lang="en-CA" sz="2400" dirty="0" err="1"/>
              <a:t>données</a:t>
            </a:r>
            <a:r>
              <a:rPr lang="en-CA" sz="2400" dirty="0"/>
              <a:t> </a:t>
            </a:r>
            <a:r>
              <a:rPr lang="en-CA" dirty="0">
                <a:highlight>
                  <a:srgbClr val="C0C0C0"/>
                </a:highlight>
              </a:rPr>
              <a:t>grades </a:t>
            </a:r>
            <a:r>
              <a:rPr lang="en-CA" dirty="0"/>
              <a:t>et </a:t>
            </a:r>
            <a:r>
              <a:rPr lang="en-CA" sz="2400" dirty="0">
                <a:highlight>
                  <a:srgbClr val="C0C0C0"/>
                </a:highlight>
                <a:hlinkClick r:id="rId3"/>
              </a:rPr>
              <a:t>cities.txt.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Mettez</a:t>
            </a:r>
            <a:r>
              <a:rPr lang="en-CA" dirty="0"/>
              <a:t> à </a:t>
            </a:r>
            <a:r>
              <a:rPr lang="en-CA" dirty="0" err="1"/>
              <a:t>l'échelle</a:t>
            </a:r>
            <a:r>
              <a:rPr lang="en-CA" dirty="0"/>
              <a:t>, </a:t>
            </a:r>
            <a:r>
              <a:rPr lang="en-CA" dirty="0" err="1"/>
              <a:t>discrétisez</a:t>
            </a:r>
            <a:r>
              <a:rPr lang="en-CA" dirty="0"/>
              <a:t> et </a:t>
            </a:r>
            <a:r>
              <a:rPr lang="en-CA" dirty="0" err="1"/>
              <a:t>créez</a:t>
            </a:r>
            <a:r>
              <a:rPr lang="en-CA" dirty="0"/>
              <a:t> de </a:t>
            </a:r>
            <a:r>
              <a:rPr lang="en-CA" dirty="0" err="1"/>
              <a:t>nouvelles</a:t>
            </a:r>
            <a:r>
              <a:rPr lang="en-CA" dirty="0"/>
              <a:t> variables à </a:t>
            </a:r>
            <a:r>
              <a:rPr lang="en-CA" dirty="0" err="1"/>
              <a:t>partir</a:t>
            </a:r>
            <a:r>
              <a:rPr lang="en-CA" dirty="0"/>
              <a:t> d'un ensemble de </a:t>
            </a:r>
            <a:r>
              <a:rPr lang="en-CA" dirty="0" err="1"/>
              <a:t>données</a:t>
            </a:r>
            <a:r>
              <a:rPr lang="en-CA" dirty="0"/>
              <a:t> de </a:t>
            </a:r>
            <a:r>
              <a:rPr lang="en-CA" dirty="0" err="1"/>
              <a:t>votre</a:t>
            </a:r>
            <a:r>
              <a:rPr lang="en-CA" dirty="0"/>
              <a:t> </a:t>
            </a:r>
            <a:r>
              <a:rPr lang="en-CA" dirty="0" err="1"/>
              <a:t>choix</a:t>
            </a:r>
            <a:r>
              <a:rPr lang="en-CA" sz="2400" dirty="0"/>
              <a:t>.</a:t>
            </a:r>
            <a:endParaRPr lang="en-CA" dirty="0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23B23CF-A7F1-26CC-4352-0B7D48FDEC51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35B2E-0ACC-4316-D7AC-BC282C463D36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923519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F3-5CE0-794B-F999-1B9BEE9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Miscellanea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60C1-5066-8F2C-231E-35ED4D83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LES PRINCIPES FONDAMENTAUX DE LA SCIENCE DES DONNÉES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B652E-8FEC-72E5-617D-67FAA777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214</a:t>
            </a:fld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C00238-AFD4-D3A8-E248-845026207B3B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6755714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11. </a:t>
            </a:r>
            <a:r>
              <a:rPr lang="en-CA" dirty="0" err="1"/>
              <a:t>L’ingénierie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pic>
        <p:nvPicPr>
          <p:cNvPr id="8" name="Picture Placeholder 7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F1B7C5D3-8640-2476-40C9-A75CD143E8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0" b="864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215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EB1635EE-457E-F8C1-9A70-1D353BFC98E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6836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972EBB-1FEC-FC84-0D87-150ED06B7DBC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05994067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Contexte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L'un</a:t>
            </a:r>
            <a:r>
              <a:rPr lang="en-GB" dirty="0"/>
              <a:t> des </a:t>
            </a:r>
            <a:r>
              <a:rPr lang="en-GB" dirty="0" err="1"/>
              <a:t>défis</a:t>
            </a:r>
            <a:r>
              <a:rPr lang="en-GB" dirty="0"/>
              <a:t> de la science des </a:t>
            </a:r>
            <a:r>
              <a:rPr lang="en-GB" dirty="0" err="1"/>
              <a:t>données</a:t>
            </a:r>
            <a:r>
              <a:rPr lang="en-GB" dirty="0"/>
              <a:t> : </a:t>
            </a:r>
            <a:r>
              <a:rPr lang="en-GB" dirty="0" err="1"/>
              <a:t>mettre</a:t>
            </a:r>
            <a:r>
              <a:rPr lang="en-GB" dirty="0"/>
              <a:t> de </a:t>
            </a:r>
            <a:r>
              <a:rPr lang="en-GB" dirty="0" err="1"/>
              <a:t>grandes</a:t>
            </a:r>
            <a:r>
              <a:rPr lang="en-GB" dirty="0"/>
              <a:t> </a:t>
            </a:r>
            <a:r>
              <a:rPr lang="en-GB" dirty="0" err="1"/>
              <a:t>quantités</a:t>
            </a:r>
            <a:r>
              <a:rPr lang="en-GB" dirty="0"/>
              <a:t> de </a:t>
            </a:r>
            <a:r>
              <a:rPr lang="en-GB" dirty="0" err="1"/>
              <a:t>données</a:t>
            </a:r>
            <a:r>
              <a:rPr lang="en-GB" dirty="0"/>
              <a:t> dans des formats </a:t>
            </a:r>
            <a:r>
              <a:rPr lang="en-GB" dirty="0" err="1"/>
              <a:t>pouvant</a:t>
            </a:r>
            <a:r>
              <a:rPr lang="en-GB" dirty="0"/>
              <a:t> </a:t>
            </a:r>
            <a:r>
              <a:rPr lang="en-GB" dirty="0" err="1"/>
              <a:t>être</a:t>
            </a:r>
            <a:r>
              <a:rPr lang="en-GB" dirty="0"/>
              <a:t> </a:t>
            </a:r>
            <a:r>
              <a:rPr lang="en-GB" b="1" dirty="0" err="1"/>
              <a:t>lus</a:t>
            </a:r>
            <a:r>
              <a:rPr lang="en-GB" dirty="0"/>
              <a:t> par des </a:t>
            </a:r>
            <a:r>
              <a:rPr lang="en-GB" dirty="0" err="1"/>
              <a:t>algorithmes</a:t>
            </a:r>
            <a:r>
              <a:rPr lang="en-GB" dirty="0"/>
              <a:t>. </a:t>
            </a:r>
          </a:p>
          <a:p>
            <a:r>
              <a:rPr lang="en-GB" dirty="0" err="1"/>
              <a:t>L'</a:t>
            </a:r>
            <a:r>
              <a:rPr lang="en-GB" b="1" dirty="0" err="1"/>
              <a:t>ingénierie</a:t>
            </a:r>
            <a:r>
              <a:rPr lang="en-GB" b="1" dirty="0"/>
              <a:t> des </a:t>
            </a:r>
            <a:r>
              <a:rPr lang="en-GB" b="1" dirty="0" err="1"/>
              <a:t>données</a:t>
            </a:r>
            <a:r>
              <a:rPr lang="en-GB" b="1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liée</a:t>
            </a:r>
            <a:r>
              <a:rPr lang="en-GB" dirty="0"/>
              <a:t> au </a:t>
            </a:r>
            <a:r>
              <a:rPr lang="en-GB" dirty="0" err="1"/>
              <a:t>traitement</a:t>
            </a:r>
            <a:r>
              <a:rPr lang="en-GB" dirty="0"/>
              <a:t> de </a:t>
            </a:r>
            <a:r>
              <a:rPr lang="en-GB" dirty="0" err="1"/>
              <a:t>ces</a:t>
            </a:r>
            <a:r>
              <a:rPr lang="en-GB" dirty="0"/>
              <a:t> </a:t>
            </a:r>
            <a:r>
              <a:rPr lang="en-GB" dirty="0" err="1"/>
              <a:t>données</a:t>
            </a:r>
            <a:r>
              <a:rPr lang="en-GB" dirty="0"/>
              <a:t>. </a:t>
            </a:r>
          </a:p>
          <a:p>
            <a:r>
              <a:rPr lang="en-GB" dirty="0"/>
              <a:t>Après le </a:t>
            </a:r>
            <a:r>
              <a:rPr lang="en-GB" dirty="0" err="1"/>
              <a:t>traitement</a:t>
            </a:r>
            <a:r>
              <a:rPr lang="en-GB" dirty="0"/>
              <a:t>, les </a:t>
            </a:r>
            <a:r>
              <a:rPr lang="en-GB" dirty="0" err="1"/>
              <a:t>scientifiques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développent</a:t>
            </a:r>
            <a:r>
              <a:rPr lang="en-GB" dirty="0"/>
              <a:t> des </a:t>
            </a:r>
            <a:r>
              <a:rPr lang="en-GB" b="1" dirty="0" err="1"/>
              <a:t>preuves</a:t>
            </a:r>
            <a:r>
              <a:rPr lang="en-GB" b="1" dirty="0"/>
              <a:t> de concept </a:t>
            </a:r>
            <a:r>
              <a:rPr lang="en-GB" dirty="0"/>
              <a:t>; les </a:t>
            </a:r>
            <a:r>
              <a:rPr lang="en-GB" dirty="0" err="1"/>
              <a:t>ingénieurs</a:t>
            </a:r>
            <a:r>
              <a:rPr lang="en-GB" dirty="0"/>
              <a:t> IA/AA les </a:t>
            </a:r>
            <a:r>
              <a:rPr lang="en-GB" dirty="0" err="1"/>
              <a:t>traduisent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b="1" dirty="0" err="1"/>
              <a:t>modèles</a:t>
            </a:r>
            <a:r>
              <a:rPr lang="en-GB" b="1" dirty="0"/>
              <a:t> </a:t>
            </a:r>
            <a:r>
              <a:rPr lang="en-GB" b="1" dirty="0" err="1"/>
              <a:t>déployables</a:t>
            </a:r>
            <a:r>
              <a:rPr lang="en-GB" dirty="0"/>
              <a:t>.</a:t>
            </a:r>
          </a:p>
          <a:p>
            <a:r>
              <a:rPr lang="en-GB" dirty="0" err="1"/>
              <a:t>L'ingénierie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 </a:t>
            </a:r>
            <a:r>
              <a:rPr lang="en-GB" dirty="0" err="1"/>
              <a:t>existe</a:t>
            </a:r>
            <a:r>
              <a:rPr lang="en-GB" dirty="0"/>
              <a:t> </a:t>
            </a:r>
            <a:r>
              <a:rPr lang="en-GB" dirty="0" err="1"/>
              <a:t>depuis</a:t>
            </a:r>
            <a:r>
              <a:rPr lang="en-GB" dirty="0"/>
              <a:t> un certain ; avec </a:t>
            </a:r>
            <a:r>
              <a:rPr lang="en-GB" dirty="0" err="1"/>
              <a:t>l'essor</a:t>
            </a:r>
            <a:r>
              <a:rPr lang="en-GB" dirty="0"/>
              <a:t> du “</a:t>
            </a:r>
            <a:r>
              <a:rPr lang="en-GB" b="1" dirty="0"/>
              <a:t>cloud computing</a:t>
            </a:r>
            <a:r>
              <a:rPr lang="en-GB" dirty="0"/>
              <a:t>”, </a:t>
            </a:r>
            <a:r>
              <a:rPr lang="en-GB" dirty="0" err="1"/>
              <a:t>l'expertise</a:t>
            </a:r>
            <a:r>
              <a:rPr lang="en-GB" dirty="0"/>
              <a:t> dans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domaine</a:t>
            </a:r>
            <a:r>
              <a:rPr lang="en-GB" dirty="0"/>
              <a:t> </a:t>
            </a:r>
            <a:r>
              <a:rPr lang="en-GB" dirty="0" err="1"/>
              <a:t>devient</a:t>
            </a:r>
            <a:r>
              <a:rPr lang="en-GB" dirty="0"/>
              <a:t> </a:t>
            </a:r>
            <a:r>
              <a:rPr lang="en-GB" dirty="0" err="1"/>
              <a:t>aussi</a:t>
            </a:r>
            <a:r>
              <a:rPr lang="en-GB" dirty="0"/>
              <a:t> </a:t>
            </a:r>
            <a:r>
              <a:rPr lang="en-GB" dirty="0" err="1"/>
              <a:t>recherchée</a:t>
            </a:r>
            <a:r>
              <a:rPr lang="en-GB" dirty="0"/>
              <a:t> que </a:t>
            </a:r>
            <a:r>
              <a:rPr lang="en-GB" dirty="0" err="1"/>
              <a:t>celle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analyse de </a:t>
            </a:r>
            <a:r>
              <a:rPr lang="en-GB" dirty="0" err="1"/>
              <a:t>données</a:t>
            </a:r>
            <a:r>
              <a:rPr lang="en-GB" dirty="0"/>
              <a:t> (du </a:t>
            </a:r>
            <a:r>
              <a:rPr lang="en-GB" dirty="0" err="1"/>
              <a:t>moins</a:t>
            </a:r>
            <a:r>
              <a:rPr lang="en-GB" dirty="0"/>
              <a:t>, dans </a:t>
            </a:r>
            <a:r>
              <a:rPr lang="en-GB" dirty="0" err="1"/>
              <a:t>certains</a:t>
            </a:r>
            <a:r>
              <a:rPr lang="en-GB" dirty="0"/>
              <a:t> cercles).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216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E813E86-A29D-8BE0-3F71-FE89417C51C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834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EAA98D-F76B-3CEB-BA9C-5E1642294DBD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89586812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71EB-705D-07B1-5A30-3DB6B6DB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Rôles</a:t>
            </a:r>
            <a:r>
              <a:rPr lang="en-CA" dirty="0"/>
              <a:t> et </a:t>
            </a:r>
            <a:r>
              <a:rPr lang="en-CA" dirty="0" err="1"/>
              <a:t>responsabilités</a:t>
            </a:r>
            <a:r>
              <a:rPr lang="en-CA" dirty="0"/>
              <a:t> (reprise)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74731-5F46-D163-4566-F33316504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000518"/>
            <a:ext cx="4876802" cy="3868576"/>
          </a:xfrm>
        </p:spPr>
        <p:txBody>
          <a:bodyPr anchor="t"/>
          <a:lstStyle/>
          <a:p>
            <a:r>
              <a:rPr lang="en-CA" sz="2200" b="1" dirty="0" err="1"/>
              <a:t>Ingénieurs</a:t>
            </a:r>
            <a:r>
              <a:rPr lang="en-CA" sz="2200" b="1" dirty="0"/>
              <a:t> </a:t>
            </a:r>
            <a:r>
              <a:rPr lang="en-CA" sz="2200" b="1" dirty="0" err="1"/>
              <a:t>en</a:t>
            </a:r>
            <a:r>
              <a:rPr lang="en-CA" sz="2200" b="1" dirty="0"/>
              <a:t> </a:t>
            </a:r>
            <a:r>
              <a:rPr lang="en-CA" sz="2200" b="1" dirty="0" err="1"/>
              <a:t>données</a:t>
            </a:r>
            <a:r>
              <a:rPr lang="en-CA" sz="2200" b="1" dirty="0"/>
              <a:t> (ID)</a:t>
            </a:r>
          </a:p>
          <a:p>
            <a:pPr lvl="1"/>
            <a:r>
              <a:rPr lang="en-GB" sz="1900" dirty="0" err="1"/>
              <a:t>recevoir</a:t>
            </a:r>
            <a:r>
              <a:rPr lang="en-GB" sz="1900" dirty="0"/>
              <a:t> des </a:t>
            </a:r>
            <a:r>
              <a:rPr lang="en-GB" sz="1900" dirty="0" err="1"/>
              <a:t>données</a:t>
            </a:r>
            <a:r>
              <a:rPr lang="en-GB" sz="1900" dirty="0"/>
              <a:t> </a:t>
            </a:r>
            <a:r>
              <a:rPr lang="en-GB" sz="1900" dirty="0" err="1"/>
              <a:t>d'une</a:t>
            </a:r>
            <a:r>
              <a:rPr lang="en-GB" sz="1900" dirty="0"/>
              <a:t> source </a:t>
            </a:r>
          </a:p>
          <a:p>
            <a:pPr lvl="1"/>
            <a:r>
              <a:rPr lang="en-GB" sz="1900" dirty="0"/>
              <a:t>structurer, </a:t>
            </a:r>
            <a:r>
              <a:rPr lang="en-GB" sz="1900" dirty="0" err="1"/>
              <a:t>distribuer</a:t>
            </a:r>
            <a:r>
              <a:rPr lang="en-GB" sz="1900" dirty="0"/>
              <a:t> et stocker les </a:t>
            </a:r>
            <a:r>
              <a:rPr lang="en-GB" sz="1900" dirty="0" err="1"/>
              <a:t>données</a:t>
            </a:r>
            <a:r>
              <a:rPr lang="en-GB" sz="1900" dirty="0"/>
              <a:t> dans des lacs et des entrepôts de </a:t>
            </a:r>
            <a:r>
              <a:rPr lang="en-GB" sz="1900" dirty="0" err="1"/>
              <a:t>données</a:t>
            </a:r>
            <a:r>
              <a:rPr lang="en-GB" sz="1900" dirty="0"/>
              <a:t> </a:t>
            </a:r>
          </a:p>
          <a:p>
            <a:pPr lvl="1"/>
            <a:r>
              <a:rPr lang="en-GB" sz="1900" dirty="0" err="1"/>
              <a:t>créer</a:t>
            </a:r>
            <a:r>
              <a:rPr lang="en-GB" sz="1900" dirty="0"/>
              <a:t> des </a:t>
            </a:r>
            <a:r>
              <a:rPr lang="en-GB" sz="1900" dirty="0" err="1"/>
              <a:t>outils</a:t>
            </a:r>
            <a:r>
              <a:rPr lang="en-GB" sz="1900" dirty="0"/>
              <a:t> et des </a:t>
            </a:r>
            <a:r>
              <a:rPr lang="en-GB" sz="1900" dirty="0" err="1"/>
              <a:t>modèles</a:t>
            </a:r>
            <a:r>
              <a:rPr lang="en-GB" sz="1900" dirty="0"/>
              <a:t> de </a:t>
            </a:r>
            <a:r>
              <a:rPr lang="en-GB" sz="1900" dirty="0" err="1"/>
              <a:t>données</a:t>
            </a:r>
            <a:r>
              <a:rPr lang="en-GB" sz="1900" dirty="0"/>
              <a:t> que les SD </a:t>
            </a:r>
            <a:r>
              <a:rPr lang="en-GB" sz="1900" dirty="0" err="1"/>
              <a:t>utilisent</a:t>
            </a:r>
            <a:r>
              <a:rPr lang="en-GB" sz="1900" dirty="0"/>
              <a:t> </a:t>
            </a:r>
          </a:p>
          <a:p>
            <a:r>
              <a:rPr lang="en-CA" sz="2200" b="1" dirty="0" err="1"/>
              <a:t>Ingénieurs</a:t>
            </a:r>
            <a:r>
              <a:rPr lang="en-CA" sz="2200" b="1" dirty="0"/>
              <a:t> AA</a:t>
            </a:r>
          </a:p>
          <a:p>
            <a:pPr lvl="1"/>
            <a:r>
              <a:rPr lang="en-GB" sz="1900" dirty="0" err="1"/>
              <a:t>déployer</a:t>
            </a:r>
            <a:r>
              <a:rPr lang="en-GB" sz="1900" dirty="0"/>
              <a:t> de </a:t>
            </a:r>
            <a:r>
              <a:rPr lang="en-GB" sz="1900" dirty="0" err="1"/>
              <a:t>modèles</a:t>
            </a:r>
            <a:r>
              <a:rPr lang="en-GB" sz="1900" dirty="0"/>
              <a:t> de </a:t>
            </a:r>
            <a:r>
              <a:rPr lang="en-GB" sz="1900" dirty="0" err="1"/>
              <a:t>données</a:t>
            </a:r>
            <a:endParaRPr lang="en-GB" sz="1900" dirty="0"/>
          </a:p>
          <a:p>
            <a:pPr lvl="1"/>
            <a:r>
              <a:rPr lang="en-GB" sz="1900" dirty="0" err="1"/>
              <a:t>combler</a:t>
            </a:r>
            <a:r>
              <a:rPr lang="en-GB" sz="1900" dirty="0"/>
              <a:t> les </a:t>
            </a:r>
            <a:r>
              <a:rPr lang="en-GB" sz="1900" dirty="0" err="1"/>
              <a:t>écarts</a:t>
            </a:r>
            <a:r>
              <a:rPr lang="en-GB" sz="1900" dirty="0"/>
              <a:t> entre ID et SD</a:t>
            </a:r>
          </a:p>
          <a:p>
            <a:pPr lvl="1"/>
            <a:r>
              <a:rPr lang="en-GB" sz="1900" dirty="0"/>
              <a:t>faire passer des </a:t>
            </a:r>
            <a:r>
              <a:rPr lang="en-GB" sz="1900" dirty="0" err="1"/>
              <a:t>idées</a:t>
            </a:r>
            <a:r>
              <a:rPr lang="en-GB" sz="1900" dirty="0"/>
              <a:t> de validation de concept </a:t>
            </a:r>
            <a:r>
              <a:rPr lang="en-GB" sz="1900" dirty="0" err="1"/>
              <a:t>à</a:t>
            </a:r>
            <a:r>
              <a:rPr lang="en-GB" sz="1900" dirty="0"/>
              <a:t> </a:t>
            </a:r>
            <a:r>
              <a:rPr lang="en-GB" sz="1900" dirty="0" err="1"/>
              <a:t>grande</a:t>
            </a:r>
            <a:r>
              <a:rPr lang="en-GB" sz="1900" dirty="0"/>
              <a:t> </a:t>
            </a:r>
            <a:r>
              <a:rPr lang="en-GB" sz="1900" dirty="0" err="1"/>
              <a:t>échelle</a:t>
            </a:r>
            <a:endParaRPr lang="en-CA" sz="19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2552A98-321A-FB0A-9A6C-521D5A455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5348004" cy="3868577"/>
          </a:xfrm>
        </p:spPr>
        <p:txBody>
          <a:bodyPr anchor="t"/>
          <a:lstStyle/>
          <a:p>
            <a:r>
              <a:rPr lang="en-CA" sz="2200" b="1" dirty="0" err="1"/>
              <a:t>Scientifiques</a:t>
            </a:r>
            <a:r>
              <a:rPr lang="en-CA" sz="2200" b="1" dirty="0"/>
              <a:t> des </a:t>
            </a:r>
            <a:r>
              <a:rPr lang="en-CA" sz="2200" b="1" dirty="0" err="1"/>
              <a:t>données</a:t>
            </a:r>
            <a:endParaRPr lang="en-CA" sz="2200" b="1" dirty="0"/>
          </a:p>
          <a:p>
            <a:pPr lvl="1"/>
            <a:r>
              <a:rPr lang="en-GB" sz="1900" dirty="0" err="1"/>
              <a:t>recevoir</a:t>
            </a:r>
            <a:r>
              <a:rPr lang="en-GB" sz="1900" dirty="0"/>
              <a:t> des </a:t>
            </a:r>
            <a:r>
              <a:rPr lang="en-GB" sz="1900" dirty="0" err="1"/>
              <a:t>données</a:t>
            </a:r>
            <a:r>
              <a:rPr lang="en-GB" sz="1900" dirty="0"/>
              <a:t> </a:t>
            </a:r>
            <a:r>
              <a:rPr lang="en-GB" sz="1900" dirty="0" err="1"/>
              <a:t>procurées</a:t>
            </a:r>
            <a:r>
              <a:rPr lang="en-GB" sz="1900" dirty="0"/>
              <a:t>/</a:t>
            </a:r>
            <a:r>
              <a:rPr lang="en-GB" sz="1900" dirty="0" err="1"/>
              <a:t>fournies</a:t>
            </a:r>
            <a:r>
              <a:rPr lang="en-GB" sz="1900" dirty="0"/>
              <a:t> par </a:t>
            </a:r>
            <a:r>
              <a:rPr lang="en-GB" sz="1900" dirty="0" err="1"/>
              <a:t>l’ID</a:t>
            </a:r>
            <a:endParaRPr lang="en-GB" sz="1900" dirty="0"/>
          </a:p>
          <a:p>
            <a:pPr lvl="1"/>
            <a:r>
              <a:rPr lang="en-GB" sz="1900" dirty="0" err="1"/>
              <a:t>extraire</a:t>
            </a:r>
            <a:r>
              <a:rPr lang="en-GB" sz="1900" dirty="0"/>
              <a:t> la </a:t>
            </a:r>
            <a:r>
              <a:rPr lang="en-GB" sz="1900" dirty="0" err="1"/>
              <a:t>valeur</a:t>
            </a:r>
            <a:r>
              <a:rPr lang="en-GB" sz="1900" dirty="0"/>
              <a:t> des </a:t>
            </a:r>
            <a:r>
              <a:rPr lang="en-GB" sz="1900" dirty="0" err="1"/>
              <a:t>données</a:t>
            </a:r>
            <a:endParaRPr lang="en-GB" sz="1900" dirty="0"/>
          </a:p>
          <a:p>
            <a:pPr lvl="1"/>
            <a:r>
              <a:rPr lang="en-GB" sz="1900" dirty="0" err="1"/>
              <a:t>construire</a:t>
            </a:r>
            <a:r>
              <a:rPr lang="en-GB" sz="1900" dirty="0"/>
              <a:t> des </a:t>
            </a:r>
            <a:r>
              <a:rPr lang="en-GB" sz="1900" dirty="0" err="1"/>
              <a:t>modèles</a:t>
            </a:r>
            <a:r>
              <a:rPr lang="en-GB" sz="1900" dirty="0"/>
              <a:t> </a:t>
            </a:r>
            <a:r>
              <a:rPr lang="en-GB" sz="1900" dirty="0" err="1"/>
              <a:t>prédictifs</a:t>
            </a:r>
            <a:r>
              <a:rPr lang="en-GB" sz="1900" dirty="0"/>
              <a:t> de </a:t>
            </a:r>
            <a:r>
              <a:rPr lang="en-GB" sz="1900" dirty="0" err="1"/>
              <a:t>preuve</a:t>
            </a:r>
            <a:r>
              <a:rPr lang="en-GB" sz="1900" dirty="0"/>
              <a:t> de concept</a:t>
            </a:r>
          </a:p>
          <a:p>
            <a:pPr lvl="1"/>
            <a:r>
              <a:rPr lang="en-GB" sz="1900" dirty="0" err="1"/>
              <a:t>mesurer</a:t>
            </a:r>
            <a:r>
              <a:rPr lang="en-GB" sz="1900" dirty="0"/>
              <a:t> et </a:t>
            </a:r>
            <a:r>
              <a:rPr lang="en-GB" sz="1900" dirty="0" err="1"/>
              <a:t>améliorer</a:t>
            </a:r>
            <a:r>
              <a:rPr lang="en-GB" sz="1900" dirty="0"/>
              <a:t> les </a:t>
            </a:r>
            <a:r>
              <a:rPr lang="en-GB" sz="1900" dirty="0" err="1"/>
              <a:t>résultats</a:t>
            </a:r>
            <a:endParaRPr lang="en-GB" sz="1900" dirty="0"/>
          </a:p>
          <a:p>
            <a:pPr lvl="1"/>
            <a:r>
              <a:rPr lang="en-GB" sz="1900" dirty="0" err="1"/>
              <a:t>construire</a:t>
            </a:r>
            <a:r>
              <a:rPr lang="en-GB" sz="1900" dirty="0"/>
              <a:t> des </a:t>
            </a:r>
            <a:r>
              <a:rPr lang="en-GB" sz="1900" dirty="0" err="1"/>
              <a:t>modèles</a:t>
            </a:r>
            <a:r>
              <a:rPr lang="en-GB" sz="1900" dirty="0"/>
              <a:t> </a:t>
            </a:r>
            <a:r>
              <a:rPr lang="en-GB" sz="1900" dirty="0" err="1"/>
              <a:t>analytiques</a:t>
            </a:r>
            <a:endParaRPr lang="en-CA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FB4F3-97C0-27B9-BA18-341FF598F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5CEF4-B6EA-932E-02D3-62179964798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289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AFE0D-630B-D1A6-C842-312D399E2C1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23380481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Rôles</a:t>
            </a:r>
            <a:r>
              <a:rPr lang="en-CA" dirty="0"/>
              <a:t> et </a:t>
            </a:r>
            <a:r>
              <a:rPr lang="en-CA" dirty="0" err="1"/>
              <a:t>responsabilités</a:t>
            </a:r>
            <a:r>
              <a:rPr lang="en-CA" dirty="0"/>
              <a:t> (reprise)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9C379-A938-FCA2-D713-6475E10DF3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Dans les petites organisations, </a:t>
                </a:r>
                <a:r>
                  <a:rPr lang="en-GB" dirty="0" err="1"/>
                  <a:t>l'ingénierie</a:t>
                </a:r>
                <a:r>
                  <a:rPr lang="en-GB" dirty="0"/>
                  <a:t> et la science des </a:t>
                </a:r>
                <a:r>
                  <a:rPr lang="en-GB" dirty="0" err="1"/>
                  <a:t>données</a:t>
                </a:r>
                <a:r>
                  <a:rPr lang="en-GB" dirty="0"/>
                  <a:t> </a:t>
                </a:r>
                <a:r>
                  <a:rPr lang="en-GB" dirty="0" err="1"/>
                  <a:t>sont</a:t>
                </a:r>
                <a:r>
                  <a:rPr lang="en-GB" dirty="0"/>
                  <a:t> </a:t>
                </a:r>
                <a:r>
                  <a:rPr lang="en-GB" dirty="0" err="1"/>
                  <a:t>généralement</a:t>
                </a:r>
                <a:r>
                  <a:rPr lang="en-GB" dirty="0"/>
                  <a:t> </a:t>
                </a:r>
                <a:r>
                  <a:rPr lang="en-GB" b="1" dirty="0" err="1"/>
                  <a:t>regroupées</a:t>
                </a:r>
                <a:r>
                  <a:rPr lang="en-GB" b="1" dirty="0"/>
                  <a:t> </a:t>
                </a:r>
                <a:r>
                  <a:rPr lang="en-GB" dirty="0"/>
                  <a:t>dans sous un </a:t>
                </a:r>
                <a:r>
                  <a:rPr lang="en-GB" dirty="0" err="1"/>
                  <a:t>même</a:t>
                </a:r>
                <a:r>
                  <a:rPr lang="en-GB" dirty="0"/>
                  <a:t> toit.</a:t>
                </a:r>
              </a:p>
              <a:p>
                <a:r>
                  <a:rPr lang="en-GB" dirty="0"/>
                  <a:t>Les </a:t>
                </a:r>
                <a:r>
                  <a:rPr lang="en-GB" dirty="0" err="1"/>
                  <a:t>grandes</a:t>
                </a:r>
                <a:r>
                  <a:rPr lang="en-GB" dirty="0"/>
                  <a:t> </a:t>
                </a:r>
                <a:r>
                  <a:rPr lang="en-GB" dirty="0" err="1"/>
                  <a:t>entreprises</a:t>
                </a:r>
                <a:r>
                  <a:rPr lang="en-GB" dirty="0"/>
                  <a:t> </a:t>
                </a:r>
                <a:r>
                  <a:rPr lang="en-GB" dirty="0" err="1"/>
                  <a:t>disposent</a:t>
                </a:r>
                <a:r>
                  <a:rPr lang="en-GB" dirty="0"/>
                  <a:t> </a:t>
                </a:r>
                <a:r>
                  <a:rPr lang="en-GB" dirty="0" err="1"/>
                  <a:t>d'ingénieurs</a:t>
                </a:r>
                <a:r>
                  <a:rPr lang="en-GB" dirty="0"/>
                  <a:t> de </a:t>
                </a:r>
                <a:r>
                  <a:rPr lang="en-GB" dirty="0" err="1"/>
                  <a:t>données</a:t>
                </a:r>
                <a:r>
                  <a:rPr lang="en-GB" dirty="0"/>
                  <a:t> </a:t>
                </a:r>
                <a:r>
                  <a:rPr lang="en-GB" b="1" dirty="0" err="1"/>
                  <a:t>spécialisés</a:t>
                </a:r>
                <a:r>
                  <a:rPr lang="en-GB" dirty="0"/>
                  <a:t>, qui </a:t>
                </a:r>
                <a:r>
                  <a:rPr lang="en-GB" dirty="0" err="1"/>
                  <a:t>construisent</a:t>
                </a:r>
                <a:r>
                  <a:rPr lang="en-GB" dirty="0"/>
                  <a:t> des </a:t>
                </a:r>
                <a:r>
                  <a:rPr lang="en-GB" b="1" dirty="0"/>
                  <a:t>pipelines de </a:t>
                </a:r>
                <a:r>
                  <a:rPr lang="en-GB" b="1" dirty="0" err="1"/>
                  <a:t>données</a:t>
                </a:r>
                <a:r>
                  <a:rPr lang="en-GB" b="1" dirty="0"/>
                  <a:t> </a:t>
                </a:r>
                <a:r>
                  <a:rPr lang="en-GB" dirty="0"/>
                  <a:t>et </a:t>
                </a:r>
                <a:r>
                  <a:rPr lang="en-GB" dirty="0" err="1"/>
                  <a:t>gèrent</a:t>
                </a:r>
                <a:r>
                  <a:rPr lang="en-GB" dirty="0"/>
                  <a:t> des </a:t>
                </a:r>
                <a:r>
                  <a:rPr lang="en-GB" b="1" dirty="0"/>
                  <a:t>entrepôts de </a:t>
                </a:r>
                <a:r>
                  <a:rPr lang="en-GB" b="1" dirty="0" err="1"/>
                  <a:t>données</a:t>
                </a:r>
                <a:r>
                  <a:rPr lang="en-GB" b="1" dirty="0"/>
                  <a:t> </a:t>
                </a:r>
                <a:r>
                  <a:rPr lang="en-GB" dirty="0"/>
                  <a:t>(</a:t>
                </a:r>
                <a:r>
                  <a:rPr lang="en-GB" dirty="0" err="1"/>
                  <a:t>en</a:t>
                </a:r>
                <a:r>
                  <a:rPr lang="en-GB" dirty="0"/>
                  <a:t> les </a:t>
                </a:r>
                <a:r>
                  <a:rPr lang="en-GB" dirty="0" err="1"/>
                  <a:t>alimentant</a:t>
                </a:r>
                <a:r>
                  <a:rPr lang="en-GB" dirty="0"/>
                  <a:t>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données</a:t>
                </a:r>
                <a:r>
                  <a:rPr lang="en-GB" dirty="0"/>
                  <a:t> et </a:t>
                </a:r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GB" dirty="0" err="1"/>
                  <a:t>créant</a:t>
                </a:r>
                <a:r>
                  <a:rPr lang="en-GB" dirty="0"/>
                  <a:t> des </a:t>
                </a:r>
                <a:r>
                  <a:rPr lang="en-GB" dirty="0" err="1"/>
                  <a:t>schémas</a:t>
                </a:r>
                <a:r>
                  <a:rPr lang="en-GB" dirty="0"/>
                  <a:t> de table pour assurer le </a:t>
                </a:r>
                <a:r>
                  <a:rPr lang="en-GB" dirty="0" err="1"/>
                  <a:t>suivi</a:t>
                </a:r>
                <a:r>
                  <a:rPr lang="en-GB" dirty="0"/>
                  <a:t> des </a:t>
                </a:r>
                <a:r>
                  <a:rPr lang="en-GB" dirty="0" err="1"/>
                  <a:t>données</a:t>
                </a:r>
                <a:r>
                  <a:rPr lang="en-GB" dirty="0"/>
                  <a:t> </a:t>
                </a:r>
                <a:r>
                  <a:rPr lang="en-GB" dirty="0" err="1"/>
                  <a:t>stockées</a:t>
                </a:r>
                <a:r>
                  <a:rPr lang="en-GB" dirty="0"/>
                  <a:t>).</a:t>
                </a:r>
              </a:p>
              <a:p>
                <a:r>
                  <a:rPr lang="en-GB" dirty="0" err="1"/>
                  <a:t>En</a:t>
                </a:r>
                <a:r>
                  <a:rPr lang="en-GB" dirty="0"/>
                  <a:t> </a:t>
                </a:r>
                <a:r>
                  <a:rPr lang="en-CA" dirty="0" err="1"/>
                  <a:t>général</a:t>
                </a:r>
                <a:r>
                  <a:rPr lang="en-CA" dirty="0"/>
                  <a:t>, ID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GB" dirty="0"/>
                  <a:t>SD.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9C379-A938-FCA2-D713-6475E10DF3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218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FF7EFE56-FF4F-2060-D711-B0076B88799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126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CE089-9394-00A8-0CE0-2F135D8AC47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40590849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pipelines de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 err="1"/>
              <a:t>Ingénierie</a:t>
            </a:r>
            <a:r>
              <a:rPr lang="en-GB" sz="2200" dirty="0"/>
              <a:t> des</a:t>
            </a:r>
            <a:r>
              <a:rPr lang="en-GB" sz="2200" b="1" dirty="0"/>
              <a:t> </a:t>
            </a:r>
            <a:r>
              <a:rPr lang="en-GB" sz="2200" b="1" dirty="0" err="1"/>
              <a:t>données</a:t>
            </a:r>
            <a:r>
              <a:rPr lang="en-GB" sz="2200" b="1" dirty="0"/>
              <a:t> </a:t>
            </a:r>
          </a:p>
          <a:p>
            <a:pPr lvl="1"/>
            <a:r>
              <a:rPr lang="en-GB" sz="1900" dirty="0"/>
              <a:t>les </a:t>
            </a:r>
            <a:r>
              <a:rPr lang="en-GB" sz="1900" dirty="0" err="1"/>
              <a:t>opérations</a:t>
            </a:r>
            <a:r>
              <a:rPr lang="en-GB" sz="1900" dirty="0"/>
              <a:t> qui </a:t>
            </a:r>
            <a:r>
              <a:rPr lang="en-GB" sz="1900" dirty="0" err="1"/>
              <a:t>créent</a:t>
            </a:r>
            <a:r>
              <a:rPr lang="en-GB" sz="1900" dirty="0"/>
              <a:t> des </a:t>
            </a:r>
            <a:r>
              <a:rPr lang="en-GB" sz="1900" b="1" dirty="0"/>
              <a:t>interfaces </a:t>
            </a:r>
            <a:r>
              <a:rPr lang="en-GB" sz="1900" dirty="0"/>
              <a:t>et des </a:t>
            </a:r>
            <a:r>
              <a:rPr lang="en-GB" sz="1900" b="1" dirty="0" err="1"/>
              <a:t>mécanismes</a:t>
            </a:r>
            <a:r>
              <a:rPr lang="en-GB" sz="1900" b="1" dirty="0"/>
              <a:t> </a:t>
            </a:r>
            <a:r>
              <a:rPr lang="en-GB" sz="1900" dirty="0"/>
              <a:t>pour le flux/</a:t>
            </a:r>
            <a:r>
              <a:rPr lang="en-GB" sz="1900" dirty="0" err="1"/>
              <a:t>l'accès</a:t>
            </a:r>
            <a:r>
              <a:rPr lang="en-GB" sz="1900" dirty="0"/>
              <a:t> </a:t>
            </a:r>
            <a:r>
              <a:rPr lang="en-GB" sz="1900" dirty="0" err="1"/>
              <a:t>à</a:t>
            </a:r>
            <a:r>
              <a:rPr lang="en-GB" sz="1900" dirty="0"/>
              <a:t> </a:t>
            </a:r>
            <a:r>
              <a:rPr lang="en-GB" sz="1900" dirty="0" err="1"/>
              <a:t>l'information</a:t>
            </a:r>
            <a:endParaRPr lang="en-GB" sz="1900" dirty="0"/>
          </a:p>
          <a:p>
            <a:pPr lvl="1"/>
            <a:r>
              <a:rPr lang="en-GB" sz="1900" dirty="0"/>
              <a:t>mise </a:t>
            </a:r>
            <a:r>
              <a:rPr lang="en-GB" sz="1900" dirty="0" err="1"/>
              <a:t>en</a:t>
            </a:r>
            <a:r>
              <a:rPr lang="en-GB" sz="1900" dirty="0"/>
              <a:t> place </a:t>
            </a:r>
            <a:r>
              <a:rPr lang="en-GB" sz="1900" dirty="0" err="1"/>
              <a:t>d'une</a:t>
            </a:r>
            <a:r>
              <a:rPr lang="en-GB" sz="1900" dirty="0"/>
              <a:t> </a:t>
            </a:r>
            <a:r>
              <a:rPr lang="en-GB" sz="1900" b="1" dirty="0"/>
              <a:t>infrastructure de </a:t>
            </a:r>
            <a:r>
              <a:rPr lang="en-GB" sz="1900" b="1" dirty="0" err="1"/>
              <a:t>données</a:t>
            </a:r>
            <a:r>
              <a:rPr lang="en-GB" sz="1900" dirty="0"/>
              <a:t>, </a:t>
            </a:r>
            <a:r>
              <a:rPr lang="en-GB" sz="1900" dirty="0" err="1"/>
              <a:t>préparation</a:t>
            </a:r>
            <a:r>
              <a:rPr lang="en-GB" sz="1900" dirty="0"/>
              <a:t> des </a:t>
            </a:r>
            <a:r>
              <a:rPr lang="en-GB" sz="1900" dirty="0" err="1"/>
              <a:t>données</a:t>
            </a:r>
            <a:r>
              <a:rPr lang="en-GB" sz="1900" dirty="0"/>
              <a:t> pour </a:t>
            </a:r>
            <a:r>
              <a:rPr lang="en-GB" sz="1900" dirty="0" err="1"/>
              <a:t>une</a:t>
            </a:r>
            <a:r>
              <a:rPr lang="en-GB" sz="1900" dirty="0"/>
              <a:t> analyse plus </a:t>
            </a:r>
            <a:r>
              <a:rPr lang="en-GB" sz="1900" dirty="0" err="1"/>
              <a:t>poussée</a:t>
            </a:r>
            <a:r>
              <a:rPr lang="en-GB" sz="1900" dirty="0"/>
              <a:t> par des SD</a:t>
            </a:r>
          </a:p>
          <a:p>
            <a:r>
              <a:rPr lang="en-GB" sz="2200" dirty="0"/>
              <a:t>Les </a:t>
            </a:r>
            <a:r>
              <a:rPr lang="en-GB" sz="2200" dirty="0" err="1"/>
              <a:t>données</a:t>
            </a:r>
            <a:r>
              <a:rPr lang="en-GB" sz="2200" dirty="0"/>
              <a:t> </a:t>
            </a:r>
            <a:r>
              <a:rPr lang="en-GB" sz="2200" dirty="0" err="1"/>
              <a:t>peuvent</a:t>
            </a:r>
            <a:r>
              <a:rPr lang="en-GB" sz="2200" dirty="0"/>
              <a:t> </a:t>
            </a:r>
            <a:r>
              <a:rPr lang="en-GB" sz="2200" dirty="0" err="1"/>
              <a:t>provenir</a:t>
            </a:r>
            <a:r>
              <a:rPr lang="en-GB" sz="2200" dirty="0"/>
              <a:t> de </a:t>
            </a:r>
            <a:r>
              <a:rPr lang="en-GB" sz="2200" dirty="0" err="1"/>
              <a:t>nombreuses</a:t>
            </a:r>
            <a:r>
              <a:rPr lang="en-GB" sz="2200" dirty="0"/>
              <a:t> </a:t>
            </a:r>
            <a:r>
              <a:rPr lang="en-GB" sz="2200" b="1" dirty="0"/>
              <a:t>sources </a:t>
            </a:r>
            <a:r>
              <a:rPr lang="en-GB" sz="2200" dirty="0"/>
              <a:t>(et types de sources), et dans </a:t>
            </a:r>
            <a:r>
              <a:rPr lang="en-GB" sz="2200" dirty="0" err="1"/>
              <a:t>une</a:t>
            </a:r>
            <a:r>
              <a:rPr lang="en-GB" sz="2200" dirty="0"/>
              <a:t> </a:t>
            </a:r>
            <a:r>
              <a:rPr lang="en-GB" sz="2200" dirty="0" err="1"/>
              <a:t>variété</a:t>
            </a:r>
            <a:r>
              <a:rPr lang="en-GB" sz="2200" dirty="0"/>
              <a:t> de formats et de </a:t>
            </a:r>
            <a:r>
              <a:rPr lang="en-GB" sz="2200" dirty="0" err="1"/>
              <a:t>tailles</a:t>
            </a:r>
            <a:r>
              <a:rPr lang="en-GB" sz="2200" dirty="0"/>
              <a:t>. </a:t>
            </a:r>
          </a:p>
          <a:p>
            <a:r>
              <a:rPr lang="en-GB" sz="2200" dirty="0"/>
              <a:t>Transformer tout </a:t>
            </a:r>
            <a:r>
              <a:rPr lang="en-GB" sz="2200" dirty="0" err="1"/>
              <a:t>cela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un </a:t>
            </a:r>
            <a:r>
              <a:rPr lang="en-GB" sz="2200" dirty="0" err="1"/>
              <a:t>processus</a:t>
            </a:r>
            <a:r>
              <a:rPr lang="en-GB" sz="2200" dirty="0"/>
              <a:t> que les SD </a:t>
            </a:r>
            <a:r>
              <a:rPr lang="en-GB" sz="2200" dirty="0" err="1"/>
              <a:t>peuvent</a:t>
            </a:r>
            <a:r>
              <a:rPr lang="en-GB" sz="2200" dirty="0"/>
              <a:t> utiliser et </a:t>
            </a:r>
            <a:r>
              <a:rPr lang="en-GB" sz="2200" dirty="0" err="1"/>
              <a:t>dont</a:t>
            </a:r>
            <a:r>
              <a:rPr lang="en-GB" sz="2200" dirty="0"/>
              <a:t> </a:t>
            </a:r>
            <a:r>
              <a:rPr lang="en-GB" sz="2200" dirty="0" err="1"/>
              <a:t>ils</a:t>
            </a:r>
            <a:r>
              <a:rPr lang="en-GB" sz="2200" dirty="0"/>
              <a:t> </a:t>
            </a:r>
            <a:r>
              <a:rPr lang="en-GB" sz="2200" dirty="0" err="1"/>
              <a:t>peuvent</a:t>
            </a:r>
            <a:r>
              <a:rPr lang="en-GB" sz="2200" dirty="0"/>
              <a:t> </a:t>
            </a:r>
            <a:r>
              <a:rPr lang="en-GB" sz="2200" dirty="0" err="1"/>
              <a:t>tirer</a:t>
            </a:r>
            <a:r>
              <a:rPr lang="en-GB" sz="2200" dirty="0"/>
              <a:t> du </a:t>
            </a:r>
            <a:r>
              <a:rPr lang="en-GB" sz="2200" dirty="0" err="1"/>
              <a:t>sens</a:t>
            </a:r>
            <a:r>
              <a:rPr lang="en-GB" sz="2200" dirty="0"/>
              <a:t> </a:t>
            </a:r>
            <a:r>
              <a:rPr lang="en-GB" sz="2200" dirty="0" err="1"/>
              <a:t>est</a:t>
            </a:r>
            <a:r>
              <a:rPr lang="en-GB" sz="2200" dirty="0"/>
              <a:t> </a:t>
            </a:r>
            <a:r>
              <a:rPr lang="en-GB" sz="2200" dirty="0" err="1"/>
              <a:t>connu</a:t>
            </a:r>
            <a:r>
              <a:rPr lang="en-GB" sz="2200" dirty="0"/>
              <a:t> sous le nom de </a:t>
            </a:r>
            <a:r>
              <a:rPr lang="en-GB" sz="2200" b="1" dirty="0"/>
              <a:t>construction d'un pipeline de </a:t>
            </a:r>
            <a:r>
              <a:rPr lang="en-GB" sz="2200" b="1" dirty="0" err="1"/>
              <a:t>données</a:t>
            </a:r>
            <a:r>
              <a:rPr lang="en-GB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219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BB707DFE-505F-2996-DBF9-2F7A074D6D2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5903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668F4-5153-0E45-15E8-5E19F39B33B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35376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compétences</a:t>
            </a:r>
            <a:r>
              <a:rPr lang="en-CA" dirty="0"/>
              <a:t> </a:t>
            </a:r>
            <a:r>
              <a:rPr lang="en-CA" dirty="0" err="1"/>
              <a:t>quantitatives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A775E1-7398-6D48-5EEE-FB376118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Contexte</a:t>
            </a:r>
            <a:r>
              <a:rPr lang="en-GB" b="1" dirty="0"/>
              <a:t> extra-</a:t>
            </a:r>
            <a:r>
              <a:rPr lang="en-GB" b="1" dirty="0" err="1"/>
              <a:t>universitaire</a:t>
            </a:r>
            <a:r>
              <a:rPr lang="en-GB" b="1" dirty="0"/>
              <a:t> : </a:t>
            </a:r>
          </a:p>
          <a:p>
            <a:pPr lvl="1"/>
            <a:r>
              <a:rPr lang="en-GB" dirty="0"/>
              <a:t>appliquer des </a:t>
            </a:r>
            <a:r>
              <a:rPr lang="en-GB" b="1" dirty="0" err="1"/>
              <a:t>méthodes</a:t>
            </a:r>
            <a:r>
              <a:rPr lang="en-GB" b="1" dirty="0"/>
              <a:t> </a:t>
            </a:r>
            <a:r>
              <a:rPr lang="en-GB" b="1" dirty="0" err="1"/>
              <a:t>quantitatives</a:t>
            </a:r>
            <a:r>
              <a:rPr lang="en-GB" b="1" dirty="0"/>
              <a:t> </a:t>
            </a:r>
            <a:r>
              <a:rPr lang="en-GB" dirty="0"/>
              <a:t>à des </a:t>
            </a:r>
            <a:r>
              <a:rPr lang="en-GB" dirty="0" err="1"/>
              <a:t>problèmes</a:t>
            </a:r>
            <a:r>
              <a:rPr lang="en-GB" dirty="0"/>
              <a:t> (</a:t>
            </a:r>
            <a:r>
              <a:rPr lang="en-GB" dirty="0" err="1"/>
              <a:t>d’affaires</a:t>
            </a:r>
            <a:r>
              <a:rPr lang="en-GB" dirty="0"/>
              <a:t>) </a:t>
            </a:r>
            <a:r>
              <a:rPr lang="en-GB" dirty="0" err="1"/>
              <a:t>afin</a:t>
            </a:r>
            <a:r>
              <a:rPr lang="en-GB" dirty="0"/>
              <a:t> </a:t>
            </a:r>
            <a:r>
              <a:rPr lang="en-GB" dirty="0" err="1"/>
              <a:t>d'obtenir</a:t>
            </a:r>
            <a:r>
              <a:rPr lang="en-GB" dirty="0"/>
              <a:t> des </a:t>
            </a:r>
            <a:r>
              <a:rPr lang="en-GB" b="1" dirty="0" err="1"/>
              <a:t>informations</a:t>
            </a:r>
            <a:r>
              <a:rPr lang="en-GB" b="1" dirty="0"/>
              <a:t> </a:t>
            </a:r>
            <a:r>
              <a:rPr lang="en-GB" b="1" dirty="0" err="1"/>
              <a:t>exploitables</a:t>
            </a:r>
            <a:endParaRPr lang="en-GB" b="1" dirty="0"/>
          </a:p>
          <a:p>
            <a:pPr lvl="1"/>
            <a:r>
              <a:rPr lang="en-GB" dirty="0"/>
              <a:t>il </a:t>
            </a:r>
            <a:r>
              <a:rPr lang="en-GB" dirty="0" err="1"/>
              <a:t>est</a:t>
            </a:r>
            <a:r>
              <a:rPr lang="en-GB" dirty="0"/>
              <a:t> difficile </a:t>
            </a:r>
            <a:r>
              <a:rPr lang="en-GB" dirty="0" err="1"/>
              <a:t>d'avoir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expertise dans </a:t>
            </a:r>
            <a:r>
              <a:rPr lang="en-GB" b="1" dirty="0" err="1"/>
              <a:t>tous</a:t>
            </a:r>
            <a:r>
              <a:rPr lang="en-GB" b="1" dirty="0"/>
              <a:t> les </a:t>
            </a:r>
            <a:r>
              <a:rPr lang="en-GB" dirty="0" err="1"/>
              <a:t>domaines</a:t>
            </a:r>
            <a:r>
              <a:rPr lang="en-GB" dirty="0"/>
              <a:t> des </a:t>
            </a:r>
            <a:r>
              <a:rPr lang="en-GB" dirty="0" err="1"/>
              <a:t>mathématiques</a:t>
            </a:r>
            <a:r>
              <a:rPr lang="en-GB" dirty="0"/>
              <a:t>, des </a:t>
            </a:r>
            <a:r>
              <a:rPr lang="en-GB" dirty="0" err="1"/>
              <a:t>statistiques</a:t>
            </a:r>
            <a:r>
              <a:rPr lang="en-GB" dirty="0"/>
              <a:t>, de </a:t>
            </a:r>
            <a:r>
              <a:rPr lang="en-GB" dirty="0" err="1"/>
              <a:t>l'informatique</a:t>
            </a:r>
            <a:r>
              <a:rPr lang="en-GB" dirty="0"/>
              <a:t>, de la science des </a:t>
            </a:r>
            <a:r>
              <a:rPr lang="en-GB" dirty="0" err="1"/>
              <a:t>données</a:t>
            </a:r>
            <a:r>
              <a:rPr lang="en-GB" dirty="0"/>
              <a:t>, de </a:t>
            </a:r>
            <a:r>
              <a:rPr lang="en-GB" dirty="0" err="1"/>
              <a:t>l'ingénierie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r>
              <a:rPr lang="en-GB" dirty="0"/>
              <a:t>, etc. </a:t>
            </a:r>
          </a:p>
          <a:p>
            <a:r>
              <a:rPr lang="en-CA" dirty="0"/>
              <a:t>Avec un </a:t>
            </a:r>
            <a:r>
              <a:rPr lang="en-CA" dirty="0" err="1"/>
              <a:t>diplôme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maths/stats, par </a:t>
            </a:r>
            <a:r>
              <a:rPr lang="en-CA" dirty="0" err="1"/>
              <a:t>exemple</a:t>
            </a:r>
            <a:r>
              <a:rPr lang="en-CA" dirty="0"/>
              <a:t> : </a:t>
            </a:r>
          </a:p>
          <a:p>
            <a:pPr lvl="1"/>
            <a:r>
              <a:rPr lang="en-CA" b="1" dirty="0"/>
              <a:t>expertise </a:t>
            </a:r>
            <a:r>
              <a:rPr lang="en-CA" dirty="0"/>
              <a:t>dans 2-3 </a:t>
            </a:r>
            <a:r>
              <a:rPr lang="en-CA" dirty="0" err="1"/>
              <a:t>domaines</a:t>
            </a:r>
            <a:endParaRPr lang="en-CA" dirty="0"/>
          </a:p>
          <a:p>
            <a:pPr lvl="1"/>
            <a:r>
              <a:rPr lang="en-CA" b="1" dirty="0" err="1"/>
              <a:t>compréhension</a:t>
            </a:r>
            <a:r>
              <a:rPr lang="en-CA" b="1" dirty="0"/>
              <a:t> </a:t>
            </a:r>
            <a:r>
              <a:rPr lang="en-CA" b="1" dirty="0" err="1"/>
              <a:t>décente</a:t>
            </a:r>
            <a:r>
              <a:rPr lang="en-CA" b="1" dirty="0"/>
              <a:t> </a:t>
            </a:r>
            <a:r>
              <a:rPr lang="en-CA" dirty="0"/>
              <a:t>des disciplines </a:t>
            </a:r>
            <a:r>
              <a:rPr lang="en-CA" dirty="0" err="1"/>
              <a:t>connexes</a:t>
            </a:r>
            <a:endParaRPr lang="en-CA" dirty="0"/>
          </a:p>
          <a:p>
            <a:pPr lvl="1"/>
            <a:r>
              <a:rPr lang="en-CA" b="1" dirty="0" err="1"/>
              <a:t>connaissances</a:t>
            </a:r>
            <a:r>
              <a:rPr lang="en-CA" b="1" dirty="0"/>
              <a:t> de base </a:t>
            </a:r>
            <a:r>
              <a:rPr lang="en-CA" dirty="0"/>
              <a:t>du </a:t>
            </a:r>
            <a:r>
              <a:rPr lang="en-CA" dirty="0" err="1"/>
              <a:t>reste</a:t>
            </a:r>
            <a:r>
              <a:rPr lang="en-CA" dirty="0"/>
              <a:t> </a:t>
            </a:r>
            <a:r>
              <a:rPr lang="en-CA" dirty="0" err="1"/>
              <a:t>domaines</a:t>
            </a:r>
            <a:endParaRPr lang="en-CA" dirty="0"/>
          </a:p>
          <a:p>
            <a:r>
              <a:rPr lang="en-GB" dirty="0"/>
              <a:t>La </a:t>
            </a:r>
            <a:r>
              <a:rPr lang="en-GB" dirty="0" err="1"/>
              <a:t>flexibilité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alliée</a:t>
            </a:r>
            <a:r>
              <a:rPr lang="en-GB" dirty="0"/>
              <a:t>, le </a:t>
            </a:r>
            <a:r>
              <a:rPr lang="en-GB" dirty="0" err="1"/>
              <a:t>perfectionnisme</a:t>
            </a:r>
            <a:r>
              <a:rPr lang="en-GB" dirty="0"/>
              <a:t>... </a:t>
            </a:r>
            <a:r>
              <a:rPr lang="en-CA" dirty="0" err="1"/>
              <a:t>c’est</a:t>
            </a:r>
            <a:r>
              <a:rPr lang="en-CA" dirty="0"/>
              <a:t> un </a:t>
            </a:r>
            <a:r>
              <a:rPr lang="en-CA" dirty="0" err="1"/>
              <a:t>peu</a:t>
            </a:r>
            <a:r>
              <a:rPr lang="en-CA" dirty="0"/>
              <a:t> moins </a:t>
            </a:r>
            <a:r>
              <a:rPr lang="en-GB" dirty="0" err="1"/>
              <a:t>évident</a:t>
            </a:r>
            <a:r>
              <a:rPr lang="en-CA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D602CE-0AC4-163D-26CB-A3D57504E1AC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151FE-0B5F-5FFD-88F6-797DCB785437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8DD10D12-1F9D-605A-0E19-55E94383C3B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1229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31471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090-A944-D7A2-C0B5-EC19A793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pipelines de </a:t>
            </a:r>
            <a:r>
              <a:rPr lang="en-CA" dirty="0" err="1"/>
              <a:t>données</a:t>
            </a:r>
            <a:endParaRPr lang="en-CA" dirty="0"/>
          </a:p>
        </p:txBody>
      </p:sp>
      <p:pic>
        <p:nvPicPr>
          <p:cNvPr id="7" name="Content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07B5575-DBBE-5CB6-2B65-5B11EC108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49" y="2145303"/>
            <a:ext cx="7824628" cy="385127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F2A3A-65DE-A369-F9D8-5FEC0341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220</a:t>
            </a:fld>
            <a:endParaRPr lang="en-C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6ED168-9682-1748-0C95-D7CB1536C6F7}"/>
              </a:ext>
            </a:extLst>
          </p:cNvPr>
          <p:cNvSpPr txBox="1">
            <a:spLocks/>
          </p:cNvSpPr>
          <p:nvPr/>
        </p:nvSpPr>
        <p:spPr>
          <a:xfrm>
            <a:off x="1977655" y="4975784"/>
            <a:ext cx="3009013" cy="4420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9 </a:t>
            </a:r>
            <a:r>
              <a:rPr lang="en-US" sz="2400" b="1" dirty="0" err="1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composantes</a:t>
            </a:r>
            <a:br>
              <a:rPr lang="en-US" sz="2000" dirty="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</a:b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5 étapes + 4 transitions</a:t>
            </a:r>
            <a:endParaRPr lang="en-CA" sz="1800" dirty="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D6FB650F-0C29-A41E-38D5-A51FF217255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431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87C8D-1EAC-E1DA-8583-A5B15CC7EAC3}"/>
              </a:ext>
            </a:extLst>
          </p:cNvPr>
          <p:cNvSpPr txBox="1"/>
          <p:nvPr/>
        </p:nvSpPr>
        <p:spPr>
          <a:xfrm>
            <a:off x="2213849" y="1960637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Collecte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E6BCA7-03CB-7CEF-74F9-BD1670D97B65}"/>
              </a:ext>
            </a:extLst>
          </p:cNvPr>
          <p:cNvSpPr txBox="1"/>
          <p:nvPr/>
        </p:nvSpPr>
        <p:spPr>
          <a:xfrm>
            <a:off x="3856383" y="1967494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Stockage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92DCE-8818-A3B9-9583-89986255AA7A}"/>
              </a:ext>
            </a:extLst>
          </p:cNvPr>
          <p:cNvSpPr txBox="1"/>
          <p:nvPr/>
        </p:nvSpPr>
        <p:spPr>
          <a:xfrm>
            <a:off x="5378170" y="4508383"/>
            <a:ext cx="1405467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Préparation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7054B-B075-4A73-4A44-41EACB050A8E}"/>
              </a:ext>
            </a:extLst>
          </p:cNvPr>
          <p:cNvSpPr txBox="1"/>
          <p:nvPr/>
        </p:nvSpPr>
        <p:spPr>
          <a:xfrm>
            <a:off x="5842412" y="2783782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D9C2DE-54DF-4210-1D52-C7158463E374}"/>
              </a:ext>
            </a:extLst>
          </p:cNvPr>
          <p:cNvSpPr txBox="1"/>
          <p:nvPr/>
        </p:nvSpPr>
        <p:spPr>
          <a:xfrm>
            <a:off x="5650256" y="2921835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DB289-12C8-E076-3ECA-8931B57F3699}"/>
              </a:ext>
            </a:extLst>
          </p:cNvPr>
          <p:cNvSpPr txBox="1"/>
          <p:nvPr/>
        </p:nvSpPr>
        <p:spPr>
          <a:xfrm>
            <a:off x="7140388" y="3609275"/>
            <a:ext cx="11819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Analyse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94AC4-8BD2-8A71-5E3B-D41E3E8D16A2}"/>
              </a:ext>
            </a:extLst>
          </p:cNvPr>
          <p:cNvSpPr txBox="1"/>
          <p:nvPr/>
        </p:nvSpPr>
        <p:spPr>
          <a:xfrm>
            <a:off x="8534400" y="3609274"/>
            <a:ext cx="17270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Présentation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8C36B9-4A63-94B5-9D91-B74DA29116A4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17656102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pipelines de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115203" cy="3851404"/>
          </a:xfrm>
        </p:spPr>
        <p:txBody>
          <a:bodyPr/>
          <a:lstStyle/>
          <a:p>
            <a:r>
              <a:rPr lang="en-GB" sz="2200" dirty="0"/>
              <a:t>Principal </a:t>
            </a:r>
            <a:r>
              <a:rPr lang="en-GB" sz="2200" dirty="0" err="1"/>
              <a:t>défi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matière </a:t>
            </a:r>
            <a:r>
              <a:rPr lang="en-GB" sz="2200" dirty="0" err="1"/>
              <a:t>d'ingénierie</a:t>
            </a:r>
            <a:r>
              <a:rPr lang="en-GB" sz="2200" dirty="0"/>
              <a:t> des </a:t>
            </a:r>
            <a:r>
              <a:rPr lang="en-GB" sz="2200" dirty="0" err="1"/>
              <a:t>données</a:t>
            </a:r>
            <a:r>
              <a:rPr lang="en-GB" sz="2200" dirty="0"/>
              <a:t> : </a:t>
            </a:r>
          </a:p>
          <a:p>
            <a:pPr lvl="1"/>
            <a:r>
              <a:rPr lang="en-GB" dirty="0" err="1"/>
              <a:t>c</a:t>
            </a:r>
            <a:r>
              <a:rPr lang="en-GB" sz="1900" dirty="0" err="1"/>
              <a:t>onstruire</a:t>
            </a:r>
            <a:r>
              <a:rPr lang="en-GB" sz="1900" dirty="0"/>
              <a:t> un pipeline qui </a:t>
            </a:r>
            <a:r>
              <a:rPr lang="en-GB" sz="1900" b="1" dirty="0" err="1"/>
              <a:t>s'exécute</a:t>
            </a:r>
            <a:r>
              <a:rPr lang="en-GB" sz="1900" b="1" dirty="0"/>
              <a:t> </a:t>
            </a:r>
            <a:r>
              <a:rPr lang="en-GB" sz="1900" b="1" dirty="0" err="1"/>
              <a:t>en</a:t>
            </a:r>
            <a:r>
              <a:rPr lang="en-GB" sz="1900" b="1" dirty="0"/>
              <a:t> temps </a:t>
            </a:r>
            <a:r>
              <a:rPr lang="en-GB" sz="1900" b="1" dirty="0" err="1"/>
              <a:t>réel</a:t>
            </a:r>
            <a:r>
              <a:rPr lang="en-GB" sz="1900" b="1" dirty="0"/>
              <a:t> </a:t>
            </a:r>
            <a:r>
              <a:rPr lang="en-GB" sz="1900" dirty="0"/>
              <a:t>(</a:t>
            </a:r>
            <a:r>
              <a:rPr lang="en-GB" sz="1900" dirty="0" err="1"/>
              <a:t>ou</a:t>
            </a:r>
            <a:r>
              <a:rPr lang="en-GB" sz="1900" dirty="0"/>
              <a:t> </a:t>
            </a:r>
            <a:r>
              <a:rPr lang="en-GB" sz="1900" dirty="0" err="1"/>
              <a:t>presque</a:t>
            </a:r>
            <a:r>
              <a:rPr lang="en-GB" sz="1900" dirty="0"/>
              <a:t>)</a:t>
            </a:r>
            <a:r>
              <a:rPr lang="en-GB" sz="1900" b="1" dirty="0"/>
              <a:t> </a:t>
            </a:r>
            <a:r>
              <a:rPr lang="en-GB" sz="1900" b="1" dirty="0" err="1"/>
              <a:t>à</a:t>
            </a:r>
            <a:r>
              <a:rPr lang="en-GB" sz="1900" b="1" dirty="0"/>
              <a:t> </a:t>
            </a:r>
            <a:r>
              <a:rPr lang="en-GB" sz="1900" b="1" dirty="0" err="1"/>
              <a:t>chaque</a:t>
            </a:r>
            <a:r>
              <a:rPr lang="en-GB" sz="1900" b="1" dirty="0"/>
              <a:t> </a:t>
            </a:r>
            <a:r>
              <a:rPr lang="en-GB" sz="1900" b="1" dirty="0" err="1"/>
              <a:t>fois</a:t>
            </a:r>
            <a:r>
              <a:rPr lang="en-GB" sz="1900" b="1" dirty="0"/>
              <a:t> </a:t>
            </a:r>
            <a:r>
              <a:rPr lang="en-GB" sz="1900" b="1" dirty="0" err="1"/>
              <a:t>qu'il</a:t>
            </a:r>
            <a:r>
              <a:rPr lang="en-GB" sz="1900" b="1" dirty="0"/>
              <a:t> </a:t>
            </a:r>
            <a:r>
              <a:rPr lang="en-GB" sz="1900" b="1" dirty="0" err="1"/>
              <a:t>est</a:t>
            </a:r>
            <a:r>
              <a:rPr lang="en-GB" sz="1900" b="1" dirty="0"/>
              <a:t> </a:t>
            </a:r>
            <a:r>
              <a:rPr lang="en-GB" sz="1900" b="1" dirty="0" err="1"/>
              <a:t>sollicité</a:t>
            </a:r>
            <a:endParaRPr lang="en-GB" sz="1900" b="1" dirty="0"/>
          </a:p>
          <a:p>
            <a:pPr lvl="1"/>
            <a:r>
              <a:rPr lang="en-GB" sz="1900" dirty="0" err="1"/>
              <a:t>afin</a:t>
            </a:r>
            <a:r>
              <a:rPr lang="en-GB" sz="1900" dirty="0"/>
              <a:t> que les </a:t>
            </a:r>
            <a:r>
              <a:rPr lang="en-GB" sz="1900" dirty="0" err="1"/>
              <a:t>utilisateurs</a:t>
            </a:r>
            <a:r>
              <a:rPr lang="en-GB" sz="1900" dirty="0"/>
              <a:t> </a:t>
            </a:r>
            <a:r>
              <a:rPr lang="en-GB" sz="1900" dirty="0" err="1"/>
              <a:t>obtiennent</a:t>
            </a:r>
            <a:r>
              <a:rPr lang="en-GB" sz="1900" dirty="0"/>
              <a:t> des </a:t>
            </a:r>
            <a:r>
              <a:rPr lang="en-GB" sz="1900" b="1" dirty="0" err="1"/>
              <a:t>informations</a:t>
            </a:r>
            <a:r>
              <a:rPr lang="en-GB" sz="1900" b="1" dirty="0"/>
              <a:t> </a:t>
            </a:r>
            <a:r>
              <a:rPr lang="en-GB" sz="1900" b="1" dirty="0" err="1"/>
              <a:t>actualisées</a:t>
            </a:r>
            <a:r>
              <a:rPr lang="en-GB" sz="1900" b="1" dirty="0"/>
              <a:t> </a:t>
            </a:r>
            <a:r>
              <a:rPr lang="en-GB" sz="1900" dirty="0"/>
              <a:t>avec des </a:t>
            </a:r>
            <a:r>
              <a:rPr lang="en-GB" sz="1900" b="1" dirty="0" err="1"/>
              <a:t>délais</a:t>
            </a:r>
            <a:r>
              <a:rPr lang="en-GB" sz="1900" b="1" dirty="0"/>
              <a:t> </a:t>
            </a:r>
            <a:r>
              <a:rPr lang="en-GB" sz="1900" b="1" dirty="0" err="1"/>
              <a:t>minimaux</a:t>
            </a:r>
            <a:endParaRPr lang="en-GB" sz="1900" dirty="0"/>
          </a:p>
          <a:p>
            <a:r>
              <a:rPr lang="en-GB" sz="2200" dirty="0"/>
              <a:t>Les pipelines </a:t>
            </a:r>
            <a:r>
              <a:rPr lang="en-GB" sz="2200" dirty="0" err="1"/>
              <a:t>conceptuels</a:t>
            </a:r>
            <a:r>
              <a:rPr lang="en-GB" sz="2200" dirty="0"/>
              <a:t> </a:t>
            </a:r>
            <a:r>
              <a:rPr lang="en-GB" sz="2200" dirty="0" err="1"/>
              <a:t>sont</a:t>
            </a:r>
            <a:r>
              <a:rPr lang="en-GB" sz="2200" dirty="0"/>
              <a:t> </a:t>
            </a:r>
            <a:r>
              <a:rPr lang="en-GB" sz="2200" dirty="0" err="1"/>
              <a:t>transmis</a:t>
            </a:r>
            <a:r>
              <a:rPr lang="en-GB" sz="2200" dirty="0"/>
              <a:t> aux </a:t>
            </a:r>
            <a:r>
              <a:rPr lang="en-GB" sz="2200" dirty="0" err="1"/>
              <a:t>ingénieurs</a:t>
            </a:r>
            <a:r>
              <a:rPr lang="en-GB" sz="2200" dirty="0"/>
              <a:t> AA pour le </a:t>
            </a:r>
            <a:r>
              <a:rPr lang="en-GB" sz="2200" b="1" dirty="0" err="1"/>
              <a:t>déploiement</a:t>
            </a:r>
            <a:r>
              <a:rPr lang="en-GB" sz="2200" b="1" dirty="0"/>
              <a:t> </a:t>
            </a:r>
            <a:r>
              <a:rPr lang="en-GB" sz="2200" dirty="0"/>
              <a:t>et la </a:t>
            </a:r>
            <a:r>
              <a:rPr lang="en-GB" sz="2200" b="1" dirty="0"/>
              <a:t>production</a:t>
            </a:r>
            <a:r>
              <a:rPr lang="en-GB" sz="2200" dirty="0"/>
              <a:t>. </a:t>
            </a:r>
            <a:r>
              <a:rPr lang="en-GB" sz="2200" dirty="0" err="1"/>
              <a:t>Certains</a:t>
            </a:r>
            <a:r>
              <a:rPr lang="en-GB" sz="2200" dirty="0"/>
              <a:t> des travaux </a:t>
            </a:r>
            <a:r>
              <a:rPr lang="en-GB" sz="2200" dirty="0" err="1"/>
              <a:t>entourant</a:t>
            </a:r>
            <a:r>
              <a:rPr lang="en-GB" sz="2200" dirty="0"/>
              <a:t> </a:t>
            </a:r>
            <a:r>
              <a:rPr lang="en-GB" sz="2200" dirty="0" err="1"/>
              <a:t>cette</a:t>
            </a:r>
            <a:r>
              <a:rPr lang="en-GB" sz="2200" dirty="0"/>
              <a:t> </a:t>
            </a:r>
            <a:r>
              <a:rPr lang="en-GB" sz="2200" dirty="0" err="1"/>
              <a:t>tâche</a:t>
            </a:r>
            <a:r>
              <a:rPr lang="en-GB" sz="2200" dirty="0"/>
              <a:t> </a:t>
            </a:r>
            <a:r>
              <a:rPr lang="en-GB" sz="2200" dirty="0" err="1"/>
              <a:t>comprennent</a:t>
            </a:r>
            <a:r>
              <a:rPr lang="en-GB" sz="2200" dirty="0"/>
              <a:t> :</a:t>
            </a:r>
          </a:p>
          <a:p>
            <a:pPr lvl="1"/>
            <a:r>
              <a:rPr lang="en-GB" sz="1900" dirty="0" err="1"/>
              <a:t>contrôles</a:t>
            </a:r>
            <a:r>
              <a:rPr lang="en-GB" sz="1900" dirty="0"/>
              <a:t> de la </a:t>
            </a:r>
            <a:r>
              <a:rPr lang="en-GB" sz="1900" dirty="0" err="1"/>
              <a:t>qualité</a:t>
            </a:r>
            <a:r>
              <a:rPr lang="en-GB" sz="1900" dirty="0"/>
              <a:t> des </a:t>
            </a:r>
            <a:r>
              <a:rPr lang="en-GB" sz="1900" dirty="0" err="1"/>
              <a:t>données</a:t>
            </a:r>
            <a:endParaRPr lang="en-GB" sz="1900" dirty="0"/>
          </a:p>
          <a:p>
            <a:pPr lvl="1"/>
            <a:r>
              <a:rPr lang="en-GB" sz="1900" dirty="0"/>
              <a:t>optimisation de la performance des </a:t>
            </a:r>
            <a:r>
              <a:rPr lang="en-GB" sz="1900" dirty="0" err="1"/>
              <a:t>requêtes</a:t>
            </a:r>
            <a:endParaRPr lang="en-GB" sz="1900" dirty="0"/>
          </a:p>
          <a:p>
            <a:pPr lvl="1"/>
            <a:r>
              <a:rPr lang="en-GB" sz="1900" dirty="0"/>
              <a:t>la </a:t>
            </a:r>
            <a:r>
              <a:rPr lang="en-GB" sz="1900" dirty="0" err="1"/>
              <a:t>création</a:t>
            </a:r>
            <a:r>
              <a:rPr lang="en-GB" sz="1900" dirty="0"/>
              <a:t> d'un </a:t>
            </a:r>
            <a:r>
              <a:rPr lang="en-GB" sz="1900" dirty="0" err="1"/>
              <a:t>écosystème</a:t>
            </a:r>
            <a:r>
              <a:rPr lang="en-GB" sz="1900" dirty="0"/>
              <a:t> </a:t>
            </a:r>
            <a:r>
              <a:rPr lang="en-GB" sz="1900" dirty="0" err="1"/>
              <a:t>d'intégration</a:t>
            </a:r>
            <a:r>
              <a:rPr lang="en-GB" sz="1900" dirty="0"/>
              <a:t>/livraison continue pour les </a:t>
            </a:r>
            <a:r>
              <a:rPr lang="en-GB" sz="1900" dirty="0" err="1"/>
              <a:t>changements</a:t>
            </a:r>
            <a:r>
              <a:rPr lang="en-GB" sz="1900" dirty="0"/>
              <a:t> de </a:t>
            </a:r>
            <a:r>
              <a:rPr lang="en-GB" sz="1900" dirty="0" err="1"/>
              <a:t>modèles</a:t>
            </a:r>
            <a:endParaRPr lang="en-GB" sz="1900" dirty="0"/>
          </a:p>
          <a:p>
            <a:pPr lvl="1"/>
            <a:r>
              <a:rPr lang="en-GB" sz="1900" dirty="0" err="1"/>
              <a:t>ingéstion</a:t>
            </a:r>
            <a:r>
              <a:rPr lang="en-GB" sz="1900" dirty="0"/>
              <a:t> des </a:t>
            </a:r>
            <a:r>
              <a:rPr lang="en-GB" sz="1900" dirty="0" err="1"/>
              <a:t>données</a:t>
            </a:r>
            <a:r>
              <a:rPr lang="en-GB" sz="1900" dirty="0"/>
              <a:t> </a:t>
            </a:r>
            <a:r>
              <a:rPr lang="en-GB" sz="1900" dirty="0" err="1"/>
              <a:t>provenant</a:t>
            </a:r>
            <a:r>
              <a:rPr lang="en-GB" sz="1900" dirty="0"/>
              <a:t> de </a:t>
            </a:r>
            <a:r>
              <a:rPr lang="en-GB" sz="1900" dirty="0" err="1"/>
              <a:t>diverses</a:t>
            </a:r>
            <a:r>
              <a:rPr lang="en-GB" sz="1900" dirty="0"/>
              <a:t> sources dans le </a:t>
            </a:r>
            <a:r>
              <a:rPr lang="en-GB" sz="1900" dirty="0" err="1"/>
              <a:t>modèle</a:t>
            </a:r>
            <a:r>
              <a:rPr lang="en-GB" sz="1900" dirty="0"/>
              <a:t> de </a:t>
            </a:r>
            <a:r>
              <a:rPr lang="en-GB" sz="1900" dirty="0" err="1"/>
              <a:t>données</a:t>
            </a:r>
            <a:endParaRPr lang="en-GB" sz="1900" dirty="0"/>
          </a:p>
          <a:p>
            <a:pPr lvl="1"/>
            <a:r>
              <a:rPr lang="en-GB" sz="1900" dirty="0" err="1"/>
              <a:t>transfert</a:t>
            </a:r>
            <a:r>
              <a:rPr lang="en-GB" sz="1900" dirty="0"/>
              <a:t> des techniques </a:t>
            </a:r>
            <a:r>
              <a:rPr lang="en-GB" sz="1900" dirty="0" err="1"/>
              <a:t>d’AA</a:t>
            </a:r>
            <a:r>
              <a:rPr lang="en-GB" sz="1900" dirty="0"/>
              <a:t> et de SD aux </a:t>
            </a:r>
            <a:r>
              <a:rPr lang="en-GB" sz="1900" dirty="0" err="1"/>
              <a:t>systèmes</a:t>
            </a:r>
            <a:r>
              <a:rPr lang="en-GB" sz="1900" dirty="0"/>
              <a:t> </a:t>
            </a:r>
            <a:r>
              <a:rPr lang="en-GB" sz="1900" dirty="0" err="1"/>
              <a:t>distribués</a:t>
            </a:r>
            <a:endParaRPr lang="en-GB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221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8A0AC3BA-374C-88D1-1A28-852DEB39129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41962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C91C1D-818B-69F1-CF1B-45A5E79BF985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30893475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pipelines de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Thèmes </a:t>
            </a:r>
            <a:r>
              <a:rPr lang="en-CA"/>
              <a:t>communs (opérations/framework/tâches/sources) pour les étapes du pipeline :</a:t>
            </a:r>
          </a:p>
          <a:p>
            <a:pPr lvl="1"/>
            <a:r>
              <a:rPr lang="en-CA" b="1"/>
              <a:t>collecte de données : </a:t>
            </a:r>
            <a:r>
              <a:rPr lang="en-CA"/>
              <a:t>applications, applications mobiles, microservices, dispositifs de l'Internet des objets (IoT), sites web, instrumentation, journalisation, capteurs, données externes, contenu généré par l'utilisateur, etc.</a:t>
            </a:r>
          </a:p>
          <a:p>
            <a:pPr lvl="1"/>
            <a:r>
              <a:rPr lang="en-CA" b="1"/>
              <a:t>le stockage des données :</a:t>
            </a:r>
            <a:r>
              <a:rPr lang="en-CA"/>
              <a:t> Gestion des données de référence (MDM), entrepôt, lac de données, etc.</a:t>
            </a:r>
          </a:p>
          <a:p>
            <a:pPr lvl="1"/>
            <a:r>
              <a:rPr lang="en-CA" b="1"/>
              <a:t>intégration/préparation des données :</a:t>
            </a:r>
            <a:r>
              <a:rPr lang="en-CA"/>
              <a:t> ETL, intégration de données en flux, etc.</a:t>
            </a:r>
          </a:p>
          <a:p>
            <a:pPr lvl="1"/>
            <a:r>
              <a:rPr lang="en-CA" b="1"/>
              <a:t>analyse des données : </a:t>
            </a:r>
            <a:r>
              <a:rPr lang="en-CA"/>
              <a:t>apprentissage automatique, analyse prédictive, tests A/B, expériences, intelligence artificielle (IA), apprentissage profond, etc.</a:t>
            </a:r>
          </a:p>
          <a:p>
            <a:pPr lvl="1"/>
            <a:r>
              <a:rPr lang="en-CA" b="1"/>
              <a:t>livraison et présentations : </a:t>
            </a:r>
            <a:r>
              <a:rPr lang="en-CA"/>
              <a:t>tableaux de bord, rapports, microservices, notifications push, email, SMS,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222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6A412D18-86C6-6A63-17BA-3EBBF08A1D5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588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882CC-A1F2-5614-92AF-01755F123767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18346313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La </a:t>
            </a:r>
            <a:r>
              <a:rPr lang="en-US" b="1" dirty="0" err="1">
                <a:solidFill>
                  <a:schemeClr val="tx1"/>
                </a:solidFill>
              </a:rPr>
              <a:t>collecte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données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4F2A8C05-AB40-4C53-8F4D-102A84CB1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4450" y="3699654"/>
            <a:ext cx="1064487" cy="1064487"/>
          </a:xfrm>
          <a:prstGeom prst="rect">
            <a:avLst/>
          </a:prstGeom>
        </p:spPr>
      </p:pic>
      <p:pic>
        <p:nvPicPr>
          <p:cNvPr id="8" name="Graphic 7" descr="Clipboard with solid fill">
            <a:extLst>
              <a:ext uri="{FF2B5EF4-FFF2-40B4-BE49-F238E27FC236}">
                <a16:creationId xmlns:a16="http://schemas.microsoft.com/office/drawing/2014/main" id="{1201C9B2-33D4-40ED-A056-A4E93EAD4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4182" y="2203360"/>
            <a:ext cx="914400" cy="914400"/>
          </a:xfrm>
          <a:prstGeom prst="rect">
            <a:avLst/>
          </a:prstGeom>
        </p:spPr>
      </p:pic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D1699371-EABF-42EC-A6A0-03C4E83A8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64980" y="3774698"/>
            <a:ext cx="914400" cy="914400"/>
          </a:xfrm>
          <a:prstGeom prst="rect">
            <a:avLst/>
          </a:prstGeom>
        </p:spPr>
      </p:pic>
      <p:pic>
        <p:nvPicPr>
          <p:cNvPr id="12" name="Graphic 11" descr="Ui Ux with solid fill">
            <a:extLst>
              <a:ext uri="{FF2B5EF4-FFF2-40B4-BE49-F238E27FC236}">
                <a16:creationId xmlns:a16="http://schemas.microsoft.com/office/drawing/2014/main" id="{55ED7A2E-D819-48AB-AD00-6E57FABBA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8934" y="2203360"/>
            <a:ext cx="914400" cy="914400"/>
          </a:xfrm>
          <a:prstGeom prst="rect">
            <a:avLst/>
          </a:prstGeom>
        </p:spPr>
      </p:pic>
      <p:pic>
        <p:nvPicPr>
          <p:cNvPr id="14" name="Graphic 13" descr="Tally with solid fill">
            <a:extLst>
              <a:ext uri="{FF2B5EF4-FFF2-40B4-BE49-F238E27FC236}">
                <a16:creationId xmlns:a16="http://schemas.microsoft.com/office/drawing/2014/main" id="{D40586E9-7369-418B-9CD8-574606E3FF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62600" y="2203360"/>
            <a:ext cx="914400" cy="914400"/>
          </a:xfrm>
          <a:prstGeom prst="rect">
            <a:avLst/>
          </a:prstGeom>
        </p:spPr>
      </p:pic>
      <p:pic>
        <p:nvPicPr>
          <p:cNvPr id="16" name="Graphic 15" descr="Online meeting with solid fill">
            <a:extLst>
              <a:ext uri="{FF2B5EF4-FFF2-40B4-BE49-F238E27FC236}">
                <a16:creationId xmlns:a16="http://schemas.microsoft.com/office/drawing/2014/main" id="{53F85043-D934-471F-839A-999A8D01C1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34007" y="3774697"/>
            <a:ext cx="914400" cy="914400"/>
          </a:xfrm>
          <a:prstGeom prst="rect">
            <a:avLst/>
          </a:prstGeom>
        </p:spPr>
      </p:pic>
      <p:pic>
        <p:nvPicPr>
          <p:cNvPr id="18" name="Graphic 17" descr="Web design with solid fill">
            <a:extLst>
              <a:ext uri="{FF2B5EF4-FFF2-40B4-BE49-F238E27FC236}">
                <a16:creationId xmlns:a16="http://schemas.microsoft.com/office/drawing/2014/main" id="{FE0A17B4-C58E-4FF5-9A1C-7A3B34A06B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33130" y="5162014"/>
            <a:ext cx="914400" cy="914400"/>
          </a:xfrm>
          <a:prstGeom prst="rect">
            <a:avLst/>
          </a:prstGeom>
        </p:spPr>
      </p:pic>
      <p:pic>
        <p:nvPicPr>
          <p:cNvPr id="20" name="Graphic 19" descr="Connections with solid fill">
            <a:extLst>
              <a:ext uri="{FF2B5EF4-FFF2-40B4-BE49-F238E27FC236}">
                <a16:creationId xmlns:a16="http://schemas.microsoft.com/office/drawing/2014/main" id="{8B5F746A-EAF5-4E7C-9D09-0B503052F0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79380" y="5162014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8747C-DCAC-4A8B-A024-B2265DFCCAA4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3379380" y="4231898"/>
            <a:ext cx="2095070" cy="0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71D228-13BA-4716-BE46-512B02EA7E0A}"/>
              </a:ext>
            </a:extLst>
          </p:cNvPr>
          <p:cNvCxnSpPr>
            <a:cxnSpLocks/>
          </p:cNvCxnSpPr>
          <p:nvPr/>
        </p:nvCxnSpPr>
        <p:spPr>
          <a:xfrm>
            <a:off x="4580143" y="3246159"/>
            <a:ext cx="982457" cy="541255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0C1B5D-1AAA-4326-8670-586794D1BF21}"/>
              </a:ext>
            </a:extLst>
          </p:cNvPr>
          <p:cNvCxnSpPr>
            <a:stCxn id="14" idx="2"/>
            <a:endCxn id="6" idx="0"/>
          </p:cNvCxnSpPr>
          <p:nvPr/>
        </p:nvCxnSpPr>
        <p:spPr>
          <a:xfrm flipH="1">
            <a:off x="6006694" y="3117760"/>
            <a:ext cx="13106" cy="581894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235F31A-255C-4136-AF42-74AEFF3A4DC7}"/>
              </a:ext>
            </a:extLst>
          </p:cNvPr>
          <p:cNvCxnSpPr>
            <a:cxnSpLocks/>
          </p:cNvCxnSpPr>
          <p:nvPr/>
        </p:nvCxnSpPr>
        <p:spPr>
          <a:xfrm flipH="1">
            <a:off x="6425545" y="3245770"/>
            <a:ext cx="973389" cy="576551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7DDF7DF-B464-4252-9813-3250F4B7EF3F}"/>
              </a:ext>
            </a:extLst>
          </p:cNvPr>
          <p:cNvCxnSpPr>
            <a:cxnSpLocks/>
          </p:cNvCxnSpPr>
          <p:nvPr/>
        </p:nvCxnSpPr>
        <p:spPr>
          <a:xfrm flipH="1">
            <a:off x="6425545" y="4233928"/>
            <a:ext cx="2116387" cy="13532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0F50CD-9CF8-426F-ACB5-A74C740439C9}"/>
              </a:ext>
            </a:extLst>
          </p:cNvPr>
          <p:cNvCxnSpPr>
            <a:cxnSpLocks/>
          </p:cNvCxnSpPr>
          <p:nvPr/>
        </p:nvCxnSpPr>
        <p:spPr>
          <a:xfrm flipH="1" flipV="1">
            <a:off x="6463893" y="4647868"/>
            <a:ext cx="1392241" cy="505920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790A05-69F0-42E3-815E-EC5FA26D871B}"/>
              </a:ext>
            </a:extLst>
          </p:cNvPr>
          <p:cNvCxnSpPr>
            <a:cxnSpLocks/>
          </p:cNvCxnSpPr>
          <p:nvPr/>
        </p:nvCxnSpPr>
        <p:spPr>
          <a:xfrm flipV="1">
            <a:off x="4322100" y="4689097"/>
            <a:ext cx="1227393" cy="632718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73912AF-1CF5-482D-9053-FC6B4E15C9E0}"/>
              </a:ext>
            </a:extLst>
          </p:cNvPr>
          <p:cNvSpPr txBox="1">
            <a:spLocks/>
          </p:cNvSpPr>
          <p:nvPr/>
        </p:nvSpPr>
        <p:spPr>
          <a:xfrm>
            <a:off x="3241382" y="1912054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Sondages</a:t>
            </a:r>
            <a:endParaRPr lang="en-CA" sz="1700" dirty="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2717FC5-3FCA-4D1B-AD8E-EAEF775AB543}"/>
              </a:ext>
            </a:extLst>
          </p:cNvPr>
          <p:cNvSpPr txBox="1">
            <a:spLocks/>
          </p:cNvSpPr>
          <p:nvPr/>
        </p:nvSpPr>
        <p:spPr>
          <a:xfrm>
            <a:off x="1995550" y="3550466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Documents</a:t>
            </a:r>
            <a:endParaRPr lang="en-CA" sz="170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08903A0-0BD5-4529-A87A-7E8886EB0AA6}"/>
              </a:ext>
            </a:extLst>
          </p:cNvPr>
          <p:cNvSpPr txBox="1">
            <a:spLocks/>
          </p:cNvSpPr>
          <p:nvPr/>
        </p:nvSpPr>
        <p:spPr>
          <a:xfrm>
            <a:off x="6961859" y="1912054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Commentaires des utilisateurs</a:t>
            </a:r>
            <a:endParaRPr lang="en-CA" sz="170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F22CA6E7-5137-47B9-A764-A763329CF9BB}"/>
              </a:ext>
            </a:extLst>
          </p:cNvPr>
          <p:cNvSpPr txBox="1">
            <a:spLocks/>
          </p:cNvSpPr>
          <p:nvPr/>
        </p:nvSpPr>
        <p:spPr>
          <a:xfrm>
            <a:off x="2936580" y="5995872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Médias</a:t>
            </a:r>
            <a:r>
              <a:rPr lang="en-US" sz="1700" dirty="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 </a:t>
            </a:r>
            <a:r>
              <a:rPr lang="en-US" sz="1700" dirty="0" err="1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sociaux</a:t>
            </a:r>
            <a:endParaRPr lang="en-CA" sz="1700" dirty="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FAFE135-C05B-4DFB-8EFB-AE9FE7DAD08D}"/>
              </a:ext>
            </a:extLst>
          </p:cNvPr>
          <p:cNvSpPr txBox="1">
            <a:spLocks/>
          </p:cNvSpPr>
          <p:nvPr/>
        </p:nvSpPr>
        <p:spPr>
          <a:xfrm>
            <a:off x="7470350" y="5995872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Services Web</a:t>
            </a:r>
            <a:endParaRPr lang="en-CA" sz="170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7656B05-1791-450E-818F-1E1A085E15CD}"/>
              </a:ext>
            </a:extLst>
          </p:cNvPr>
          <p:cNvSpPr txBox="1">
            <a:spLocks/>
          </p:cNvSpPr>
          <p:nvPr/>
        </p:nvSpPr>
        <p:spPr>
          <a:xfrm>
            <a:off x="5119800" y="1912054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Observations</a:t>
            </a:r>
            <a:endParaRPr lang="en-CA" sz="170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50340DC-7079-472E-AE29-CF55607980B0}"/>
              </a:ext>
            </a:extLst>
          </p:cNvPr>
          <p:cNvSpPr txBox="1">
            <a:spLocks/>
          </p:cNvSpPr>
          <p:nvPr/>
        </p:nvSpPr>
        <p:spPr>
          <a:xfrm>
            <a:off x="8216066" y="3550466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Suivi en ligne</a:t>
            </a:r>
            <a:endParaRPr lang="en-CA" sz="170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7DB118-AFBF-4DBE-9354-0F547BE17318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006693" y="4764141"/>
            <a:ext cx="1" cy="397873"/>
          </a:xfrm>
          <a:prstGeom prst="straightConnector1">
            <a:avLst/>
          </a:prstGeom>
          <a:ln>
            <a:solidFill>
              <a:srgbClr val="9700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eeting with solid fill">
            <a:extLst>
              <a:ext uri="{FF2B5EF4-FFF2-40B4-BE49-F238E27FC236}">
                <a16:creationId xmlns:a16="http://schemas.microsoft.com/office/drawing/2014/main" id="{ABAB730A-1F3F-4964-874E-49B8B973A10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9493" y="5162014"/>
            <a:ext cx="914400" cy="91440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CF4A1B6F-E599-4EFE-B1B5-4CD3E4CA7B32}"/>
              </a:ext>
            </a:extLst>
          </p:cNvPr>
          <p:cNvSpPr txBox="1">
            <a:spLocks/>
          </p:cNvSpPr>
          <p:nvPr/>
        </p:nvSpPr>
        <p:spPr>
          <a:xfrm>
            <a:off x="5112239" y="5995872"/>
            <a:ext cx="18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chemeClr val="tx2"/>
                </a:solidFill>
                <a:latin typeface="Dagny OT" panose="020B0504020201020104" pitchFamily="34" charset="0"/>
                <a:cs typeface="Calibri"/>
              </a:rPr>
              <a:t>Entrevues</a:t>
            </a:r>
            <a:endParaRPr lang="en-CA" sz="1700" dirty="0">
              <a:solidFill>
                <a:schemeClr val="tx2"/>
              </a:solidFill>
              <a:latin typeface="Dagny OT" panose="020B0504020201020104" pitchFamily="34" charset="0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80542-59A0-E213-AC4E-2ECF1F0B5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223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27D2B15D-A177-4CA2-0FBF-DD157D06430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3797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DAA0D-7D87-2D36-0468-CA088FCB5DF3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37414597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ETC – </a:t>
            </a:r>
            <a:r>
              <a:rPr lang="en-US" b="1" dirty="0" err="1">
                <a:solidFill>
                  <a:schemeClr val="tx1"/>
                </a:solidFill>
              </a:rPr>
              <a:t>Extraire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77A0B31-09BD-455B-AA4A-B5A86DCD3642}"/>
              </a:ext>
            </a:extLst>
          </p:cNvPr>
          <p:cNvSpPr/>
          <p:nvPr/>
        </p:nvSpPr>
        <p:spPr>
          <a:xfrm>
            <a:off x="441834" y="5867924"/>
            <a:ext cx="3773642" cy="366060"/>
          </a:xfrm>
          <a:prstGeom prst="chevron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solidFill>
                  <a:schemeClr val="bg1"/>
                </a:solidFill>
                <a:latin typeface="Dagny OT" panose="020B0504020201020104" pitchFamily="34" charset="0"/>
              </a:rPr>
              <a:t>Extraire</a:t>
            </a:r>
            <a:endParaRPr lang="en-CA" b="1" dirty="0">
              <a:solidFill>
                <a:schemeClr val="bg1"/>
              </a:solidFill>
              <a:latin typeface="Dagny OT" panose="020B0504020201020104" pitchFamily="34" charset="0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DAD1B96-0EC0-43CE-BEE2-42C44792B5A8}"/>
              </a:ext>
            </a:extLst>
          </p:cNvPr>
          <p:cNvSpPr/>
          <p:nvPr/>
        </p:nvSpPr>
        <p:spPr>
          <a:xfrm>
            <a:off x="4215476" y="5867924"/>
            <a:ext cx="3773642" cy="36606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Dagny OT" panose="020B0504020201020104" pitchFamily="34" charset="0"/>
              </a:rPr>
              <a:t>Transformer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017B52B-8362-471F-BDB0-A7F2425D7459}"/>
              </a:ext>
            </a:extLst>
          </p:cNvPr>
          <p:cNvSpPr/>
          <p:nvPr/>
        </p:nvSpPr>
        <p:spPr>
          <a:xfrm>
            <a:off x="8001710" y="5867924"/>
            <a:ext cx="3773642" cy="36606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Dagny OT" panose="020B0504020201020104" pitchFamily="34" charset="0"/>
              </a:rPr>
              <a:t>Charger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4BC41D-8C14-4C1E-ACE2-3FB6EE35D51E}"/>
              </a:ext>
            </a:extLst>
          </p:cNvPr>
          <p:cNvSpPr/>
          <p:nvPr/>
        </p:nvSpPr>
        <p:spPr>
          <a:xfrm>
            <a:off x="1215656" y="1806955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5D53D6-6ED0-4CBA-9DC1-DC2E64CBA8CB}"/>
              </a:ext>
            </a:extLst>
          </p:cNvPr>
          <p:cNvSpPr/>
          <p:nvPr/>
        </p:nvSpPr>
        <p:spPr>
          <a:xfrm>
            <a:off x="1215656" y="4726703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27EBE1-0AE0-4C6D-895A-133B40424166}"/>
              </a:ext>
            </a:extLst>
          </p:cNvPr>
          <p:cNvSpPr/>
          <p:nvPr/>
        </p:nvSpPr>
        <p:spPr>
          <a:xfrm>
            <a:off x="2567682" y="2626541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811D29A-6F6E-4BD9-B2E7-A3B94BF4A5D2}"/>
              </a:ext>
            </a:extLst>
          </p:cNvPr>
          <p:cNvSpPr/>
          <p:nvPr/>
        </p:nvSpPr>
        <p:spPr>
          <a:xfrm>
            <a:off x="2549188" y="4203459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EEFB408-738E-45B2-A721-25DF64B8F874}"/>
              </a:ext>
            </a:extLst>
          </p:cNvPr>
          <p:cNvSpPr/>
          <p:nvPr/>
        </p:nvSpPr>
        <p:spPr>
          <a:xfrm>
            <a:off x="3919708" y="3392418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47B7BA1-1454-4068-BB1B-3BD870820249}"/>
              </a:ext>
            </a:extLst>
          </p:cNvPr>
          <p:cNvSpPr/>
          <p:nvPr/>
        </p:nvSpPr>
        <p:spPr>
          <a:xfrm>
            <a:off x="9367381" y="2922818"/>
            <a:ext cx="2023699" cy="20236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pic>
        <p:nvPicPr>
          <p:cNvPr id="11" name="Graphic 10" descr="Single gear with solid fill">
            <a:extLst>
              <a:ext uri="{FF2B5EF4-FFF2-40B4-BE49-F238E27FC236}">
                <a16:creationId xmlns:a16="http://schemas.microsoft.com/office/drawing/2014/main" id="{AE7C49CF-4FA9-467F-A415-E24BF5EE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705" y="3200142"/>
            <a:ext cx="1469049" cy="1469049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4B2BAA-E83E-4762-992D-8A383F465C36}"/>
              </a:ext>
            </a:extLst>
          </p:cNvPr>
          <p:cNvCxnSpPr>
            <a:stCxn id="21" idx="6"/>
            <a:endCxn id="28" idx="0"/>
          </p:cNvCxnSpPr>
          <p:nvPr/>
        </p:nvCxnSpPr>
        <p:spPr>
          <a:xfrm>
            <a:off x="2295656" y="2346955"/>
            <a:ext cx="8083575" cy="575863"/>
          </a:xfrm>
          <a:prstGeom prst="bentConnector2">
            <a:avLst/>
          </a:prstGeom>
          <a:ln w="28575">
            <a:solidFill>
              <a:srgbClr val="706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D1653A3-B756-4ACF-A990-1A1CCA64CA99}"/>
              </a:ext>
            </a:extLst>
          </p:cNvPr>
          <p:cNvCxnSpPr>
            <a:stCxn id="24" idx="6"/>
          </p:cNvCxnSpPr>
          <p:nvPr/>
        </p:nvCxnSpPr>
        <p:spPr>
          <a:xfrm flipV="1">
            <a:off x="3647682" y="3164279"/>
            <a:ext cx="5930971" cy="2262"/>
          </a:xfrm>
          <a:prstGeom prst="bentConnector3">
            <a:avLst/>
          </a:prstGeom>
          <a:ln w="28575">
            <a:solidFill>
              <a:srgbClr val="706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4670216-A955-474A-A219-60E8A493FEF0}"/>
              </a:ext>
            </a:extLst>
          </p:cNvPr>
          <p:cNvCxnSpPr>
            <a:stCxn id="26" idx="6"/>
            <a:endCxn id="28" idx="2"/>
          </p:cNvCxnSpPr>
          <p:nvPr/>
        </p:nvCxnSpPr>
        <p:spPr>
          <a:xfrm>
            <a:off x="4999708" y="3932418"/>
            <a:ext cx="4367673" cy="2250"/>
          </a:xfrm>
          <a:prstGeom prst="bentConnector3">
            <a:avLst/>
          </a:prstGeom>
          <a:ln w="28575">
            <a:solidFill>
              <a:srgbClr val="706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09B0D5-E1E8-49CA-A570-5C0BCD3021C4}"/>
              </a:ext>
            </a:extLst>
          </p:cNvPr>
          <p:cNvCxnSpPr>
            <a:cxnSpLocks/>
          </p:cNvCxnSpPr>
          <p:nvPr/>
        </p:nvCxnSpPr>
        <p:spPr>
          <a:xfrm>
            <a:off x="3647682" y="4787123"/>
            <a:ext cx="6226112" cy="1"/>
          </a:xfrm>
          <a:prstGeom prst="bentConnector3">
            <a:avLst>
              <a:gd name="adj1" fmla="val 50000"/>
            </a:avLst>
          </a:prstGeom>
          <a:ln w="28575">
            <a:solidFill>
              <a:srgbClr val="706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03E167-52A5-49EF-9841-3428E9DF7D53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2295656" y="4946517"/>
            <a:ext cx="8083575" cy="454874"/>
          </a:xfrm>
          <a:prstGeom prst="bentConnector2">
            <a:avLst/>
          </a:prstGeom>
          <a:ln w="28575">
            <a:solidFill>
              <a:srgbClr val="706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 descr="Email with solid fill">
            <a:extLst>
              <a:ext uri="{FF2B5EF4-FFF2-40B4-BE49-F238E27FC236}">
                <a16:creationId xmlns:a16="http://schemas.microsoft.com/office/drawing/2014/main" id="{F83F8EB0-EC97-4D55-AD34-871D41E7B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9172" y="4459816"/>
            <a:ext cx="500032" cy="500032"/>
          </a:xfrm>
          <a:prstGeom prst="rect">
            <a:avLst/>
          </a:prstGeom>
        </p:spPr>
      </p:pic>
      <p:pic>
        <p:nvPicPr>
          <p:cNvPr id="52" name="Graphic 51" descr="Cloud with solid fill">
            <a:extLst>
              <a:ext uri="{FF2B5EF4-FFF2-40B4-BE49-F238E27FC236}">
                <a16:creationId xmlns:a16="http://schemas.microsoft.com/office/drawing/2014/main" id="{A1D9A317-2B1F-4F78-8925-09E02B880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1012" y="3497633"/>
            <a:ext cx="810869" cy="810869"/>
          </a:xfrm>
          <a:prstGeom prst="rect">
            <a:avLst/>
          </a:prstGeom>
        </p:spPr>
      </p:pic>
      <p:pic>
        <p:nvPicPr>
          <p:cNvPr id="54" name="Graphic 53" descr="Wi-Fi with solid fill">
            <a:extLst>
              <a:ext uri="{FF2B5EF4-FFF2-40B4-BE49-F238E27FC236}">
                <a16:creationId xmlns:a16="http://schemas.microsoft.com/office/drawing/2014/main" id="{F64DB558-D69A-4D6D-9BF3-9E34C34F3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06111" y="2776639"/>
            <a:ext cx="788956" cy="788956"/>
          </a:xfrm>
          <a:prstGeom prst="rect">
            <a:avLst/>
          </a:prstGeom>
        </p:spPr>
      </p:pic>
      <p:pic>
        <p:nvPicPr>
          <p:cNvPr id="56" name="Graphic 55" descr="Database with solid fill">
            <a:extLst>
              <a:ext uri="{FF2B5EF4-FFF2-40B4-BE49-F238E27FC236}">
                <a16:creationId xmlns:a16="http://schemas.microsoft.com/office/drawing/2014/main" id="{4EC90C9E-E01B-421B-996C-F9FDBA0693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2988" y="2021294"/>
            <a:ext cx="651321" cy="651321"/>
          </a:xfrm>
          <a:prstGeom prst="rect">
            <a:avLst/>
          </a:prstGeom>
        </p:spPr>
      </p:pic>
      <p:pic>
        <p:nvPicPr>
          <p:cNvPr id="58" name="Graphic 57" descr="User with solid fill">
            <a:extLst>
              <a:ext uri="{FF2B5EF4-FFF2-40B4-BE49-F238E27FC236}">
                <a16:creationId xmlns:a16="http://schemas.microsoft.com/office/drawing/2014/main" id="{7C4F1086-29AB-44F9-9ECB-C3BB2A48C97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9598" y="4950686"/>
            <a:ext cx="612115" cy="6121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91B5A-5C44-7AE4-D2C1-76F89095C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224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554647C-91AC-020E-6BF6-DCAEAE78C05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485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6CD2C-81E9-B62E-FB44-D0ECC9858CA0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72800547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b="1" dirty="0">
                <a:solidFill>
                  <a:schemeClr val="tx1"/>
                </a:solidFill>
              </a:rPr>
              <a:t>Transformer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77A0B31-09BD-455B-AA4A-B5A86DCD3642}"/>
              </a:ext>
            </a:extLst>
          </p:cNvPr>
          <p:cNvSpPr/>
          <p:nvPr/>
        </p:nvSpPr>
        <p:spPr>
          <a:xfrm>
            <a:off x="441834" y="5867924"/>
            <a:ext cx="3773642" cy="366060"/>
          </a:xfrm>
          <a:prstGeom prst="chevron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schemeClr val="bg1"/>
                </a:solidFill>
                <a:latin typeface="Dagny OT" panose="020B0504020201020104" pitchFamily="34" charset="0"/>
              </a:rPr>
              <a:t>Extraire</a:t>
            </a:r>
            <a:endParaRPr lang="en-CA" dirty="0">
              <a:solidFill>
                <a:schemeClr val="bg1"/>
              </a:solidFill>
              <a:latin typeface="Dagny OT" panose="020B0504020201020104" pitchFamily="34" charset="0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DAD1B96-0EC0-43CE-BEE2-42C44792B5A8}"/>
              </a:ext>
            </a:extLst>
          </p:cNvPr>
          <p:cNvSpPr/>
          <p:nvPr/>
        </p:nvSpPr>
        <p:spPr>
          <a:xfrm>
            <a:off x="4215476" y="5867924"/>
            <a:ext cx="3773642" cy="366060"/>
          </a:xfrm>
          <a:prstGeom prst="chevron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>
                <a:solidFill>
                  <a:schemeClr val="bg1"/>
                </a:solidFill>
                <a:latin typeface="Dagny OT" panose="020B0504020201020104" pitchFamily="34" charset="0"/>
              </a:rPr>
              <a:t>Transformer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017B52B-8362-471F-BDB0-A7F2425D7459}"/>
              </a:ext>
            </a:extLst>
          </p:cNvPr>
          <p:cNvSpPr/>
          <p:nvPr/>
        </p:nvSpPr>
        <p:spPr>
          <a:xfrm>
            <a:off x="8001710" y="5867924"/>
            <a:ext cx="3773642" cy="36606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latin typeface="Dagny OT" panose="020B0504020201020104" pitchFamily="34" charset="0"/>
              </a:rPr>
              <a:t>Charger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BF9A0B-AAF5-4107-BE5F-3808F1E3A9D7}"/>
              </a:ext>
            </a:extLst>
          </p:cNvPr>
          <p:cNvSpPr/>
          <p:nvPr/>
        </p:nvSpPr>
        <p:spPr>
          <a:xfrm>
            <a:off x="2874981" y="2519552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552FD1-64EB-44BC-9125-AA2B7AA7C980}"/>
              </a:ext>
            </a:extLst>
          </p:cNvPr>
          <p:cNvSpPr/>
          <p:nvPr/>
        </p:nvSpPr>
        <p:spPr>
          <a:xfrm>
            <a:off x="2386554" y="1891306"/>
            <a:ext cx="2049710" cy="36606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Dagny OT" panose="020B0504020201020104" pitchFamily="34" charset="0"/>
              </a:rPr>
              <a:t>Structure</a:t>
            </a:r>
            <a:endParaRPr lang="en-CA" dirty="0">
              <a:latin typeface="Dagny OT" panose="020B05040202010201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AB8057-40AE-4F2E-806D-D7807A72110C}"/>
              </a:ext>
            </a:extLst>
          </p:cNvPr>
          <p:cNvSpPr/>
          <p:nvPr/>
        </p:nvSpPr>
        <p:spPr>
          <a:xfrm>
            <a:off x="2874981" y="4489981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3FA8CB-C4AA-45E5-8CD2-67FA7F4BB83B}"/>
              </a:ext>
            </a:extLst>
          </p:cNvPr>
          <p:cNvSpPr/>
          <p:nvPr/>
        </p:nvSpPr>
        <p:spPr>
          <a:xfrm>
            <a:off x="2386554" y="3861735"/>
            <a:ext cx="2049710" cy="36606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" panose="020B0504020201020104" pitchFamily="34" charset="0"/>
              </a:rPr>
              <a:t>Nettoyage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D22477-9374-460C-964C-F5E013B02268}"/>
              </a:ext>
            </a:extLst>
          </p:cNvPr>
          <p:cNvSpPr/>
          <p:nvPr/>
        </p:nvSpPr>
        <p:spPr>
          <a:xfrm>
            <a:off x="5610167" y="2518947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00D71E-5017-4A82-B878-E65936DC5F1A}"/>
              </a:ext>
            </a:extLst>
          </p:cNvPr>
          <p:cNvSpPr/>
          <p:nvPr/>
        </p:nvSpPr>
        <p:spPr>
          <a:xfrm>
            <a:off x="5121740" y="1890701"/>
            <a:ext cx="2049710" cy="36606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latin typeface="Dagny OT" panose="020B0504020201020104" pitchFamily="34" charset="0"/>
              </a:rPr>
              <a:t>Types de </a:t>
            </a:r>
            <a:r>
              <a:rPr lang="en-CA" sz="1600" dirty="0" err="1">
                <a:latin typeface="Dagny OT" panose="020B0504020201020104" pitchFamily="34" charset="0"/>
              </a:rPr>
              <a:t>données</a:t>
            </a:r>
            <a:endParaRPr lang="en-CA" sz="1600" dirty="0">
              <a:latin typeface="Dagny OT" panose="020B05040202010201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0E28C3-1BDE-4BA5-9220-3C6D8834DA5D}"/>
              </a:ext>
            </a:extLst>
          </p:cNvPr>
          <p:cNvSpPr/>
          <p:nvPr/>
        </p:nvSpPr>
        <p:spPr>
          <a:xfrm>
            <a:off x="5610167" y="4499617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0B43BBC-FBDF-4505-97CE-9B6AD48E8543}"/>
              </a:ext>
            </a:extLst>
          </p:cNvPr>
          <p:cNvSpPr/>
          <p:nvPr/>
        </p:nvSpPr>
        <p:spPr>
          <a:xfrm>
            <a:off x="5121740" y="3871371"/>
            <a:ext cx="2049710" cy="36606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" panose="020B0504020201020104" pitchFamily="34" charset="0"/>
              </a:rPr>
              <a:t>Rejoindre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0628654-45C7-4EC7-AB5A-84DE679ADCE1}"/>
              </a:ext>
            </a:extLst>
          </p:cNvPr>
          <p:cNvSpPr/>
          <p:nvPr/>
        </p:nvSpPr>
        <p:spPr>
          <a:xfrm>
            <a:off x="8345353" y="2518947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92CF6C5-CEF3-4A36-B1AA-5BA0E9915C4A}"/>
              </a:ext>
            </a:extLst>
          </p:cNvPr>
          <p:cNvSpPr/>
          <p:nvPr/>
        </p:nvSpPr>
        <p:spPr>
          <a:xfrm>
            <a:off x="7856926" y="1890701"/>
            <a:ext cx="2049710" cy="36606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Dagny OT" panose="020B0504020201020104" pitchFamily="34" charset="0"/>
              </a:rPr>
              <a:t>Agrégation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552767-A3A5-4D26-A8A5-75D5956803E6}"/>
              </a:ext>
            </a:extLst>
          </p:cNvPr>
          <p:cNvSpPr/>
          <p:nvPr/>
        </p:nvSpPr>
        <p:spPr>
          <a:xfrm>
            <a:off x="8345353" y="4499617"/>
            <a:ext cx="1080000" cy="10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Myriad Pro Light" panose="020B040303040302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CDD3B3D-1346-4ADB-A88F-785219E4FD5A}"/>
              </a:ext>
            </a:extLst>
          </p:cNvPr>
          <p:cNvSpPr/>
          <p:nvPr/>
        </p:nvSpPr>
        <p:spPr>
          <a:xfrm>
            <a:off x="7856926" y="3861130"/>
            <a:ext cx="2049710" cy="366063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" panose="020B0504020201020104" pitchFamily="34" charset="0"/>
              </a:rPr>
              <a:t>Regroupement</a:t>
            </a:r>
          </a:p>
        </p:txBody>
      </p:sp>
      <p:pic>
        <p:nvPicPr>
          <p:cNvPr id="4" name="Graphic 3" descr="Network with solid fill">
            <a:extLst>
              <a:ext uri="{FF2B5EF4-FFF2-40B4-BE49-F238E27FC236}">
                <a16:creationId xmlns:a16="http://schemas.microsoft.com/office/drawing/2014/main" id="{17854DF9-1481-4D4C-9D49-19FD1C173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4268" y="4604898"/>
            <a:ext cx="835025" cy="835025"/>
          </a:xfrm>
          <a:prstGeom prst="rect">
            <a:avLst/>
          </a:prstGeom>
        </p:spPr>
      </p:pic>
      <p:pic>
        <p:nvPicPr>
          <p:cNvPr id="31" name="Graphic 30" descr="Link with solid fill">
            <a:extLst>
              <a:ext uri="{FF2B5EF4-FFF2-40B4-BE49-F238E27FC236}">
                <a16:creationId xmlns:a16="http://schemas.microsoft.com/office/drawing/2014/main" id="{8CA3F7AD-BE81-43EC-B501-43F6DEC93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2531" y="4678994"/>
            <a:ext cx="739665" cy="739665"/>
          </a:xfrm>
          <a:prstGeom prst="rect">
            <a:avLst/>
          </a:prstGeom>
        </p:spPr>
      </p:pic>
      <p:pic>
        <p:nvPicPr>
          <p:cNvPr id="33" name="Graphic 32" descr="Mop and bucket with solid fill">
            <a:extLst>
              <a:ext uri="{FF2B5EF4-FFF2-40B4-BE49-F238E27FC236}">
                <a16:creationId xmlns:a16="http://schemas.microsoft.com/office/drawing/2014/main" id="{DEEB371D-3497-41A6-8803-1B4497447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8095" y="4632924"/>
            <a:ext cx="659486" cy="659486"/>
          </a:xfrm>
          <a:prstGeom prst="rect">
            <a:avLst/>
          </a:prstGeom>
        </p:spPr>
      </p:pic>
      <p:pic>
        <p:nvPicPr>
          <p:cNvPr id="35" name="Graphic 34" descr="Abacus with solid fill">
            <a:extLst>
              <a:ext uri="{FF2B5EF4-FFF2-40B4-BE49-F238E27FC236}">
                <a16:creationId xmlns:a16="http://schemas.microsoft.com/office/drawing/2014/main" id="{FC95EA0D-FB7A-4E40-AD63-5A3174EC6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38886" y="2710412"/>
            <a:ext cx="686369" cy="686369"/>
          </a:xfrm>
          <a:prstGeom prst="rect">
            <a:avLst/>
          </a:prstGeom>
        </p:spPr>
      </p:pic>
      <p:pic>
        <p:nvPicPr>
          <p:cNvPr id="37" name="Graphic 36" descr="Document with solid fill">
            <a:extLst>
              <a:ext uri="{FF2B5EF4-FFF2-40B4-BE49-F238E27FC236}">
                <a16:creationId xmlns:a16="http://schemas.microsoft.com/office/drawing/2014/main" id="{3AEC3D07-5562-4181-91E0-85DC22889B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14430" y="2696146"/>
            <a:ext cx="664330" cy="664330"/>
          </a:xfrm>
          <a:prstGeom prst="rect">
            <a:avLst/>
          </a:prstGeom>
        </p:spPr>
      </p:pic>
      <p:pic>
        <p:nvPicPr>
          <p:cNvPr id="39" name="Graphic 38" descr="Pyramid with levels outline">
            <a:extLst>
              <a:ext uri="{FF2B5EF4-FFF2-40B4-BE49-F238E27FC236}">
                <a16:creationId xmlns:a16="http://schemas.microsoft.com/office/drawing/2014/main" id="{9459E914-0EB1-44C6-AE3E-EB3476A671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48727" y="2637856"/>
            <a:ext cx="746627" cy="746627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88BBAD1-B021-9606-CB35-4D8DC1886D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225</a:t>
            </a:fld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0B1589-F4AA-88D0-2614-CB36A6118BD3}"/>
              </a:ext>
            </a:extLst>
          </p:cNvPr>
          <p:cNvGrpSpPr/>
          <p:nvPr/>
        </p:nvGrpSpPr>
        <p:grpSpPr>
          <a:xfrm>
            <a:off x="73618" y="74242"/>
            <a:ext cx="1296000" cy="291600"/>
            <a:chOff x="72465" y="14652"/>
            <a:chExt cx="1296000" cy="291600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EA5A9E-F883-6323-9588-B80AA77BACB5}"/>
                </a:ext>
              </a:extLst>
            </p:cNvPr>
            <p:cNvSpPr/>
            <p:nvPr/>
          </p:nvSpPr>
          <p:spPr>
            <a:xfrm>
              <a:off x="72465" y="16073"/>
              <a:ext cx="1296000" cy="28875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7282B5-AFDF-7550-7DB4-DA738B86CD78}"/>
                </a:ext>
              </a:extLst>
            </p:cNvPr>
            <p:cNvSpPr txBox="1"/>
            <p:nvPr/>
          </p:nvSpPr>
          <p:spPr>
            <a:xfrm>
              <a:off x="126908" y="14652"/>
              <a:ext cx="1187115" cy="291600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Dagny OT" panose="020B0504020201020104" pitchFamily="34" charset="77"/>
                </a:rPr>
                <a:t>Session 4</a:t>
              </a:r>
            </a:p>
          </p:txBody>
        </p:sp>
      </p:grp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C470712-C69B-D721-5823-DFF22991BDA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092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5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21" grpId="0" animBg="1"/>
      <p:bldP spid="24" grpId="0" animBg="1"/>
      <p:bldP spid="27" grpId="0" animBg="1"/>
      <p:bldP spid="30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ETC</a:t>
            </a:r>
            <a:r>
              <a:rPr lang="en-US" dirty="0">
                <a:solidFill>
                  <a:schemeClr val="tx1"/>
                </a:solidFill>
              </a:rPr>
              <a:t> – </a:t>
            </a:r>
            <a:r>
              <a:rPr lang="en-US" b="1" dirty="0">
                <a:solidFill>
                  <a:schemeClr val="tx1"/>
                </a:solidFill>
              </a:rPr>
              <a:t>Transformer</a:t>
            </a:r>
            <a:endParaRPr lang="en-US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077A0B31-09BD-455B-AA4A-B5A86DCD3642}"/>
              </a:ext>
            </a:extLst>
          </p:cNvPr>
          <p:cNvSpPr/>
          <p:nvPr/>
        </p:nvSpPr>
        <p:spPr>
          <a:xfrm>
            <a:off x="441834" y="5867924"/>
            <a:ext cx="3773642" cy="366060"/>
          </a:xfrm>
          <a:prstGeom prst="chevron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schemeClr val="bg1"/>
                </a:solidFill>
                <a:latin typeface="Dagny OT" panose="020B0504020201020104" pitchFamily="34" charset="0"/>
              </a:rPr>
              <a:t>Extraire</a:t>
            </a:r>
            <a:endParaRPr lang="en-CA" dirty="0">
              <a:solidFill>
                <a:schemeClr val="bg1"/>
              </a:solidFill>
              <a:latin typeface="Dagny OT" panose="020B0504020201020104" pitchFamily="34" charset="0"/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DAD1B96-0EC0-43CE-BEE2-42C44792B5A8}"/>
              </a:ext>
            </a:extLst>
          </p:cNvPr>
          <p:cNvSpPr/>
          <p:nvPr/>
        </p:nvSpPr>
        <p:spPr>
          <a:xfrm>
            <a:off x="4215476" y="5867924"/>
            <a:ext cx="3773642" cy="366060"/>
          </a:xfrm>
          <a:prstGeom prst="chevron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solidFill>
                  <a:schemeClr val="bg1"/>
                </a:solidFill>
                <a:latin typeface="Dagny OT" panose="020B0504020201020104" pitchFamily="34" charset="0"/>
              </a:rPr>
              <a:t>Transformer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017B52B-8362-471F-BDB0-A7F2425D7459}"/>
              </a:ext>
            </a:extLst>
          </p:cNvPr>
          <p:cNvSpPr/>
          <p:nvPr/>
        </p:nvSpPr>
        <p:spPr>
          <a:xfrm>
            <a:off x="8001710" y="5867924"/>
            <a:ext cx="3773642" cy="366060"/>
          </a:xfrm>
          <a:prstGeom prst="chevron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>
                <a:solidFill>
                  <a:schemeClr val="bg1"/>
                </a:solidFill>
                <a:latin typeface="Dagny OT" panose="020B0504020201020104" pitchFamily="34" charset="0"/>
              </a:rPr>
              <a:t>Charger</a:t>
            </a: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84CAE9D3-5468-461D-805E-2A5A905D8F6D}"/>
              </a:ext>
            </a:extLst>
          </p:cNvPr>
          <p:cNvSpPr/>
          <p:nvPr/>
        </p:nvSpPr>
        <p:spPr>
          <a:xfrm>
            <a:off x="2486640" y="2393053"/>
            <a:ext cx="1954631" cy="2611072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" panose="020B0504020201020104" pitchFamily="34" charset="0"/>
              </a:rPr>
              <a:t>Ensemble de données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DC782F2A-1448-415D-BD25-D09017FFF363}"/>
              </a:ext>
            </a:extLst>
          </p:cNvPr>
          <p:cNvSpPr/>
          <p:nvPr/>
        </p:nvSpPr>
        <p:spPr>
          <a:xfrm>
            <a:off x="6796481" y="2393053"/>
            <a:ext cx="1954631" cy="2611072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Dagny OT" panose="020B0504020201020104" pitchFamily="34" charset="0"/>
              </a:rPr>
              <a:t>Entrepôt de </a:t>
            </a:r>
            <a:r>
              <a:rPr lang="en-CA" dirty="0" err="1">
                <a:latin typeface="Dagny OT" panose="020B0504020201020104" pitchFamily="34" charset="0"/>
              </a:rPr>
              <a:t>données</a:t>
            </a:r>
            <a:endParaRPr lang="en-CA" dirty="0">
              <a:latin typeface="Dagny OT" panose="020B0504020201020104" pitchFamily="34" charset="0"/>
            </a:endParaRPr>
          </a:p>
        </p:txBody>
      </p:sp>
      <p:pic>
        <p:nvPicPr>
          <p:cNvPr id="9" name="Graphic 8" descr="Cloud with solid fill">
            <a:extLst>
              <a:ext uri="{FF2B5EF4-FFF2-40B4-BE49-F238E27FC236}">
                <a16:creationId xmlns:a16="http://schemas.microsoft.com/office/drawing/2014/main" id="{45469CE6-D78A-4E19-8347-BEB1E765C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5772" y="4374164"/>
            <a:ext cx="914400" cy="914400"/>
          </a:xfrm>
          <a:prstGeom prst="rect">
            <a:avLst/>
          </a:prstGeom>
        </p:spPr>
      </p:pic>
      <p:pic>
        <p:nvPicPr>
          <p:cNvPr id="2050" name="Picture 2" descr="Introduction to Cloud Security with AWS | by Aregbesola Olumuyiwa |  DataDrivenInvestor">
            <a:extLst>
              <a:ext uri="{FF2B5EF4-FFF2-40B4-BE49-F238E27FC236}">
                <a16:creationId xmlns:a16="http://schemas.microsoft.com/office/drawing/2014/main" id="{33929C7A-60F3-4A73-9AA1-2A3305130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519" y="2755876"/>
            <a:ext cx="967531" cy="72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Microsoft Azure (Windows Azure) Logo in SVG Vector or PNG File  Format - Logo.wine">
            <a:extLst>
              <a:ext uri="{FF2B5EF4-FFF2-40B4-BE49-F238E27FC236}">
                <a16:creationId xmlns:a16="http://schemas.microsoft.com/office/drawing/2014/main" id="{38AD23DD-45C2-4124-9432-A217EBCC7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32049" r="9280" b="29878"/>
          <a:stretch/>
        </p:blipFill>
        <p:spPr bwMode="auto">
          <a:xfrm>
            <a:off x="9454040" y="3608990"/>
            <a:ext cx="772488" cy="24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01AEA45E-ADB3-4536-9568-707687A9D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2" t="10000" r="25241" b="10431"/>
          <a:stretch/>
        </p:blipFill>
        <p:spPr bwMode="auto">
          <a:xfrm>
            <a:off x="9552970" y="4070219"/>
            <a:ext cx="555763" cy="51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sv File Icon #400902 - Free Icons Library">
            <a:extLst>
              <a:ext uri="{FF2B5EF4-FFF2-40B4-BE49-F238E27FC236}">
                <a16:creationId xmlns:a16="http://schemas.microsoft.com/office/drawing/2014/main" id="{3E32F3BC-DA57-40F8-8B36-D1914E202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23" y="3118700"/>
            <a:ext cx="545282" cy="54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ql Server Logo png download - 787*412 - Free Transparent SQL png Download.  - CleanPNG / KissPNG">
            <a:extLst>
              <a:ext uri="{FF2B5EF4-FFF2-40B4-BE49-F238E27FC236}">
                <a16:creationId xmlns:a16="http://schemas.microsoft.com/office/drawing/2014/main" id="{2CB9B721-ABBC-42D7-8051-CB845A664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923" y="4008103"/>
            <a:ext cx="784416" cy="36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E668CD-CD29-9C85-A48E-4132280A4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226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6EC72CF4-9E29-95BF-BE12-04BAE645202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202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3ECC1-6228-CC04-F518-853584354BED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30503713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090-A944-D7A2-C0B5-EC19A793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44146" cy="1450757"/>
          </a:xfrm>
        </p:spPr>
        <p:txBody>
          <a:bodyPr/>
          <a:lstStyle/>
          <a:p>
            <a:r>
              <a:rPr lang="en-CA" dirty="0"/>
              <a:t>Un pipeline de </a:t>
            </a:r>
            <a:r>
              <a:rPr lang="en-CA" dirty="0" err="1"/>
              <a:t>données</a:t>
            </a:r>
            <a:r>
              <a:rPr lang="en-CA" dirty="0"/>
              <a:t> “Open Source”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F2A3A-65DE-A369-F9D8-5FEC0341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227</a:t>
            </a:fld>
            <a:endParaRPr lang="en-CA"/>
          </a:p>
        </p:txBody>
      </p:sp>
      <p:pic>
        <p:nvPicPr>
          <p:cNvPr id="9" name="Content Placeholder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1EEEA83-4102-6870-230C-ABC10EEE5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07" y="2017713"/>
            <a:ext cx="9038912" cy="3851275"/>
          </a:xfr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1C213BD0-5FF5-824C-1267-47D21573618D}"/>
              </a:ext>
            </a:extLst>
          </p:cNvPr>
          <p:cNvSpPr txBox="1">
            <a:spLocks/>
          </p:cNvSpPr>
          <p:nvPr/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FFFFFF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3F5A6-AD82-4E1E-87F7-CE90DE510401}" type="slidenum">
              <a:rPr lang="en-CA" smtClean="0"/>
              <a:t>227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50BB5E9-FFB5-0ADC-ADCB-98BD18DC08E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809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425E41-08C0-23CC-391B-36EDA854AD5A}"/>
              </a:ext>
            </a:extLst>
          </p:cNvPr>
          <p:cNvSpPr txBox="1"/>
          <p:nvPr/>
        </p:nvSpPr>
        <p:spPr>
          <a:xfrm>
            <a:off x="1606707" y="1868417"/>
            <a:ext cx="1481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Collecte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D3C02-5F49-33F3-D586-61088B119683}"/>
              </a:ext>
            </a:extLst>
          </p:cNvPr>
          <p:cNvSpPr txBox="1"/>
          <p:nvPr/>
        </p:nvSpPr>
        <p:spPr>
          <a:xfrm>
            <a:off x="3511825" y="1868417"/>
            <a:ext cx="1470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Stockage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B524D-3DDE-9465-FD90-BB620ABAE537}"/>
              </a:ext>
            </a:extLst>
          </p:cNvPr>
          <p:cNvSpPr txBox="1"/>
          <p:nvPr/>
        </p:nvSpPr>
        <p:spPr>
          <a:xfrm>
            <a:off x="5313754" y="2974178"/>
            <a:ext cx="1588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Préparation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267DA-BB71-563D-D417-C29EB7514AFD}"/>
              </a:ext>
            </a:extLst>
          </p:cNvPr>
          <p:cNvSpPr txBox="1"/>
          <p:nvPr/>
        </p:nvSpPr>
        <p:spPr>
          <a:xfrm>
            <a:off x="5512167" y="2693825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3584F-861C-38B0-ED97-92767E255BBB}"/>
              </a:ext>
            </a:extLst>
          </p:cNvPr>
          <p:cNvSpPr txBox="1"/>
          <p:nvPr/>
        </p:nvSpPr>
        <p:spPr>
          <a:xfrm>
            <a:off x="7294020" y="3923444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0282D4-4875-93E5-4FE1-F70DC1556847}"/>
              </a:ext>
            </a:extLst>
          </p:cNvPr>
          <p:cNvSpPr txBox="1"/>
          <p:nvPr/>
        </p:nvSpPr>
        <p:spPr>
          <a:xfrm>
            <a:off x="7404974" y="4047903"/>
            <a:ext cx="1181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Analyse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D84130-374D-1848-8214-32B19073FDE5}"/>
              </a:ext>
            </a:extLst>
          </p:cNvPr>
          <p:cNvSpPr txBox="1"/>
          <p:nvPr/>
        </p:nvSpPr>
        <p:spPr>
          <a:xfrm>
            <a:off x="9251469" y="4047903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BC175A-A238-FDE9-17C4-7760C7A001C2}"/>
              </a:ext>
            </a:extLst>
          </p:cNvPr>
          <p:cNvSpPr txBox="1"/>
          <p:nvPr/>
        </p:nvSpPr>
        <p:spPr>
          <a:xfrm>
            <a:off x="9193470" y="3887081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8279BC-828C-B3A4-5EDA-794B425ACB24}"/>
              </a:ext>
            </a:extLst>
          </p:cNvPr>
          <p:cNvSpPr txBox="1"/>
          <p:nvPr/>
        </p:nvSpPr>
        <p:spPr>
          <a:xfrm>
            <a:off x="9036947" y="4047903"/>
            <a:ext cx="17270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Présentation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0C2EB-345C-9BC1-375C-DEA7F59B0111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45550604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3090-A944-D7A2-C0B5-EC19A793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 pipeline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GdC</a:t>
            </a:r>
            <a:r>
              <a:rPr lang="en-CA" dirty="0"/>
              <a:t> (?)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F2A3A-65DE-A369-F9D8-5FEC0341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228</a:t>
            </a:fld>
            <a:endParaRPr lang="en-CA"/>
          </a:p>
        </p:txBody>
      </p:sp>
      <p:pic>
        <p:nvPicPr>
          <p:cNvPr id="9" name="Content Placeholder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93A8592-ACAE-FE31-FC8F-7C81B2C9F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707" y="2017713"/>
            <a:ext cx="9038912" cy="3851275"/>
          </a:xfr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E2B60316-EC1C-3ADE-F1F5-EC1D093E4AF1}"/>
              </a:ext>
            </a:extLst>
          </p:cNvPr>
          <p:cNvSpPr txBox="1">
            <a:spLocks/>
          </p:cNvSpPr>
          <p:nvPr/>
        </p:nvSpPr>
        <p:spPr>
          <a:xfrm>
            <a:off x="9900458" y="644742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rgbClr val="FFFFFF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63F5A6-AD82-4E1E-87F7-CE90DE510401}" type="slidenum">
              <a:rPr lang="en-CA" smtClean="0"/>
              <a:t>228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B1D1C1A-F868-1E47-713A-4CE637D0AAE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199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691D2-3AD5-6C2C-88CD-540AEC48AF63}"/>
              </a:ext>
            </a:extLst>
          </p:cNvPr>
          <p:cNvSpPr txBox="1"/>
          <p:nvPr/>
        </p:nvSpPr>
        <p:spPr>
          <a:xfrm>
            <a:off x="1606707" y="1868417"/>
            <a:ext cx="14810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Collecte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45047-53B6-A305-B452-5AA9BAB61BBA}"/>
              </a:ext>
            </a:extLst>
          </p:cNvPr>
          <p:cNvSpPr txBox="1"/>
          <p:nvPr/>
        </p:nvSpPr>
        <p:spPr>
          <a:xfrm>
            <a:off x="3511825" y="1868417"/>
            <a:ext cx="1470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Stockage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E49E2C-F3EC-13B5-EAE0-CE38B0A78DEA}"/>
              </a:ext>
            </a:extLst>
          </p:cNvPr>
          <p:cNvSpPr txBox="1"/>
          <p:nvPr/>
        </p:nvSpPr>
        <p:spPr>
          <a:xfrm>
            <a:off x="5313754" y="2974178"/>
            <a:ext cx="1588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Préparation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F6BDAE-541E-0D3C-DC11-888B572A5760}"/>
              </a:ext>
            </a:extLst>
          </p:cNvPr>
          <p:cNvSpPr txBox="1"/>
          <p:nvPr/>
        </p:nvSpPr>
        <p:spPr>
          <a:xfrm>
            <a:off x="5512167" y="2693825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AC8C1-7BC6-39E9-0398-8814E1794730}"/>
              </a:ext>
            </a:extLst>
          </p:cNvPr>
          <p:cNvSpPr txBox="1"/>
          <p:nvPr/>
        </p:nvSpPr>
        <p:spPr>
          <a:xfrm>
            <a:off x="7294020" y="3923444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12D9C-52AF-0C41-6646-DAA4E7796869}"/>
              </a:ext>
            </a:extLst>
          </p:cNvPr>
          <p:cNvSpPr txBox="1"/>
          <p:nvPr/>
        </p:nvSpPr>
        <p:spPr>
          <a:xfrm>
            <a:off x="7404974" y="4047903"/>
            <a:ext cx="118197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Analyse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93D550-55CA-5C20-2BFB-A0992A990826}"/>
              </a:ext>
            </a:extLst>
          </p:cNvPr>
          <p:cNvSpPr txBox="1"/>
          <p:nvPr/>
        </p:nvSpPr>
        <p:spPr>
          <a:xfrm>
            <a:off x="9193470" y="3887081"/>
            <a:ext cx="1297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30E7CC-B27E-381D-1A97-2C51860039CD}"/>
              </a:ext>
            </a:extLst>
          </p:cNvPr>
          <p:cNvSpPr txBox="1"/>
          <p:nvPr/>
        </p:nvSpPr>
        <p:spPr>
          <a:xfrm>
            <a:off x="9036947" y="4047903"/>
            <a:ext cx="17270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dirty="0" err="1">
                <a:solidFill>
                  <a:schemeClr val="tx2"/>
                </a:solidFill>
                <a:latin typeface="Dagny OT" panose="020B0504020201020104" pitchFamily="34" charset="77"/>
              </a:rPr>
              <a:t>Présentation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C6488-815F-2C5A-8EB7-0F885EF17C50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35577050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outils</a:t>
            </a:r>
            <a:r>
              <a:rPr lang="en-CA" dirty="0"/>
              <a:t> de pipelines de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4998721" cy="3868576"/>
          </a:xfrm>
        </p:spPr>
        <p:txBody>
          <a:bodyPr anchor="t"/>
          <a:lstStyle/>
          <a:p>
            <a:r>
              <a:rPr lang="en-GB" sz="2200" dirty="0"/>
              <a:t>Les pipelines </a:t>
            </a:r>
            <a:r>
              <a:rPr lang="en-GB" sz="2200" dirty="0" err="1"/>
              <a:t>permettent</a:t>
            </a:r>
            <a:r>
              <a:rPr lang="en-GB" sz="2200" dirty="0"/>
              <a:t> aux </a:t>
            </a:r>
            <a:r>
              <a:rPr lang="en-GB" sz="2200" dirty="0" err="1"/>
              <a:t>utilisateurs</a:t>
            </a:r>
            <a:r>
              <a:rPr lang="en-GB" sz="2200" dirty="0"/>
              <a:t> de </a:t>
            </a:r>
            <a:r>
              <a:rPr lang="en-GB" sz="2200" dirty="0" err="1"/>
              <a:t>diviser</a:t>
            </a:r>
            <a:r>
              <a:rPr lang="en-GB" sz="2200" dirty="0"/>
              <a:t> les </a:t>
            </a:r>
            <a:r>
              <a:rPr lang="en-GB" sz="2200" dirty="0" err="1"/>
              <a:t>tâches</a:t>
            </a:r>
            <a:r>
              <a:rPr lang="en-GB" sz="2200" dirty="0"/>
              <a:t> </a:t>
            </a:r>
            <a:r>
              <a:rPr lang="en-GB" sz="2200" dirty="0" err="1"/>
              <a:t>importantes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une</a:t>
            </a:r>
            <a:r>
              <a:rPr lang="en-GB" sz="2200" dirty="0"/>
              <a:t> </a:t>
            </a:r>
            <a:r>
              <a:rPr lang="en-GB" sz="2200" dirty="0" err="1"/>
              <a:t>série</a:t>
            </a:r>
            <a:r>
              <a:rPr lang="en-GB" sz="2200" dirty="0"/>
              <a:t> de petites étapes </a:t>
            </a:r>
            <a:r>
              <a:rPr lang="en-GB" sz="2200" dirty="0" err="1"/>
              <a:t>séquentielles</a:t>
            </a:r>
            <a:r>
              <a:rPr lang="en-GB" sz="2200" dirty="0"/>
              <a:t>, </a:t>
            </a:r>
            <a:r>
              <a:rPr lang="en-GB" sz="2200" dirty="0" err="1"/>
              <a:t>ce</a:t>
            </a:r>
            <a:r>
              <a:rPr lang="en-GB" sz="2200" dirty="0"/>
              <a:t> qui </a:t>
            </a:r>
            <a:r>
              <a:rPr lang="en-GB" sz="2200" dirty="0" err="1"/>
              <a:t>peut</a:t>
            </a:r>
            <a:r>
              <a:rPr lang="en-GB" sz="2200" dirty="0"/>
              <a:t> aider à </a:t>
            </a:r>
            <a:r>
              <a:rPr lang="en-GB" sz="2200" b="1" dirty="0"/>
              <a:t>optimiser </a:t>
            </a:r>
            <a:r>
              <a:rPr lang="en-GB" sz="2200" dirty="0" err="1"/>
              <a:t>chaque</a:t>
            </a:r>
            <a:r>
              <a:rPr lang="en-GB" sz="2200" dirty="0"/>
              <a:t> étape. </a:t>
            </a:r>
          </a:p>
          <a:p>
            <a:r>
              <a:rPr lang="en-GB" sz="2200" dirty="0"/>
              <a:t>E.g., </a:t>
            </a:r>
            <a:r>
              <a:rPr lang="en-GB" sz="2200" dirty="0" err="1"/>
              <a:t>si</a:t>
            </a:r>
            <a:r>
              <a:rPr lang="en-GB" sz="2200" dirty="0"/>
              <a:t> </a:t>
            </a:r>
            <a:r>
              <a:rPr lang="en-GB" sz="2200" dirty="0" err="1"/>
              <a:t>vous</a:t>
            </a:r>
            <a:r>
              <a:rPr lang="en-GB" sz="2200" dirty="0"/>
              <a:t> </a:t>
            </a:r>
            <a:r>
              <a:rPr lang="en-GB" sz="2200" dirty="0" err="1"/>
              <a:t>utilisez</a:t>
            </a:r>
            <a:r>
              <a:rPr lang="en-GB" sz="2200" dirty="0"/>
              <a:t> TensorFlow pour la </a:t>
            </a:r>
            <a:r>
              <a:rPr lang="en-GB" sz="2200" dirty="0" err="1"/>
              <a:t>composante</a:t>
            </a:r>
            <a:r>
              <a:rPr lang="en-GB" sz="2200" dirty="0"/>
              <a:t> </a:t>
            </a:r>
            <a:r>
              <a:rPr lang="en-GB" sz="2200" dirty="0" err="1"/>
              <a:t>d'analyse</a:t>
            </a:r>
            <a:r>
              <a:rPr lang="en-GB" sz="2200" dirty="0"/>
              <a:t> d'un pipeline DL qui </a:t>
            </a:r>
            <a:r>
              <a:rPr lang="en-GB" sz="2200" dirty="0" err="1"/>
              <a:t>consiste</a:t>
            </a:r>
            <a:r>
              <a:rPr lang="en-GB" sz="2200" dirty="0"/>
              <a:t> </a:t>
            </a:r>
            <a:r>
              <a:rPr lang="en-GB" sz="2200" dirty="0" err="1"/>
              <a:t>en</a:t>
            </a:r>
            <a:r>
              <a:rPr lang="en-GB" sz="2200" dirty="0"/>
              <a:t> un </a:t>
            </a:r>
            <a:r>
              <a:rPr lang="en-GB" sz="2200" dirty="0" err="1"/>
              <a:t>seul</a:t>
            </a:r>
            <a:r>
              <a:rPr lang="en-GB" sz="2200" dirty="0"/>
              <a:t> grand script, </a:t>
            </a:r>
            <a:r>
              <a:rPr lang="en-GB" sz="2200" b="1" dirty="0"/>
              <a:t>tout</a:t>
            </a:r>
            <a:r>
              <a:rPr lang="en-GB" sz="2200" dirty="0"/>
              <a:t>, de la </a:t>
            </a:r>
            <a:r>
              <a:rPr lang="en-GB" sz="2200" dirty="0" err="1"/>
              <a:t>collecte</a:t>
            </a:r>
            <a:r>
              <a:rPr lang="en-GB" sz="2200" dirty="0"/>
              <a:t> des </a:t>
            </a:r>
            <a:r>
              <a:rPr lang="en-GB" sz="2200" dirty="0" err="1"/>
              <a:t>données</a:t>
            </a:r>
            <a:r>
              <a:rPr lang="en-GB" sz="2200" dirty="0"/>
              <a:t> à la </a:t>
            </a:r>
            <a:r>
              <a:rPr lang="en-GB" sz="2200" dirty="0" err="1"/>
              <a:t>présentation</a:t>
            </a:r>
            <a:r>
              <a:rPr lang="en-GB" sz="2200" dirty="0"/>
              <a:t>, doit utiliser TensorFlow, </a:t>
            </a:r>
            <a:r>
              <a:rPr lang="en-GB" sz="2200" dirty="0" err="1"/>
              <a:t>ce</a:t>
            </a:r>
            <a:r>
              <a:rPr lang="en-GB" sz="2200" dirty="0"/>
              <a:t> qui </a:t>
            </a:r>
            <a:r>
              <a:rPr lang="en-GB" sz="2200" dirty="0" err="1"/>
              <a:t>peut</a:t>
            </a:r>
            <a:r>
              <a:rPr lang="en-GB" sz="2200" dirty="0"/>
              <a:t> ne pas </a:t>
            </a:r>
            <a:r>
              <a:rPr lang="en-GB" sz="2200" dirty="0" err="1"/>
              <a:t>être</a:t>
            </a:r>
            <a:r>
              <a:rPr lang="en-GB" sz="2200" dirty="0"/>
              <a:t> optimal. </a:t>
            </a:r>
            <a:endParaRPr lang="en-CA" sz="2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F58B53-4269-F608-66B9-3A871BD24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19" y="2000517"/>
            <a:ext cx="4994563" cy="3868577"/>
          </a:xfrm>
        </p:spPr>
        <p:txBody>
          <a:bodyPr anchor="t"/>
          <a:lstStyle/>
          <a:p>
            <a:r>
              <a:rPr lang="en-GB" b="1" dirty="0"/>
              <a:t>Les </a:t>
            </a:r>
            <a:r>
              <a:rPr lang="en-GB" b="1" dirty="0" err="1"/>
              <a:t>outils</a:t>
            </a:r>
            <a:r>
              <a:rPr lang="en-GB" b="1" dirty="0"/>
              <a:t> de pipeline de </a:t>
            </a:r>
            <a:r>
              <a:rPr lang="en-GB" b="1" dirty="0" err="1"/>
              <a:t>données</a:t>
            </a:r>
            <a:r>
              <a:rPr lang="en-GB" b="1" dirty="0"/>
              <a:t> </a:t>
            </a:r>
            <a:r>
              <a:rPr lang="en-GB" dirty="0" err="1"/>
              <a:t>sélectionnent</a:t>
            </a:r>
            <a:r>
              <a:rPr lang="en-GB" dirty="0"/>
              <a:t> le </a:t>
            </a:r>
            <a:r>
              <a:rPr lang="en-GB" dirty="0" err="1"/>
              <a:t>meilleur</a:t>
            </a:r>
            <a:r>
              <a:rPr lang="en-GB" dirty="0"/>
              <a:t> cadre/ </a:t>
            </a:r>
            <a:r>
              <a:rPr lang="en-GB" dirty="0" err="1"/>
              <a:t>langage</a:t>
            </a:r>
            <a:r>
              <a:rPr lang="en-GB" dirty="0"/>
              <a:t> pour </a:t>
            </a:r>
            <a:r>
              <a:rPr lang="en-GB" dirty="0" err="1"/>
              <a:t>chaque</a:t>
            </a:r>
            <a:r>
              <a:rPr lang="en-GB" dirty="0"/>
              <a:t> </a:t>
            </a:r>
            <a:r>
              <a:rPr lang="en-GB" dirty="0" err="1"/>
              <a:t>composante</a:t>
            </a:r>
            <a:r>
              <a:rPr lang="en-GB" dirty="0"/>
              <a:t>/ </a:t>
            </a:r>
            <a:r>
              <a:rPr lang="en-GB" dirty="0" err="1"/>
              <a:t>tâche</a:t>
            </a:r>
            <a:r>
              <a:rPr lang="en-GB" dirty="0"/>
              <a:t> du pipeline :</a:t>
            </a:r>
          </a:p>
          <a:p>
            <a:pPr lvl="1"/>
            <a:r>
              <a:rPr lang="en-CA" dirty="0"/>
              <a:t>Luigi (Spotify)</a:t>
            </a:r>
          </a:p>
          <a:p>
            <a:pPr lvl="1"/>
            <a:r>
              <a:rPr lang="en-CA" dirty="0"/>
              <a:t>Airflow (</a:t>
            </a:r>
            <a:r>
              <a:rPr lang="en-CA" dirty="0" err="1"/>
              <a:t>AirBnB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scikit-learn</a:t>
            </a:r>
          </a:p>
          <a:p>
            <a:pPr lvl="1"/>
            <a:r>
              <a:rPr lang="en-CA" dirty="0"/>
              <a:t>pandas/</a:t>
            </a:r>
            <a:r>
              <a:rPr lang="en-CA" dirty="0" err="1"/>
              <a:t>tidyverse</a:t>
            </a:r>
            <a:endParaRPr lang="en-CA" dirty="0"/>
          </a:p>
          <a:p>
            <a:pPr lvl="1"/>
            <a:r>
              <a:rPr lang="en-CA" dirty="0"/>
              <a:t>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229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18A053A1-D342-5CAD-C4C1-95C366E343B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140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C4D62E-03A0-5235-0D7D-E592D56070C4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90927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compétences</a:t>
            </a:r>
            <a:r>
              <a:rPr lang="en-CA" dirty="0"/>
              <a:t> </a:t>
            </a:r>
            <a:r>
              <a:rPr lang="en-CA" dirty="0" err="1"/>
              <a:t>quantitatives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A775E1-7398-6D48-5EEE-FB376118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Suggestions : </a:t>
            </a:r>
          </a:p>
          <a:p>
            <a:pPr lvl="1"/>
            <a:r>
              <a:rPr lang="en-GB" b="1" dirty="0" err="1"/>
              <a:t>suivre</a:t>
            </a:r>
            <a:r>
              <a:rPr lang="en-GB" b="1" dirty="0"/>
              <a:t> les tendances</a:t>
            </a:r>
          </a:p>
          <a:p>
            <a:pPr lvl="1"/>
            <a:r>
              <a:rPr lang="en-GB" dirty="0" err="1"/>
              <a:t>devenir</a:t>
            </a:r>
            <a:r>
              <a:rPr lang="en-GB" dirty="0"/>
              <a:t> </a:t>
            </a:r>
            <a:r>
              <a:rPr lang="en-GB" b="1" dirty="0" err="1"/>
              <a:t>compétent</a:t>
            </a:r>
            <a:r>
              <a:rPr lang="en-GB" b="1" dirty="0"/>
              <a:t> dans </a:t>
            </a:r>
            <a:r>
              <a:rPr lang="en-GB" b="1" dirty="0" err="1"/>
              <a:t>vos</a:t>
            </a:r>
            <a:r>
              <a:rPr lang="en-GB" b="1" dirty="0"/>
              <a:t> </a:t>
            </a:r>
            <a:r>
              <a:rPr lang="en-GB" b="1" dirty="0" err="1"/>
              <a:t>domaines</a:t>
            </a:r>
            <a:r>
              <a:rPr lang="en-GB" b="1" dirty="0"/>
              <a:t> non </a:t>
            </a:r>
            <a:r>
              <a:rPr lang="en-GB" b="1" dirty="0" err="1"/>
              <a:t>spécialisés</a:t>
            </a:r>
            <a:endParaRPr lang="en-GB" b="1" dirty="0"/>
          </a:p>
          <a:p>
            <a:pPr lvl="1"/>
            <a:r>
              <a:rPr lang="en-GB" dirty="0"/>
              <a:t>savoir </a:t>
            </a:r>
            <a:r>
              <a:rPr lang="en-GB" b="1" dirty="0" err="1"/>
              <a:t>où</a:t>
            </a:r>
            <a:r>
              <a:rPr lang="en-GB" b="1" dirty="0"/>
              <a:t> </a:t>
            </a:r>
            <a:r>
              <a:rPr lang="en-GB" b="1" dirty="0" err="1"/>
              <a:t>trouver</a:t>
            </a:r>
            <a:r>
              <a:rPr lang="en-GB" b="1" dirty="0"/>
              <a:t> des </a:t>
            </a:r>
            <a:r>
              <a:rPr lang="en-GB" b="1" dirty="0" err="1"/>
              <a:t>renseignements</a:t>
            </a:r>
            <a:endParaRPr lang="en-GB" dirty="0"/>
          </a:p>
          <a:p>
            <a:r>
              <a:rPr lang="en-CA" dirty="0"/>
              <a:t>Dans de </a:t>
            </a:r>
            <a:r>
              <a:rPr lang="en-CA" dirty="0" err="1"/>
              <a:t>nombreux</a:t>
            </a:r>
            <a:r>
              <a:rPr lang="en-CA" dirty="0"/>
              <a:t> </a:t>
            </a:r>
            <a:r>
              <a:rPr lang="en-CA" dirty="0" err="1"/>
              <a:t>cas</a:t>
            </a:r>
            <a:r>
              <a:rPr lang="en-CA" dirty="0"/>
              <a:t> (70 % ?), </a:t>
            </a:r>
            <a:r>
              <a:rPr lang="en-CA" dirty="0" err="1"/>
              <a:t>seuls</a:t>
            </a:r>
            <a:r>
              <a:rPr lang="en-CA" dirty="0"/>
              <a:t> les </a:t>
            </a:r>
            <a:r>
              <a:rPr lang="en-CA" dirty="0" err="1"/>
              <a:t>fondements</a:t>
            </a:r>
            <a:r>
              <a:rPr lang="en-CA" dirty="0"/>
              <a:t> (2</a:t>
            </a:r>
            <a:r>
              <a:rPr lang="en-CA" baseline="30000" dirty="0"/>
              <a:t>e</a:t>
            </a:r>
            <a:r>
              <a:rPr lang="en-CA" dirty="0"/>
              <a:t> -3</a:t>
            </a:r>
            <a:r>
              <a:rPr lang="en-CA" baseline="30000" dirty="0"/>
              <a:t>e</a:t>
            </a:r>
            <a:r>
              <a:rPr lang="en-CA" dirty="0"/>
              <a:t> </a:t>
            </a:r>
            <a:r>
              <a:rPr lang="en-CA" dirty="0" err="1"/>
              <a:t>années</a:t>
            </a:r>
            <a:r>
              <a:rPr lang="en-CA" dirty="0"/>
              <a:t> de cours </a:t>
            </a:r>
            <a:r>
              <a:rPr lang="en-CA" dirty="0" err="1"/>
              <a:t>obligatoires</a:t>
            </a:r>
            <a:r>
              <a:rPr lang="en-CA" dirty="0"/>
              <a:t> à uOttawa) </a:t>
            </a:r>
            <a:r>
              <a:rPr lang="en-CA" dirty="0" err="1"/>
              <a:t>suffisent</a:t>
            </a:r>
            <a:r>
              <a:rPr lang="en-CA" dirty="0"/>
              <a:t> pour </a:t>
            </a:r>
            <a:r>
              <a:rPr lang="en-CA" dirty="0" err="1"/>
              <a:t>répondre</a:t>
            </a:r>
            <a:r>
              <a:rPr lang="en-CA" dirty="0"/>
              <a:t> aux </a:t>
            </a:r>
            <a:r>
              <a:rPr lang="en-CA" dirty="0" err="1"/>
              <a:t>besoins</a:t>
            </a:r>
            <a:r>
              <a:rPr lang="en-CA" dirty="0"/>
              <a:t> du </a:t>
            </a:r>
            <a:r>
              <a:rPr lang="en-CA" dirty="0" err="1"/>
              <a:t>gouvernement</a:t>
            </a:r>
            <a:r>
              <a:rPr lang="en-CA" dirty="0"/>
              <a:t> et de </a:t>
            </a:r>
            <a:r>
              <a:rPr lang="en-CA" dirty="0" err="1"/>
              <a:t>l'industrie</a:t>
            </a:r>
            <a:r>
              <a:rPr lang="en-CA" dirty="0"/>
              <a:t>.</a:t>
            </a:r>
            <a:endParaRPr lang="en-CA" sz="500" dirty="0"/>
          </a:p>
          <a:p>
            <a:r>
              <a:rPr lang="en-CA" b="1" dirty="0"/>
              <a:t>Focus : </a:t>
            </a:r>
            <a:r>
              <a:rPr lang="en-CA" dirty="0" err="1"/>
              <a:t>assurez</a:t>
            </a:r>
            <a:r>
              <a:rPr lang="en-CA" dirty="0"/>
              <a:t>-vous de bien </a:t>
            </a:r>
            <a:r>
              <a:rPr lang="en-CA" b="1" dirty="0" err="1"/>
              <a:t>comprendre</a:t>
            </a:r>
            <a:r>
              <a:rPr lang="en-CA" b="1" dirty="0"/>
              <a:t> </a:t>
            </a:r>
            <a:r>
              <a:rPr lang="en-CA" dirty="0"/>
              <a:t>les bases et les </a:t>
            </a:r>
            <a:r>
              <a:rPr lang="en-CA" dirty="0" err="1"/>
              <a:t>tremplins</a:t>
            </a:r>
            <a:r>
              <a:rPr lang="en-CA" dirty="0"/>
              <a:t>.  </a:t>
            </a:r>
            <a:endParaRPr lang="en-CA" sz="500" dirty="0"/>
          </a:p>
          <a:p>
            <a:r>
              <a:rPr lang="en-CA" dirty="0"/>
              <a:t>Dans les </a:t>
            </a:r>
            <a:r>
              <a:rPr lang="en-CA" dirty="0" err="1"/>
              <a:t>autres</a:t>
            </a:r>
            <a:r>
              <a:rPr lang="en-CA" dirty="0"/>
              <a:t> </a:t>
            </a:r>
            <a:r>
              <a:rPr lang="en-CA" dirty="0" err="1"/>
              <a:t>cas</a:t>
            </a:r>
            <a:r>
              <a:rPr lang="en-CA" dirty="0"/>
              <a:t>, des </a:t>
            </a:r>
            <a:r>
              <a:rPr lang="en-CA" dirty="0" err="1"/>
              <a:t>connaissances</a:t>
            </a:r>
            <a:r>
              <a:rPr lang="en-CA" dirty="0"/>
              <a:t> plus </a:t>
            </a:r>
            <a:r>
              <a:rPr lang="en-CA" dirty="0" err="1"/>
              <a:t>sophistiquées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nécessaires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5D65C3-60E0-CF2A-ECB8-53C7DC1A0E3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3A040-091C-0FB3-BE16-D8E29DA6D838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A8E99625-932C-1B43-7D92-3E0F674DEE8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185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82348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outils</a:t>
            </a:r>
            <a:r>
              <a:rPr lang="en-CA" dirty="0"/>
              <a:t> </a:t>
            </a:r>
            <a:r>
              <a:rPr lang="en-CA" dirty="0" err="1"/>
              <a:t>d'ingénierie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Il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peu</a:t>
            </a:r>
            <a:r>
              <a:rPr lang="en-CA" dirty="0"/>
              <a:t> probable </a:t>
            </a:r>
            <a:r>
              <a:rPr lang="en-CA" dirty="0" err="1"/>
              <a:t>qu’un</a:t>
            </a:r>
            <a:r>
              <a:rPr lang="en-CA" dirty="0"/>
              <a:t> ID </a:t>
            </a:r>
            <a:r>
              <a:rPr lang="en-CA" dirty="0" err="1"/>
              <a:t>puisse</a:t>
            </a:r>
            <a:r>
              <a:rPr lang="en-CA" dirty="0"/>
              <a:t> </a:t>
            </a:r>
            <a:r>
              <a:rPr lang="en-CA" dirty="0" err="1"/>
              <a:t>maîtriser</a:t>
            </a:r>
            <a:r>
              <a:rPr lang="en-CA" dirty="0"/>
              <a:t>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outils</a:t>
            </a:r>
            <a:r>
              <a:rPr lang="en-CA" dirty="0"/>
              <a:t> </a:t>
            </a:r>
            <a:r>
              <a:rPr lang="en-CA" dirty="0" err="1"/>
              <a:t>d'ingénierie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possibles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les </a:t>
            </a:r>
            <a:r>
              <a:rPr lang="en-CA" dirty="0" err="1"/>
              <a:t>équipes</a:t>
            </a:r>
            <a:r>
              <a:rPr lang="en-CA" dirty="0"/>
              <a:t> ID </a:t>
            </a:r>
            <a:r>
              <a:rPr lang="en-CA" dirty="0" err="1"/>
              <a:t>ont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plus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b="1" dirty="0"/>
              <a:t>couverture :</a:t>
            </a:r>
          </a:p>
          <a:p>
            <a:pPr lvl="1"/>
            <a:r>
              <a:rPr lang="en-CA" b="1" dirty="0"/>
              <a:t>bases de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b="1" dirty="0" err="1"/>
              <a:t>analytiques</a:t>
            </a:r>
            <a:r>
              <a:rPr lang="en-CA" b="1" dirty="0"/>
              <a:t> </a:t>
            </a:r>
            <a:r>
              <a:rPr lang="en-CA" dirty="0"/>
              <a:t>(Big Query, Redshift, Synapse, etc.)</a:t>
            </a:r>
          </a:p>
          <a:p>
            <a:pPr lvl="1"/>
            <a:r>
              <a:rPr lang="en-CA" b="1" dirty="0"/>
              <a:t>ETC </a:t>
            </a:r>
            <a:r>
              <a:rPr lang="en-CA" dirty="0"/>
              <a:t>(Spark, Databricks, </a:t>
            </a:r>
            <a:r>
              <a:rPr lang="en-CA" dirty="0" err="1"/>
              <a:t>DataFlow</a:t>
            </a:r>
            <a:r>
              <a:rPr lang="en-CA" dirty="0"/>
              <a:t>, </a:t>
            </a:r>
            <a:r>
              <a:rPr lang="en-CA" dirty="0" err="1"/>
              <a:t>DataPrep</a:t>
            </a:r>
            <a:r>
              <a:rPr lang="en-CA" dirty="0"/>
              <a:t>, etc.)</a:t>
            </a:r>
          </a:p>
          <a:p>
            <a:pPr lvl="1"/>
            <a:r>
              <a:rPr lang="en-CA" b="1" dirty="0" err="1"/>
              <a:t>moteurs</a:t>
            </a:r>
            <a:r>
              <a:rPr lang="en-CA" b="1" dirty="0"/>
              <a:t> de </a:t>
            </a:r>
            <a:r>
              <a:rPr lang="en-CA" b="1" dirty="0" err="1"/>
              <a:t>calcul</a:t>
            </a:r>
            <a:r>
              <a:rPr lang="en-CA" b="1" dirty="0"/>
              <a:t> </a:t>
            </a:r>
            <a:r>
              <a:rPr lang="en-CA" b="1" dirty="0" err="1"/>
              <a:t>évolutifs</a:t>
            </a:r>
            <a:r>
              <a:rPr lang="en-CA" b="1" dirty="0"/>
              <a:t> </a:t>
            </a:r>
            <a:r>
              <a:rPr lang="en-CA" dirty="0"/>
              <a:t>(GKE, AKS, EC2, </a:t>
            </a:r>
            <a:r>
              <a:rPr lang="en-CA" dirty="0" err="1"/>
              <a:t>DataProc</a:t>
            </a:r>
            <a:r>
              <a:rPr lang="en-CA" dirty="0"/>
              <a:t>, etc.)</a:t>
            </a:r>
          </a:p>
          <a:p>
            <a:pPr lvl="1"/>
            <a:r>
              <a:rPr lang="en-CA" b="1" dirty="0"/>
              <a:t>orchestration de </a:t>
            </a:r>
            <a:r>
              <a:rPr lang="en-CA" b="1" dirty="0" err="1"/>
              <a:t>processus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AirFlow</a:t>
            </a:r>
            <a:r>
              <a:rPr lang="en-CA" dirty="0"/>
              <a:t>/Cloud Composer, Bat, Azure Data Factory, etc.)</a:t>
            </a:r>
          </a:p>
          <a:p>
            <a:pPr lvl="1"/>
            <a:r>
              <a:rPr lang="en-CA" b="1" dirty="0" err="1"/>
              <a:t>déploiement</a:t>
            </a:r>
            <a:r>
              <a:rPr lang="en-CA" b="1" dirty="0"/>
              <a:t> et mise </a:t>
            </a:r>
            <a:r>
              <a:rPr lang="en-CA" b="1" dirty="0" err="1"/>
              <a:t>à</a:t>
            </a:r>
            <a:r>
              <a:rPr lang="en-CA" b="1" dirty="0"/>
              <a:t> </a:t>
            </a:r>
            <a:r>
              <a:rPr lang="en-CA" b="1" dirty="0" err="1"/>
              <a:t>l'échelle</a:t>
            </a:r>
            <a:r>
              <a:rPr lang="en-CA" b="1" dirty="0"/>
              <a:t> de </a:t>
            </a:r>
            <a:r>
              <a:rPr lang="en-CA" b="1" dirty="0" err="1"/>
              <a:t>plateforme</a:t>
            </a:r>
            <a:r>
              <a:rPr lang="en-CA" b="1" dirty="0"/>
              <a:t> </a:t>
            </a:r>
            <a:r>
              <a:rPr lang="en-CA" dirty="0"/>
              <a:t>(Terraform, </a:t>
            </a:r>
            <a:r>
              <a:rPr lang="en-CA" dirty="0" err="1"/>
              <a:t>outils</a:t>
            </a:r>
            <a:r>
              <a:rPr lang="en-CA" dirty="0"/>
              <a:t> </a:t>
            </a:r>
            <a:r>
              <a:rPr lang="en-CA" dirty="0" err="1"/>
              <a:t>personnalisés</a:t>
            </a:r>
            <a:r>
              <a:rPr lang="en-CA" dirty="0"/>
              <a:t>, etc.)</a:t>
            </a:r>
          </a:p>
          <a:p>
            <a:pPr lvl="1"/>
            <a:r>
              <a:rPr lang="en-CA" b="1" dirty="0" err="1"/>
              <a:t>outils</a:t>
            </a:r>
            <a:r>
              <a:rPr lang="en-CA" b="1" dirty="0"/>
              <a:t> de visualisation </a:t>
            </a:r>
            <a:r>
              <a:rPr lang="en-CA" dirty="0"/>
              <a:t>(Power BI, Tableau, Google Data Studio, D3.js, ggplot2, etc.)</a:t>
            </a:r>
          </a:p>
          <a:p>
            <a:pPr lvl="1"/>
            <a:r>
              <a:rPr lang="en-CA" b="1" dirty="0" err="1"/>
              <a:t>programmation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tidyverse</a:t>
            </a:r>
            <a:r>
              <a:rPr lang="en-CA" dirty="0"/>
              <a:t>, </a:t>
            </a:r>
            <a:r>
              <a:rPr lang="en-CA" dirty="0" err="1"/>
              <a:t>numpy</a:t>
            </a:r>
            <a:r>
              <a:rPr lang="en-CA" dirty="0"/>
              <a:t>, pandas, matplotlib, scikit-learn, </a:t>
            </a:r>
            <a:r>
              <a:rPr lang="en-CA" dirty="0" err="1"/>
              <a:t>scipy</a:t>
            </a:r>
            <a:r>
              <a:rPr lang="en-CA" dirty="0"/>
              <a:t>, Spark, Scala, Java, SQL, T-SQL, H-SQL, PL/SQL, etc.)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230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647B7FC5-1487-D10E-A5A8-D64F8506D70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381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E3E0F-305C-AE78-8422-6D1BD1645E1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408116042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DCDEE-4A47-4ECD-8ABD-7301C813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La </a:t>
            </a:r>
            <a:r>
              <a:rPr lang="en-CA" b="1" dirty="0" err="1"/>
              <a:t>gouvernance</a:t>
            </a:r>
            <a:r>
              <a:rPr lang="en-CA" b="1" dirty="0"/>
              <a:t> des </a:t>
            </a:r>
            <a:r>
              <a:rPr lang="en-CA" b="1" dirty="0" err="1"/>
              <a:t>données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F5C3-4B9A-4122-9D78-D61E8BF8B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dirty="0"/>
              <a:t>La </a:t>
            </a:r>
            <a:r>
              <a:rPr lang="en-US" sz="2400" dirty="0" err="1"/>
              <a:t>gouvernance</a:t>
            </a:r>
            <a:r>
              <a:rPr lang="en-US" sz="2400" dirty="0"/>
              <a:t> des </a:t>
            </a:r>
            <a:r>
              <a:rPr lang="en-US" sz="2400" dirty="0" err="1"/>
              <a:t>données</a:t>
            </a:r>
            <a:r>
              <a:rPr lang="en-US" sz="2400" dirty="0"/>
              <a:t> englobe :</a:t>
            </a:r>
          </a:p>
          <a:p>
            <a:pPr lvl="1" algn="just"/>
            <a:r>
              <a:rPr lang="en-US" dirty="0"/>
              <a:t>les </a:t>
            </a:r>
            <a:r>
              <a:rPr lang="en-US" b="1" dirty="0" err="1"/>
              <a:t>personnes</a:t>
            </a:r>
            <a:r>
              <a:rPr lang="en-US" dirty="0"/>
              <a:t> ;</a:t>
            </a:r>
          </a:p>
          <a:p>
            <a:pPr lvl="1" algn="just"/>
            <a:r>
              <a:rPr lang="en-US" dirty="0"/>
              <a:t>les </a:t>
            </a:r>
            <a:r>
              <a:rPr lang="en-US" b="1" dirty="0" err="1"/>
              <a:t>processus</a:t>
            </a:r>
            <a:r>
              <a:rPr lang="en-US" dirty="0"/>
              <a:t>, et </a:t>
            </a:r>
          </a:p>
          <a:p>
            <a:pPr lvl="1" algn="just"/>
            <a:r>
              <a:rPr lang="en-US" dirty="0"/>
              <a:t>les </a:t>
            </a:r>
            <a:r>
              <a:rPr lang="en-US" b="1" dirty="0" err="1"/>
              <a:t>technologie</a:t>
            </a:r>
            <a:r>
              <a:rPr lang="en-US" b="1" dirty="0"/>
              <a:t> de </a:t>
            </a:r>
            <a:r>
              <a:rPr lang="en-US" b="1" dirty="0" err="1"/>
              <a:t>l'information</a:t>
            </a:r>
            <a:endParaRPr lang="en-US" sz="500" dirty="0"/>
          </a:p>
          <a:p>
            <a:pPr algn="just"/>
            <a:r>
              <a:rPr lang="en-US" sz="2400" dirty="0" err="1"/>
              <a:t>Onl’utilise</a:t>
            </a:r>
            <a:r>
              <a:rPr lang="en-US" sz="2400" dirty="0"/>
              <a:t> pour </a:t>
            </a:r>
            <a:r>
              <a:rPr lang="en-US" sz="2400" dirty="0" err="1"/>
              <a:t>créer</a:t>
            </a:r>
            <a:r>
              <a:rPr lang="en-US" sz="2400" dirty="0"/>
              <a:t> un </a:t>
            </a:r>
            <a:r>
              <a:rPr lang="en-US" sz="2400" dirty="0" err="1"/>
              <a:t>traitement</a:t>
            </a:r>
            <a:r>
              <a:rPr lang="en-US" sz="2400" dirty="0"/>
              <a:t> </a:t>
            </a:r>
            <a:r>
              <a:rPr lang="en-US" sz="2400" b="1" dirty="0" err="1"/>
              <a:t>cohérent</a:t>
            </a:r>
            <a:r>
              <a:rPr lang="en-US" sz="2400" b="1" dirty="0"/>
              <a:t>/</a:t>
            </a:r>
            <a:r>
              <a:rPr lang="en-US" sz="2400" b="1" dirty="0" err="1"/>
              <a:t>approprié</a:t>
            </a:r>
            <a:r>
              <a:rPr lang="en-US" sz="2400" b="1" dirty="0"/>
              <a:t> </a:t>
            </a:r>
            <a:r>
              <a:rPr lang="en-US" sz="2400" dirty="0"/>
              <a:t>des </a:t>
            </a:r>
            <a:r>
              <a:rPr lang="en-US" sz="2400" dirty="0" err="1"/>
              <a:t>données</a:t>
            </a:r>
            <a:r>
              <a:rPr lang="en-US" sz="2400" dirty="0"/>
              <a:t> </a:t>
            </a:r>
            <a:r>
              <a:rPr lang="en-US" sz="2400" dirty="0" err="1"/>
              <a:t>d'une</a:t>
            </a:r>
            <a:r>
              <a:rPr lang="en-US" sz="2400" dirty="0"/>
              <a:t> </a:t>
            </a:r>
            <a:r>
              <a:rPr lang="en-US" sz="2400" dirty="0" err="1"/>
              <a:t>organisation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travers </a:t>
            </a:r>
            <a:r>
              <a:rPr lang="en-US" sz="2400" dirty="0" err="1"/>
              <a:t>l'entreprise</a:t>
            </a:r>
            <a:r>
              <a:rPr lang="en-US" sz="2400" dirty="0"/>
              <a:t>. </a:t>
            </a:r>
            <a:endParaRPr lang="en-US" sz="500" dirty="0"/>
          </a:p>
          <a:p>
            <a:pPr algn="just"/>
            <a:r>
              <a:rPr lang="en-US" sz="2400" dirty="0"/>
              <a:t>Elle </a:t>
            </a:r>
            <a:r>
              <a:rPr lang="en-US" sz="2400" dirty="0" err="1"/>
              <a:t>fournit</a:t>
            </a:r>
            <a:r>
              <a:rPr lang="en-US" sz="2400" dirty="0"/>
              <a:t> la base, la </a:t>
            </a:r>
            <a:r>
              <a:rPr lang="en-US" sz="2400" dirty="0" err="1"/>
              <a:t>stratégie</a:t>
            </a:r>
            <a:r>
              <a:rPr lang="en-US" sz="2400" dirty="0"/>
              <a:t>, et la structure pour </a:t>
            </a:r>
            <a:r>
              <a:rPr lang="en-US" sz="2400" dirty="0" err="1"/>
              <a:t>garantir</a:t>
            </a:r>
            <a:r>
              <a:rPr lang="en-US" sz="2400" dirty="0"/>
              <a:t> que les </a:t>
            </a:r>
            <a:r>
              <a:rPr lang="en-US" sz="2400" dirty="0" err="1"/>
              <a:t>données</a:t>
            </a:r>
            <a:r>
              <a:rPr lang="en-US" sz="2400" dirty="0"/>
              <a:t> </a:t>
            </a:r>
            <a:r>
              <a:rPr lang="en-US" sz="2400" dirty="0" err="1"/>
              <a:t>sont</a:t>
            </a:r>
            <a:r>
              <a:rPr lang="en-US" sz="2400" dirty="0"/>
              <a:t> </a:t>
            </a:r>
            <a:r>
              <a:rPr lang="en-US" sz="2400" dirty="0" err="1"/>
              <a:t>gérées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un </a:t>
            </a:r>
            <a:r>
              <a:rPr lang="en-US" sz="2400" b="1" dirty="0" err="1"/>
              <a:t>actif</a:t>
            </a:r>
            <a:r>
              <a:rPr lang="en-US" sz="2400" b="1" dirty="0"/>
              <a:t> </a:t>
            </a:r>
            <a:r>
              <a:rPr lang="en-US" sz="2400" dirty="0"/>
              <a:t>et </a:t>
            </a:r>
            <a:r>
              <a:rPr lang="en-US" sz="2400" dirty="0" err="1"/>
              <a:t>transformées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informations</a:t>
            </a:r>
            <a:r>
              <a:rPr lang="en-US" sz="2400" dirty="0"/>
              <a:t> </a:t>
            </a:r>
            <a:r>
              <a:rPr lang="en-US" sz="2400" b="1" dirty="0" err="1"/>
              <a:t>significatives</a:t>
            </a:r>
            <a:r>
              <a:rPr lang="en-US" sz="2400" dirty="0"/>
              <a:t>.</a:t>
            </a:r>
            <a:endParaRPr lang="en-CA" sz="500" b="1" dirty="0"/>
          </a:p>
        </p:txBody>
      </p:sp>
      <p:pic>
        <p:nvPicPr>
          <p:cNvPr id="5" name="Graphic 4" descr="Checklist">
            <a:extLst>
              <a:ext uri="{FF2B5EF4-FFF2-40B4-BE49-F238E27FC236}">
                <a16:creationId xmlns:a16="http://schemas.microsoft.com/office/drawing/2014/main" id="{03CC0597-C837-48D0-8B55-7F53F328F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42460" y="702156"/>
            <a:ext cx="914400" cy="914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4F4AE-2254-BE67-0D19-13B97FF60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231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4BA058F-E1F3-2031-80E2-B1776C81D4F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350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31533-3EA0-3D56-DFDB-D863A26838F6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21914541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gouv</a:t>
            </a:r>
            <a:r>
              <a:rPr lang="en-CA" dirty="0"/>
              <a:t>.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5356531" cy="3868576"/>
          </a:xfrm>
        </p:spPr>
        <p:txBody>
          <a:bodyPr anchor="ctr"/>
          <a:lstStyle/>
          <a:p>
            <a:r>
              <a:rPr lang="en-GB" b="1" dirty="0" err="1"/>
              <a:t>Objectifs</a:t>
            </a:r>
            <a:r>
              <a:rPr lang="en-GB" b="1" dirty="0"/>
              <a:t> :</a:t>
            </a:r>
          </a:p>
          <a:p>
            <a:pPr lvl="1"/>
            <a:r>
              <a:rPr lang="en-GB" dirty="0" err="1"/>
              <a:t>création</a:t>
            </a:r>
            <a:r>
              <a:rPr lang="en-GB" dirty="0"/>
              <a:t> </a:t>
            </a:r>
            <a:r>
              <a:rPr lang="en-GB" dirty="0" err="1"/>
              <a:t>d'une</a:t>
            </a:r>
            <a:r>
              <a:rPr lang="en-GB" dirty="0"/>
              <a:t> culture de </a:t>
            </a:r>
            <a:r>
              <a:rPr lang="en-GB" dirty="0" err="1"/>
              <a:t>données</a:t>
            </a:r>
            <a:r>
              <a:rPr lang="en-GB" dirty="0"/>
              <a:t> libre service</a:t>
            </a:r>
          </a:p>
          <a:p>
            <a:pPr lvl="1"/>
            <a:r>
              <a:rPr lang="en-GB" dirty="0" err="1"/>
              <a:t>établir</a:t>
            </a:r>
            <a:r>
              <a:rPr lang="en-GB" dirty="0"/>
              <a:t> des </a:t>
            </a:r>
            <a:r>
              <a:rPr lang="en-GB" dirty="0" err="1"/>
              <a:t>règles</a:t>
            </a:r>
            <a:r>
              <a:rPr lang="en-GB" dirty="0"/>
              <a:t> internes pour </a:t>
            </a:r>
            <a:r>
              <a:rPr lang="en-GB" dirty="0" err="1"/>
              <a:t>leur</a:t>
            </a:r>
            <a:r>
              <a:rPr lang="en-GB" dirty="0"/>
              <a:t> utilisation</a:t>
            </a:r>
          </a:p>
          <a:p>
            <a:pPr lvl="1"/>
            <a:r>
              <a:rPr lang="en-GB" dirty="0" err="1"/>
              <a:t>mettre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œuvre</a:t>
            </a:r>
            <a:r>
              <a:rPr lang="en-GB" dirty="0"/>
              <a:t> les exigences de </a:t>
            </a:r>
            <a:r>
              <a:rPr lang="en-GB" dirty="0" err="1"/>
              <a:t>conformité</a:t>
            </a:r>
            <a:endParaRPr lang="en-GB" dirty="0"/>
          </a:p>
          <a:p>
            <a:pPr lvl="1"/>
            <a:r>
              <a:rPr lang="en-GB" dirty="0" err="1"/>
              <a:t>améliorer</a:t>
            </a:r>
            <a:r>
              <a:rPr lang="en-GB" dirty="0"/>
              <a:t> les communications</a:t>
            </a:r>
          </a:p>
          <a:p>
            <a:pPr lvl="1"/>
            <a:r>
              <a:rPr lang="en-GB" dirty="0"/>
              <a:t>augmenter la </a:t>
            </a:r>
            <a:r>
              <a:rPr lang="en-GB" dirty="0" err="1"/>
              <a:t>valeur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endParaRPr lang="en-GB" dirty="0"/>
          </a:p>
          <a:p>
            <a:pPr lvl="1"/>
            <a:r>
              <a:rPr lang="en-GB" dirty="0" err="1"/>
              <a:t>réduire</a:t>
            </a:r>
            <a:r>
              <a:rPr lang="en-GB" dirty="0"/>
              <a:t> les </a:t>
            </a:r>
            <a:r>
              <a:rPr lang="en-GB" dirty="0" err="1"/>
              <a:t>coûts</a:t>
            </a:r>
            <a:r>
              <a:rPr lang="en-GB" dirty="0"/>
              <a:t> </a:t>
            </a:r>
            <a:r>
              <a:rPr lang="en-GB" dirty="0" err="1"/>
              <a:t>associés</a:t>
            </a:r>
            <a:r>
              <a:rPr lang="en-GB" dirty="0"/>
              <a:t> aux </a:t>
            </a:r>
            <a:r>
              <a:rPr lang="en-GB" dirty="0" err="1"/>
              <a:t>données</a:t>
            </a:r>
            <a:endParaRPr lang="en-GB" dirty="0"/>
          </a:p>
          <a:p>
            <a:pPr lvl="1"/>
            <a:r>
              <a:rPr lang="en-GB" dirty="0" err="1"/>
              <a:t>gérer</a:t>
            </a:r>
            <a:r>
              <a:rPr lang="en-GB" dirty="0"/>
              <a:t> </a:t>
            </a:r>
            <a:r>
              <a:rPr lang="en-GB" dirty="0" err="1"/>
              <a:t>continuellement</a:t>
            </a:r>
            <a:r>
              <a:rPr lang="en-GB" dirty="0"/>
              <a:t> les </a:t>
            </a:r>
            <a:r>
              <a:rPr lang="en-GB" dirty="0" err="1"/>
              <a:t>risques</a:t>
            </a:r>
            <a:endParaRPr lang="en-GB" dirty="0"/>
          </a:p>
          <a:p>
            <a:pPr lvl="1"/>
            <a:r>
              <a:rPr lang="en-GB" dirty="0"/>
              <a:t>assurer </a:t>
            </a:r>
            <a:r>
              <a:rPr lang="en-GB" dirty="0" err="1"/>
              <a:t>une</a:t>
            </a:r>
            <a:r>
              <a:rPr lang="en-GB" dirty="0"/>
              <a:t> existence continue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232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F00B68C7-E337-A079-BB51-3DD499FBEA9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6486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1943871-C7E3-DC01-F985-0DE952833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561875"/>
              </p:ext>
            </p:extLst>
          </p:nvPr>
        </p:nvGraphicFramePr>
        <p:xfrm>
          <a:off x="6031056" y="521965"/>
          <a:ext cx="6270814" cy="5479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E36691D-3580-1388-80A3-CE9B894BCD71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8374347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 err="1"/>
              <a:t>L’ingénierie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Engineering and Management</a:t>
            </a:r>
          </a:p>
          <a:p>
            <a:pPr algn="l"/>
            <a:r>
              <a:rPr lang="en-CA" sz="2000" dirty="0">
                <a:hlinkClick r:id="rId2"/>
              </a:rPr>
              <a:t>Background and Context </a:t>
            </a:r>
            <a:endParaRPr lang="en-CA" sz="2000" dirty="0"/>
          </a:p>
          <a:p>
            <a:pPr algn="l"/>
            <a:r>
              <a:rPr lang="en-CA" sz="2000" dirty="0">
                <a:hlinkClick r:id="rId3"/>
              </a:rPr>
              <a:t>Data Engineering</a:t>
            </a:r>
            <a:endParaRPr lang="en-CA" sz="2000" dirty="0"/>
          </a:p>
          <a:p>
            <a:pPr lvl="1" algn="l"/>
            <a:r>
              <a:rPr lang="en-GB" sz="1600" dirty="0"/>
              <a:t>Data Pipelines</a:t>
            </a:r>
          </a:p>
          <a:p>
            <a:pPr lvl="1" algn="l"/>
            <a:r>
              <a:rPr lang="en-GB" sz="1600" dirty="0"/>
              <a:t>Automatic Deployment and Operations</a:t>
            </a:r>
          </a:p>
          <a:p>
            <a:pPr lvl="1" algn="l"/>
            <a:r>
              <a:rPr lang="en-GB" sz="1600" dirty="0"/>
              <a:t>Scheduled Pipelines and Workflows</a:t>
            </a:r>
          </a:p>
          <a:p>
            <a:pPr lvl="1" algn="l"/>
            <a:r>
              <a:rPr lang="en-GB" sz="1600" dirty="0"/>
              <a:t>Data Engineering Tools</a:t>
            </a:r>
            <a:endParaRPr lang="en-CA" sz="1600" dirty="0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80DC3A3C-E794-649D-240D-174D3E5561DE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0AF304-65CD-071C-72B2-9DD5D1708911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5733124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 err="1"/>
              <a:t>L’ingénierie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234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29400" cy="525780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À</a:t>
            </a:r>
            <a:r>
              <a:rPr lang="en-CA" dirty="0"/>
              <a:t> quoi </a:t>
            </a:r>
            <a:r>
              <a:rPr lang="en-CA" dirty="0" err="1"/>
              <a:t>ressemble</a:t>
            </a:r>
            <a:r>
              <a:rPr lang="en-CA" dirty="0"/>
              <a:t> </a:t>
            </a:r>
            <a:r>
              <a:rPr lang="en-CA" dirty="0" err="1"/>
              <a:t>votre</a:t>
            </a:r>
            <a:r>
              <a:rPr lang="en-CA" dirty="0"/>
              <a:t> pipeline de science des </a:t>
            </a:r>
            <a:r>
              <a:rPr lang="en-CA" dirty="0" err="1"/>
              <a:t>données</a:t>
            </a:r>
            <a:r>
              <a:rPr lang="en-CA" dirty="0"/>
              <a:t> (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celui</a:t>
            </a:r>
            <a:r>
              <a:rPr lang="en-CA" dirty="0"/>
              <a:t> de </a:t>
            </a:r>
            <a:r>
              <a:rPr lang="en-CA" dirty="0" err="1"/>
              <a:t>votre</a:t>
            </a:r>
            <a:r>
              <a:rPr lang="en-CA" dirty="0"/>
              <a:t> organisation) ? </a:t>
            </a:r>
            <a:r>
              <a:rPr lang="en-CA" dirty="0" err="1"/>
              <a:t>Pourrait</a:t>
            </a:r>
            <a:r>
              <a:rPr lang="en-CA" dirty="0"/>
              <a:t>-il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amélioré</a:t>
            </a:r>
            <a:r>
              <a:rPr lang="en-CA" dirty="0"/>
              <a:t> ?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400" dirty="0" err="1"/>
              <a:t>Identifiez</a:t>
            </a:r>
            <a:r>
              <a:rPr lang="en-CA" sz="2400" dirty="0"/>
              <a:t> des </a:t>
            </a:r>
            <a:r>
              <a:rPr lang="en-CA" sz="2400" dirty="0" err="1"/>
              <a:t>cas</a:t>
            </a:r>
            <a:r>
              <a:rPr lang="en-CA" sz="2400" dirty="0"/>
              <a:t> </a:t>
            </a:r>
            <a:r>
              <a:rPr lang="en-CA" sz="2400" dirty="0" err="1"/>
              <a:t>où</a:t>
            </a:r>
            <a:r>
              <a:rPr lang="en-CA" sz="2400" dirty="0"/>
              <a:t> </a:t>
            </a:r>
            <a:r>
              <a:rPr lang="en-CA" sz="2400" dirty="0" err="1"/>
              <a:t>vous</a:t>
            </a:r>
            <a:r>
              <a:rPr lang="en-CA" sz="2400" dirty="0"/>
              <a:t> </a:t>
            </a:r>
            <a:r>
              <a:rPr lang="en-CA" sz="2400" dirty="0" err="1"/>
              <a:t>avez</a:t>
            </a:r>
            <a:r>
              <a:rPr lang="en-CA" sz="2400" dirty="0"/>
              <a:t> </a:t>
            </a:r>
            <a:r>
              <a:rPr lang="en-CA" sz="2400" dirty="0" err="1"/>
              <a:t>rencontré</a:t>
            </a:r>
            <a:r>
              <a:rPr lang="en-CA" sz="2400" dirty="0"/>
              <a:t> des </a:t>
            </a:r>
            <a:r>
              <a:rPr lang="en-CA" sz="2400" dirty="0" err="1"/>
              <a:t>problèmes</a:t>
            </a:r>
            <a:r>
              <a:rPr lang="en-CA" sz="2400" dirty="0"/>
              <a:t> </a:t>
            </a:r>
            <a:r>
              <a:rPr lang="en-CA" sz="2400" dirty="0" err="1"/>
              <a:t>liés</a:t>
            </a:r>
            <a:r>
              <a:rPr lang="en-CA" sz="2400" dirty="0"/>
              <a:t> </a:t>
            </a:r>
            <a:r>
              <a:rPr lang="en-CA" sz="2400" dirty="0" err="1"/>
              <a:t>à</a:t>
            </a:r>
            <a:r>
              <a:rPr lang="en-CA" sz="2400" dirty="0"/>
              <a:t> la </a:t>
            </a:r>
            <a:r>
              <a:rPr lang="en-CA" sz="2400" dirty="0" err="1"/>
              <a:t>disponibilité</a:t>
            </a:r>
            <a:r>
              <a:rPr lang="en-CA" sz="2400" dirty="0"/>
              <a:t>, la </a:t>
            </a:r>
            <a:r>
              <a:rPr lang="en-CA" sz="2400" dirty="0" err="1"/>
              <a:t>facilité</a:t>
            </a:r>
            <a:r>
              <a:rPr lang="en-CA" sz="2400" dirty="0"/>
              <a:t> </a:t>
            </a:r>
            <a:r>
              <a:rPr lang="en-CA" sz="2400" dirty="0" err="1"/>
              <a:t>d’utilisation</a:t>
            </a:r>
            <a:r>
              <a:rPr lang="en-CA" sz="2400" dirty="0"/>
              <a:t>, la </a:t>
            </a:r>
            <a:r>
              <a:rPr lang="en-CA" sz="2400" dirty="0" err="1"/>
              <a:t>cohérence</a:t>
            </a:r>
            <a:r>
              <a:rPr lang="en-CA" sz="2400" dirty="0"/>
              <a:t>, </a:t>
            </a:r>
            <a:r>
              <a:rPr lang="en-CA" sz="2400" dirty="0" err="1"/>
              <a:t>l'intégrité</a:t>
            </a:r>
            <a:r>
              <a:rPr lang="en-CA" sz="2400" dirty="0"/>
              <a:t>, la </a:t>
            </a:r>
            <a:r>
              <a:rPr lang="en-CA" sz="2400" dirty="0" err="1"/>
              <a:t>qualité</a:t>
            </a:r>
            <a:r>
              <a:rPr lang="en-CA" sz="2400" dirty="0"/>
              <a:t>, la </a:t>
            </a:r>
            <a:r>
              <a:rPr lang="en-CA" sz="2400" dirty="0" err="1"/>
              <a:t>sécurité</a:t>
            </a:r>
            <a:r>
              <a:rPr lang="en-CA" sz="2400" dirty="0"/>
              <a:t> </a:t>
            </a:r>
            <a:r>
              <a:rPr lang="en-CA" sz="2400" dirty="0" err="1"/>
              <a:t>ou</a:t>
            </a:r>
            <a:r>
              <a:rPr lang="en-CA" sz="2400" dirty="0"/>
              <a:t> la </a:t>
            </a:r>
            <a:r>
              <a:rPr lang="en-CA" sz="2400" dirty="0" err="1"/>
              <a:t>fiabilité</a:t>
            </a:r>
            <a:r>
              <a:rPr lang="en-CA" sz="2400" dirty="0"/>
              <a:t> des </a:t>
            </a:r>
            <a:r>
              <a:rPr lang="en-CA" sz="2400" dirty="0" err="1"/>
              <a:t>données</a:t>
            </a:r>
            <a:r>
              <a:rPr lang="en-CA" sz="2400" dirty="0"/>
              <a:t>.</a:t>
            </a:r>
            <a:endParaRPr lang="en-CA" dirty="0"/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Complétez</a:t>
            </a:r>
            <a:r>
              <a:rPr lang="en-CA" dirty="0"/>
              <a:t>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exercices</a:t>
            </a:r>
            <a:r>
              <a:rPr lang="en-CA" dirty="0"/>
              <a:t> </a:t>
            </a:r>
            <a:r>
              <a:rPr lang="en-CA" dirty="0" err="1"/>
              <a:t>précédents</a:t>
            </a:r>
            <a:r>
              <a:rPr lang="en-CA" dirty="0"/>
              <a:t> que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n'avez</a:t>
            </a:r>
            <a:r>
              <a:rPr lang="en-CA" dirty="0"/>
              <a:t> pas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l'occasion</a:t>
            </a:r>
            <a:r>
              <a:rPr lang="en-CA" dirty="0"/>
              <a:t> de </a:t>
            </a:r>
            <a:r>
              <a:rPr lang="en-CA" dirty="0" err="1"/>
              <a:t>terminer</a:t>
            </a:r>
            <a:r>
              <a:rPr lang="en-CA" dirty="0"/>
              <a:t>. 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9A78D181-64A0-F924-692C-DF895E460396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866A9-F2CC-222E-A17A-4DD3C20C9B96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96095533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12. La gestion des </a:t>
            </a:r>
            <a:r>
              <a:rPr lang="en-CA" dirty="0" err="1"/>
              <a:t>données</a:t>
            </a:r>
            <a:endParaRPr lang="en-CA" dirty="0"/>
          </a:p>
        </p:txBody>
      </p:sp>
      <p:pic>
        <p:nvPicPr>
          <p:cNvPr id="8" name="Picture Placeholder 7" descr="Diagram&#10;&#10;Description automatically generated">
            <a:extLst>
              <a:ext uri="{FF2B5EF4-FFF2-40B4-BE49-F238E27FC236}">
                <a16:creationId xmlns:a16="http://schemas.microsoft.com/office/drawing/2014/main" id="{840EF91A-8791-DBD6-0DD8-72DD5D3B2CA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" b="575"/>
          <a:stretch/>
        </p:blipFill>
        <p:spPr>
          <a:xfrm>
            <a:off x="1591675" y="116630"/>
            <a:ext cx="9008649" cy="477710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3C2F87-4959-9482-3E69-6D774E209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235</a:t>
            </a:fld>
            <a:endParaRPr lang="en-CA"/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ED519B7C-F33D-DFE9-1080-7D183AE5B61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899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F7585-D14B-6BA2-E6B4-242DC5F35239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33306820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Quelques</a:t>
            </a:r>
            <a:r>
              <a:rPr lang="en-US" b="1" dirty="0"/>
              <a:t> concepts </a:t>
            </a:r>
            <a:r>
              <a:rPr lang="en-US" b="1" dirty="0" err="1"/>
              <a:t>fondamentaux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b="1" dirty="0"/>
              <a:t>Les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dirty="0"/>
              <a:t>et les </a:t>
            </a:r>
            <a:r>
              <a:rPr lang="en-US" b="1" dirty="0" err="1"/>
              <a:t>connaissances</a:t>
            </a:r>
            <a:r>
              <a:rPr lang="en-US" b="1" dirty="0"/>
              <a:t> </a:t>
            </a:r>
            <a:r>
              <a:rPr lang="en-US" dirty="0" err="1"/>
              <a:t>doivent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dirty="0" err="1"/>
              <a:t>structurées</a:t>
            </a:r>
            <a:r>
              <a:rPr lang="en-US" dirty="0"/>
              <a:t> de manière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pouvoir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stockées</a:t>
            </a:r>
            <a:r>
              <a:rPr lang="en-US" dirty="0"/>
              <a:t> et </a:t>
            </a:r>
            <a:r>
              <a:rPr lang="en-US" dirty="0" err="1"/>
              <a:t>accessibles</a:t>
            </a:r>
            <a:endParaRPr lang="en-US" dirty="0"/>
          </a:p>
          <a:p>
            <a:pPr lvl="1"/>
            <a:r>
              <a:rPr lang="fr-FR" altLang="en-US" i="0" dirty="0">
                <a:latin typeface="Dagny OT" panose="020B0504020201020104" pitchFamily="34" charset="77"/>
              </a:rPr>
              <a:t>modifiables et ajoutables</a:t>
            </a:r>
          </a:p>
          <a:p>
            <a:pPr lvl="1"/>
            <a:r>
              <a:rPr lang="en-US" dirty="0" err="1"/>
              <a:t>extraites</a:t>
            </a:r>
            <a:r>
              <a:rPr lang="en-US" dirty="0"/>
              <a:t> </a:t>
            </a:r>
            <a:r>
              <a:rPr lang="en-US" dirty="0" err="1"/>
              <a:t>utilement</a:t>
            </a:r>
            <a:r>
              <a:rPr lang="en-US" dirty="0"/>
              <a:t> et </a:t>
            </a:r>
            <a:r>
              <a:rPr lang="en-US" dirty="0" err="1"/>
              <a:t>efficacement</a:t>
            </a:r>
            <a:r>
              <a:rPr lang="en-US" dirty="0"/>
              <a:t> (</a:t>
            </a:r>
            <a:r>
              <a:rPr lang="en-US" dirty="0" err="1"/>
              <a:t>extraire</a:t>
            </a:r>
            <a:r>
              <a:rPr lang="en-US" dirty="0"/>
              <a:t> - transformer - charger)</a:t>
            </a:r>
          </a:p>
          <a:p>
            <a:pPr lvl="1"/>
            <a:r>
              <a:rPr lang="en-US" dirty="0" err="1"/>
              <a:t>exploitées</a:t>
            </a:r>
            <a:r>
              <a:rPr lang="en-US" dirty="0"/>
              <a:t> par des </a:t>
            </a:r>
            <a:r>
              <a:rPr lang="en-US" b="1" dirty="0" err="1"/>
              <a:t>humains</a:t>
            </a:r>
            <a:r>
              <a:rPr lang="en-US" b="1" dirty="0"/>
              <a:t> </a:t>
            </a:r>
            <a:r>
              <a:rPr lang="en-US" dirty="0"/>
              <a:t>et des </a:t>
            </a:r>
            <a:r>
              <a:rPr lang="en-US" b="1" dirty="0" err="1"/>
              <a:t>ordinateurs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programmes</a:t>
            </a:r>
            <a:r>
              <a:rPr lang="en-US" dirty="0"/>
              <a:t>, bots, IA)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8C32BB-DBB1-9F44-04A3-58B4AA6EFE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236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EB96C94C-2EFD-CB38-4C9B-3EA10DCF820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826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0A29C5-1590-04F3-590C-AFF9D96B7C39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0357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 </a:t>
            </a:r>
            <a:r>
              <a:rPr lang="en-US" b="1" dirty="0" err="1"/>
              <a:t>modélisation</a:t>
            </a:r>
            <a:r>
              <a:rPr lang="en-US" b="1" dirty="0"/>
              <a:t> des </a:t>
            </a:r>
            <a:r>
              <a:rPr lang="en-US" b="1" dirty="0" err="1"/>
              <a:t>données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2731" y="2022239"/>
            <a:ext cx="6832069" cy="3851404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sz="2200" dirty="0"/>
              <a:t>Les </a:t>
            </a:r>
            <a:r>
              <a:rPr lang="en-US" sz="2200" dirty="0" err="1"/>
              <a:t>modèles</a:t>
            </a:r>
            <a:r>
              <a:rPr lang="en-US" sz="2200" dirty="0"/>
              <a:t> de </a:t>
            </a:r>
            <a:r>
              <a:rPr lang="en-US" sz="2200" dirty="0" err="1"/>
              <a:t>données</a:t>
            </a:r>
            <a:r>
              <a:rPr lang="en-US" sz="2200" dirty="0"/>
              <a:t> </a:t>
            </a:r>
            <a:r>
              <a:rPr lang="en-US" sz="2200" dirty="0" err="1"/>
              <a:t>sont</a:t>
            </a:r>
            <a:r>
              <a:rPr lang="en-US" sz="2200" dirty="0"/>
              <a:t> des descriptions </a:t>
            </a:r>
            <a:r>
              <a:rPr lang="en-US" sz="2200" b="1" dirty="0" err="1"/>
              <a:t>abstraites</a:t>
            </a:r>
            <a:r>
              <a:rPr lang="en-US" sz="2200" b="1" dirty="0"/>
              <a:t>/</a:t>
            </a:r>
            <a:r>
              <a:rPr lang="en-US" sz="2200" b="1" dirty="0" err="1"/>
              <a:t>logiques</a:t>
            </a:r>
            <a:r>
              <a:rPr lang="en-US" sz="2200" b="1" dirty="0"/>
              <a:t> </a:t>
            </a:r>
            <a:r>
              <a:rPr lang="en-US" sz="2200" dirty="0"/>
              <a:t>d'un </a:t>
            </a:r>
            <a:r>
              <a:rPr lang="en-US" sz="2200" dirty="0" err="1"/>
              <a:t>système</a:t>
            </a:r>
            <a:r>
              <a:rPr lang="en-US" sz="2200" dirty="0"/>
              <a:t>, </a:t>
            </a:r>
            <a:r>
              <a:rPr lang="en-US" sz="2200" dirty="0" err="1"/>
              <a:t>utilisant</a:t>
            </a:r>
            <a:r>
              <a:rPr lang="en-US" sz="2200" dirty="0"/>
              <a:t> des </a:t>
            </a:r>
            <a:r>
              <a:rPr lang="en-US" sz="2200" dirty="0" err="1"/>
              <a:t>termes</a:t>
            </a:r>
            <a:r>
              <a:rPr lang="en-US" sz="2200" dirty="0"/>
              <a:t> qui </a:t>
            </a:r>
            <a:r>
              <a:rPr lang="en-US" sz="2200" dirty="0" err="1"/>
              <a:t>sont</a:t>
            </a:r>
            <a:r>
              <a:rPr lang="en-US" sz="2200" dirty="0"/>
              <a:t> </a:t>
            </a:r>
            <a:r>
              <a:rPr lang="en-US" sz="2200" dirty="0" err="1"/>
              <a:t>implémentables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tant que structure d'un type de </a:t>
            </a:r>
            <a:r>
              <a:rPr lang="en-US" sz="2200" dirty="0" err="1"/>
              <a:t>logiciel</a:t>
            </a:r>
            <a:r>
              <a:rPr lang="en-US" sz="2200" dirty="0"/>
              <a:t> de gestion des </a:t>
            </a:r>
            <a:r>
              <a:rPr lang="en-US" sz="2200" dirty="0" err="1"/>
              <a:t>données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Cela</a:t>
            </a:r>
            <a:r>
              <a:rPr lang="en-US" sz="2200" dirty="0"/>
              <a:t> se </a:t>
            </a:r>
            <a:r>
              <a:rPr lang="en-US" sz="2200" dirty="0" err="1"/>
              <a:t>trouve</a:t>
            </a:r>
            <a:r>
              <a:rPr lang="en-US" sz="2200" dirty="0"/>
              <a:t> </a:t>
            </a:r>
            <a:r>
              <a:rPr lang="en-US" sz="2200" dirty="0" err="1"/>
              <a:t>à</a:t>
            </a:r>
            <a:r>
              <a:rPr lang="en-US" sz="2200" dirty="0"/>
              <a:t> mi-chemin entre un </a:t>
            </a:r>
            <a:r>
              <a:rPr lang="en-US" sz="2200" b="1" dirty="0" err="1"/>
              <a:t>modèle</a:t>
            </a:r>
            <a:r>
              <a:rPr lang="en-US" sz="2200" b="1" dirty="0"/>
              <a:t> </a:t>
            </a:r>
            <a:r>
              <a:rPr lang="en-US" sz="2200" b="1" dirty="0" err="1"/>
              <a:t>conceptuel</a:t>
            </a:r>
            <a:r>
              <a:rPr lang="en-US" sz="2200" b="1" dirty="0"/>
              <a:t> </a:t>
            </a:r>
            <a:r>
              <a:rPr lang="en-US" sz="2200" dirty="0"/>
              <a:t>et </a:t>
            </a:r>
            <a:r>
              <a:rPr lang="en-US" sz="2200" dirty="0" err="1"/>
              <a:t>une</a:t>
            </a:r>
            <a:r>
              <a:rPr lang="en-US" sz="2200" dirty="0"/>
              <a:t> </a:t>
            </a:r>
            <a:r>
              <a:rPr lang="en-US" sz="2200" b="1" dirty="0" err="1"/>
              <a:t>implémentation</a:t>
            </a:r>
            <a:r>
              <a:rPr lang="en-US" sz="2200" b="1" dirty="0"/>
              <a:t> de </a:t>
            </a:r>
            <a:r>
              <a:rPr lang="en-US" sz="2200" b="1" dirty="0" err="1"/>
              <a:t>banque</a:t>
            </a:r>
            <a:r>
              <a:rPr lang="en-US" sz="2200" b="1" dirty="0"/>
              <a:t> de </a:t>
            </a:r>
            <a:r>
              <a:rPr lang="en-US" sz="2200" b="1" dirty="0" err="1"/>
              <a:t>données</a:t>
            </a:r>
            <a:r>
              <a:rPr lang="en-US" sz="2200" dirty="0"/>
              <a:t>.</a:t>
            </a:r>
          </a:p>
          <a:p>
            <a:r>
              <a:rPr lang="en-US" sz="2200" dirty="0"/>
              <a:t>Les </a:t>
            </a:r>
            <a:r>
              <a:rPr lang="en-US" sz="2200" dirty="0" err="1"/>
              <a:t>données</a:t>
            </a:r>
            <a:r>
              <a:rPr lang="en-US" sz="2200" dirty="0"/>
              <a:t> </a:t>
            </a:r>
            <a:r>
              <a:rPr lang="en-US" sz="2200" dirty="0" err="1"/>
              <a:t>elles-mêmes</a:t>
            </a:r>
            <a:r>
              <a:rPr lang="en-US" sz="2200" dirty="0"/>
              <a:t> </a:t>
            </a:r>
            <a:r>
              <a:rPr lang="en-US" sz="2200" dirty="0" err="1"/>
              <a:t>concernent</a:t>
            </a:r>
            <a:r>
              <a:rPr lang="en-US" sz="2200" dirty="0"/>
              <a:t> les </a:t>
            </a:r>
            <a:r>
              <a:rPr lang="en-US" sz="2200" b="1" dirty="0"/>
              <a:t>instances </a:t>
            </a:r>
            <a:r>
              <a:rPr lang="en-US" sz="2200" dirty="0"/>
              <a:t>– le </a:t>
            </a:r>
            <a:r>
              <a:rPr lang="en-US" sz="2200" dirty="0" err="1"/>
              <a:t>modèle</a:t>
            </a:r>
            <a:r>
              <a:rPr lang="en-US" sz="2200" dirty="0"/>
              <a:t>, quant </a:t>
            </a:r>
            <a:r>
              <a:rPr lang="en-US" sz="2200" dirty="0" err="1"/>
              <a:t>à</a:t>
            </a:r>
            <a:r>
              <a:rPr lang="en-US" sz="2200" dirty="0"/>
              <a:t> </a:t>
            </a:r>
            <a:r>
              <a:rPr lang="en-US" sz="2200" dirty="0" err="1"/>
              <a:t>lui</a:t>
            </a:r>
            <a:r>
              <a:rPr lang="en-US" sz="2200" dirty="0"/>
              <a:t>, </a:t>
            </a:r>
            <a:r>
              <a:rPr lang="en-US" sz="2200" dirty="0" err="1"/>
              <a:t>concerne</a:t>
            </a:r>
            <a:r>
              <a:rPr lang="en-US" sz="2200" dirty="0"/>
              <a:t> les </a:t>
            </a:r>
            <a:r>
              <a:rPr lang="en-US" sz="2200" b="1" dirty="0"/>
              <a:t>types </a:t>
            </a:r>
            <a:r>
              <a:rPr lang="en-US" sz="2200" b="1" dirty="0" err="1"/>
              <a:t>d'objets</a:t>
            </a:r>
            <a:r>
              <a:rPr lang="en-US" sz="2200" dirty="0"/>
              <a:t>.</a:t>
            </a:r>
          </a:p>
          <a:p>
            <a:r>
              <a:rPr lang="en-US" sz="2200" dirty="0"/>
              <a:t>Une </a:t>
            </a:r>
            <a:r>
              <a:rPr lang="en-US" sz="2200" dirty="0" err="1"/>
              <a:t>autre</a:t>
            </a:r>
            <a:r>
              <a:rPr lang="en-US" sz="2200" dirty="0"/>
              <a:t> option </a:t>
            </a:r>
            <a:r>
              <a:rPr lang="en-US" sz="2200" dirty="0" err="1"/>
              <a:t>à</a:t>
            </a:r>
            <a:r>
              <a:rPr lang="en-US" sz="2200" dirty="0"/>
              <a:t> </a:t>
            </a:r>
            <a:r>
              <a:rPr lang="en-US" sz="2200" dirty="0" err="1"/>
              <a:t>envisager</a:t>
            </a:r>
            <a:r>
              <a:rPr lang="en-US" sz="2200" dirty="0"/>
              <a:t> : les </a:t>
            </a:r>
            <a:r>
              <a:rPr lang="en-US" sz="2200" b="1" dirty="0"/>
              <a:t>ontologies</a:t>
            </a:r>
            <a:r>
              <a:rPr lang="en-US" sz="2200" dirty="0"/>
              <a:t>.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5E48225-E3C4-C1F5-5E1D-74B8403FD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237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75931" y="1962319"/>
            <a:ext cx="3419876" cy="3971244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70CFA5BA-070B-0F59-44E8-3C65A064936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15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15075-6384-DE43-5572-E72D44A75964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251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 pipeline de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automatisé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8705" y="2688629"/>
            <a:ext cx="10546007" cy="336533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486933" y="2499486"/>
            <a:ext cx="2253720" cy="1645741"/>
          </a:xfrm>
          <a:prstGeom prst="ellipse">
            <a:avLst/>
          </a:prstGeom>
          <a:noFill/>
          <a:ln w="38100" cmpd="sng">
            <a:solidFill>
              <a:srgbClr val="AB38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93649" y="20264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Dagny OT"/>
                <a:cs typeface="Dagny OT"/>
              </a:rPr>
              <a:t>Modèle de données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14437" y="3349650"/>
            <a:ext cx="2200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Modèle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mathématique</a:t>
            </a:r>
            <a:endParaRPr lang="en-US" dirty="0">
              <a:solidFill>
                <a:schemeClr val="tx2"/>
              </a:solidFill>
              <a:latin typeface="Dagny OT"/>
              <a:cs typeface="Dagny OT"/>
            </a:endParaRPr>
          </a:p>
          <a:p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Modèle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statistique</a:t>
            </a:r>
            <a:endParaRPr lang="en-US" dirty="0">
              <a:solidFill>
                <a:schemeClr val="tx2"/>
              </a:solidFill>
              <a:latin typeface="Dagny OT"/>
              <a:cs typeface="Dagny OT"/>
            </a:endParaRPr>
          </a:p>
          <a:p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Modèle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programmatique</a:t>
            </a:r>
            <a:endParaRPr lang="en-US" dirty="0">
              <a:solidFill>
                <a:schemeClr val="tx2"/>
              </a:solidFill>
              <a:latin typeface="Dagny OT"/>
              <a:cs typeface="Dagny OT"/>
            </a:endParaRPr>
          </a:p>
        </p:txBody>
      </p:sp>
      <p:cxnSp>
        <p:nvCxnSpPr>
          <p:cNvPr id="6" name="Straight Arrow Connector 5"/>
          <p:cNvCxnSpPr>
            <a:cxnSpLocks/>
            <a:endCxn id="8" idx="1"/>
          </p:cNvCxnSpPr>
          <p:nvPr/>
        </p:nvCxnSpPr>
        <p:spPr>
          <a:xfrm>
            <a:off x="5845950" y="2499486"/>
            <a:ext cx="2268487" cy="131182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83921" y="2064844"/>
            <a:ext cx="321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Est-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ce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qu'ils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correspondent ? Les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uns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aux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autres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? </a:t>
            </a:r>
            <a:br>
              <a:rPr lang="en-US" dirty="0">
                <a:solidFill>
                  <a:schemeClr val="tx2"/>
                </a:solidFill>
                <a:latin typeface="Dagny OT"/>
                <a:cs typeface="Dagny OT"/>
              </a:rPr>
            </a:b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Au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modèle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Dagny OT"/>
                <a:cs typeface="Dagny OT"/>
              </a:rPr>
              <a:t>conceptuel</a:t>
            </a:r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363B2-620F-1E4E-8F3F-273533EE7876}"/>
              </a:ext>
            </a:extLst>
          </p:cNvPr>
          <p:cNvSpPr txBox="1"/>
          <p:nvPr/>
        </p:nvSpPr>
        <p:spPr>
          <a:xfrm>
            <a:off x="1364714" y="2866118"/>
            <a:ext cx="2041204" cy="769441"/>
          </a:xfrm>
          <a:prstGeom prst="rect">
            <a:avLst/>
          </a:prstGeom>
          <a:solidFill>
            <a:srgbClr val="9E8D3C"/>
          </a:solidFill>
          <a:ln>
            <a:solidFill>
              <a:srgbClr val="9E8D2C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Dagny OT"/>
                <a:cs typeface="Dagny OT"/>
              </a:rPr>
              <a:t>Collecte</a:t>
            </a:r>
            <a:endParaRPr lang="en-US" sz="24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1E51E-60BB-0A4F-818C-2F10314CA35D}"/>
              </a:ext>
            </a:extLst>
          </p:cNvPr>
          <p:cNvSpPr txBox="1"/>
          <p:nvPr/>
        </p:nvSpPr>
        <p:spPr>
          <a:xfrm>
            <a:off x="3696971" y="2878475"/>
            <a:ext cx="1838488" cy="769441"/>
          </a:xfrm>
          <a:prstGeom prst="rect">
            <a:avLst/>
          </a:prstGeom>
          <a:solidFill>
            <a:srgbClr val="0A8DA0"/>
          </a:solidFill>
          <a:ln>
            <a:solidFill>
              <a:srgbClr val="048D9F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Stockage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79A47-DF2E-2946-BCE6-419E45E226D6}"/>
              </a:ext>
            </a:extLst>
          </p:cNvPr>
          <p:cNvSpPr txBox="1"/>
          <p:nvPr/>
        </p:nvSpPr>
        <p:spPr>
          <a:xfrm>
            <a:off x="5845950" y="3934020"/>
            <a:ext cx="1700479" cy="769441"/>
          </a:xfrm>
          <a:prstGeom prst="rect">
            <a:avLst/>
          </a:prstGeom>
          <a:solidFill>
            <a:srgbClr val="AE433B"/>
          </a:solidFill>
          <a:ln>
            <a:solidFill>
              <a:srgbClr val="AE433B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Dagny OT"/>
                <a:cs typeface="Dagny OT"/>
              </a:rPr>
              <a:t>Préparation</a:t>
            </a:r>
            <a:endParaRPr lang="en-US" sz="24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E3E5D5-595B-0E4C-BCBA-CDC6CEC92742}"/>
              </a:ext>
            </a:extLst>
          </p:cNvPr>
          <p:cNvSpPr txBox="1"/>
          <p:nvPr/>
        </p:nvSpPr>
        <p:spPr>
          <a:xfrm>
            <a:off x="7920681" y="5146622"/>
            <a:ext cx="1496826" cy="692497"/>
          </a:xfrm>
          <a:prstGeom prst="rect">
            <a:avLst/>
          </a:prstGeom>
          <a:solidFill>
            <a:srgbClr val="3B9153"/>
          </a:solidFill>
          <a:ln>
            <a:solidFill>
              <a:srgbClr val="2590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Dagny OT"/>
                <a:cs typeface="Dagny OT"/>
              </a:rPr>
              <a:t> </a:t>
            </a:r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Dagny OT"/>
                <a:cs typeface="Dagny OT"/>
              </a:rPr>
              <a:t>Analyse</a:t>
            </a:r>
            <a:endParaRPr lang="en-US" sz="24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4AE516-0AA0-0A43-93DE-1D0CE676DDA7}"/>
              </a:ext>
            </a:extLst>
          </p:cNvPr>
          <p:cNvSpPr txBox="1"/>
          <p:nvPr/>
        </p:nvSpPr>
        <p:spPr>
          <a:xfrm>
            <a:off x="9720037" y="5083942"/>
            <a:ext cx="2082622" cy="769441"/>
          </a:xfrm>
          <a:prstGeom prst="rect">
            <a:avLst/>
          </a:prstGeom>
          <a:solidFill>
            <a:srgbClr val="794CB5"/>
          </a:solidFill>
          <a:ln>
            <a:solidFill>
              <a:srgbClr val="7843B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Dagny OT"/>
                <a:cs typeface="Dagny OT"/>
              </a:rPr>
              <a:t>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Dagny OT"/>
                <a:cs typeface="Dagny OT"/>
              </a:rPr>
              <a:t>Présentation</a:t>
            </a:r>
            <a:endParaRPr lang="en-US" sz="2400" dirty="0">
              <a:solidFill>
                <a:schemeClr val="bg1"/>
              </a:solidFill>
              <a:latin typeface="Dagny OT"/>
              <a:cs typeface="Dagny OT"/>
            </a:endParaRPr>
          </a:p>
          <a:p>
            <a:pPr algn="ctr"/>
            <a:endParaRPr lang="en-US" sz="1000" dirty="0">
              <a:solidFill>
                <a:schemeClr val="bg1"/>
              </a:solidFill>
              <a:latin typeface="Dagny OT"/>
              <a:cs typeface="Dagny OT"/>
            </a:endParaRPr>
          </a:p>
        </p:txBody>
      </p:sp>
      <p:sp>
        <p:nvSpPr>
          <p:cNvPr id="9" name="Oval 8"/>
          <p:cNvSpPr/>
          <p:nvPr/>
        </p:nvSpPr>
        <p:spPr>
          <a:xfrm>
            <a:off x="7655222" y="4634432"/>
            <a:ext cx="2016415" cy="1645741"/>
          </a:xfrm>
          <a:prstGeom prst="ellipse">
            <a:avLst/>
          </a:prstGeom>
          <a:noFill/>
          <a:ln w="38100" cmpd="sng">
            <a:solidFill>
              <a:srgbClr val="AB38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2A619-BCF5-7774-51CB-26B2A9582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238</a:t>
            </a:fld>
            <a:endParaRPr lang="en-CA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6017E95C-A879-997D-67F3-9C7FE2D0E7B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448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11722-C856-FC0E-81A2-59E61C2D55F1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97599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A9333A-2541-410B-857C-81010C33D479}"/>
              </a:ext>
            </a:extLst>
          </p:cNvPr>
          <p:cNvSpPr/>
          <p:nvPr/>
        </p:nvSpPr>
        <p:spPr>
          <a:xfrm>
            <a:off x="8052179" y="1551296"/>
            <a:ext cx="3457433" cy="39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Métadonnées</a:t>
            </a:r>
            <a:r>
              <a:rPr lang="en-US" b="1" dirty="0"/>
              <a:t> </a:t>
            </a:r>
            <a:r>
              <a:rPr lang="en-US" b="1" dirty="0" err="1"/>
              <a:t>contextuelles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6954899" cy="3851404"/>
          </a:xfrm>
        </p:spPr>
        <p:txBody>
          <a:bodyPr vert="horz" lIns="0" tIns="45720" rIns="0" bIns="45720" rtlCol="0" anchor="ctr">
            <a:no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92000"/>
              <a:buNone/>
              <a:defRPr/>
            </a:pPr>
            <a:r>
              <a:rPr lang="fr-CA" sz="2200" dirty="0"/>
              <a:t>Nous perdons quelque chose lorsque nous passons de notre modèle conceptuel à un modèle de type spécifique – p. ex. le modèle de données ou de connaissances.</a:t>
            </a:r>
          </a:p>
          <a:p>
            <a:pPr marL="0" indent="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  <a:defRPr/>
            </a:pPr>
            <a:r>
              <a:rPr lang="fr-CA" sz="2200" dirty="0"/>
              <a:t>Une façon de conserver le contexte est de fournir des </a:t>
            </a:r>
            <a:r>
              <a:rPr lang="fr-CA" sz="2200" b="1" dirty="0"/>
              <a:t>métadonnées</a:t>
            </a:r>
            <a:r>
              <a:rPr lang="fr-CA" sz="2200" dirty="0"/>
              <a:t> (riches, si possible) – des données sur nos données!</a:t>
            </a:r>
          </a:p>
          <a:p>
            <a:pPr marL="0" indent="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  <a:defRPr/>
            </a:pPr>
            <a:r>
              <a:rPr lang="fr-CA" sz="2200" dirty="0"/>
              <a:t>Les métadonnées sont essentielles lorsqu’il s’agit de mettre en œuvre des stratégies pour travailler d’un ensemble de données à l’autre.</a:t>
            </a:r>
          </a:p>
          <a:p>
            <a:pPr marL="0" indent="0" algn="just" defTabSz="457200" eaLnBrk="1" fontAlgn="auto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SzPct val="92000"/>
              <a:buNone/>
              <a:defRPr/>
            </a:pPr>
            <a:r>
              <a:rPr lang="fr-CA" sz="2200" dirty="0"/>
              <a:t>Les </a:t>
            </a:r>
            <a:r>
              <a:rPr lang="fr-CA" sz="2200" b="1" dirty="0"/>
              <a:t>ontologies</a:t>
            </a:r>
            <a:r>
              <a:rPr lang="fr-CA" sz="2200" dirty="0"/>
              <a:t> peuvent aussi jouer un rôle ici!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9399B-8FE0-3D11-6ABC-EA85199FB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239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EE86F9-0BFE-5903-6928-2345C65C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1550" y="337840"/>
            <a:ext cx="4055134" cy="59634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335453-11DF-E995-9DFA-547D47632FFD}"/>
              </a:ext>
            </a:extLst>
          </p:cNvPr>
          <p:cNvSpPr/>
          <p:nvPr/>
        </p:nvSpPr>
        <p:spPr>
          <a:xfrm>
            <a:off x="6380794" y="5981"/>
            <a:ext cx="5811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GB" sz="1400" dirty="0">
                <a:solidFill>
                  <a:schemeClr val="tx2"/>
                </a:solidFill>
                <a:latin typeface="Dagny OT" panose="020B0504020201020104" pitchFamily="34" charset="0"/>
              </a:rPr>
              <a:t>Representation of Langerhans cells in the </a:t>
            </a:r>
            <a:r>
              <a:rPr lang="en-GB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Cell Ontology, 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0"/>
              </a:rPr>
              <a:t>A. M. </a:t>
            </a:r>
            <a:r>
              <a:rPr lang="en-CA" sz="1400" dirty="0" err="1">
                <a:solidFill>
                  <a:schemeClr val="tx2"/>
                </a:solidFill>
                <a:latin typeface="Dagny OT" panose="020B0504020201020104" pitchFamily="34" charset="0"/>
              </a:rPr>
              <a:t>Masci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0"/>
              </a:rPr>
              <a:t> </a:t>
            </a:r>
            <a:r>
              <a:rPr lang="en-CA" sz="1400" i="1" dirty="0">
                <a:solidFill>
                  <a:schemeClr val="tx2"/>
                </a:solidFill>
                <a:latin typeface="Dagny OT" panose="020B0504020201020104" pitchFamily="34" charset="0"/>
              </a:rPr>
              <a:t>et al. 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0"/>
            </a:endParaRP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FB4120ED-6AA8-06AD-C1DB-CC9ADB123B0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888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576D8A-9D23-8C37-A52E-70418AED3FBB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0026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compétences</a:t>
            </a:r>
            <a:r>
              <a:rPr lang="en-CA" dirty="0"/>
              <a:t> </a:t>
            </a:r>
            <a:r>
              <a:rPr lang="en-CA" dirty="0" err="1"/>
              <a:t>quantitatives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A73-CF1B-F413-56C2-D0FFA47243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GB" dirty="0" err="1"/>
              <a:t>échantillonnage</a:t>
            </a:r>
            <a:r>
              <a:rPr lang="en-GB" dirty="0"/>
              <a:t> et </a:t>
            </a:r>
            <a:r>
              <a:rPr lang="en-GB" dirty="0" err="1"/>
              <a:t>collecte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endParaRPr lang="en-GB" dirty="0"/>
          </a:p>
          <a:p>
            <a:pPr lvl="1"/>
            <a:r>
              <a:rPr lang="en-GB" dirty="0" err="1"/>
              <a:t>traitement</a:t>
            </a:r>
            <a:r>
              <a:rPr lang="en-GB" dirty="0"/>
              <a:t> et </a:t>
            </a:r>
            <a:r>
              <a:rPr lang="en-GB" dirty="0" err="1"/>
              <a:t>nettoyage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endParaRPr lang="en-GB" dirty="0"/>
          </a:p>
          <a:p>
            <a:pPr lvl="1"/>
            <a:r>
              <a:rPr lang="en-GB" dirty="0"/>
              <a:t>visualisation des </a:t>
            </a:r>
            <a:r>
              <a:rPr lang="en-GB" dirty="0" err="1"/>
              <a:t>données</a:t>
            </a:r>
            <a:endParaRPr lang="en-GB" dirty="0"/>
          </a:p>
          <a:p>
            <a:pPr lvl="1"/>
            <a:r>
              <a:rPr lang="en-GB" dirty="0" err="1"/>
              <a:t>modélisation</a:t>
            </a:r>
            <a:r>
              <a:rPr lang="en-GB" dirty="0"/>
              <a:t> </a:t>
            </a:r>
            <a:r>
              <a:rPr lang="en-GB" dirty="0" err="1"/>
              <a:t>mathématique</a:t>
            </a:r>
            <a:endParaRPr lang="en-GB" dirty="0"/>
          </a:p>
          <a:p>
            <a:pPr lvl="1"/>
            <a:r>
              <a:rPr lang="en-GB" dirty="0" err="1"/>
              <a:t>méthodes</a:t>
            </a:r>
            <a:r>
              <a:rPr lang="en-GB" dirty="0"/>
              <a:t> </a:t>
            </a:r>
            <a:r>
              <a:rPr lang="en-GB" dirty="0" err="1"/>
              <a:t>statistiques</a:t>
            </a:r>
            <a:endParaRPr lang="en-GB" dirty="0"/>
          </a:p>
          <a:p>
            <a:pPr lvl="1"/>
            <a:r>
              <a:rPr lang="en-GB" dirty="0"/>
              <a:t>analyse de </a:t>
            </a:r>
            <a:r>
              <a:rPr lang="en-GB" dirty="0" err="1"/>
              <a:t>régression</a:t>
            </a:r>
            <a:endParaRPr lang="en-GB" dirty="0"/>
          </a:p>
          <a:p>
            <a:pPr lvl="1"/>
            <a:r>
              <a:rPr lang="en-GB" dirty="0" err="1"/>
              <a:t>modèles</a:t>
            </a:r>
            <a:r>
              <a:rPr lang="en-GB" dirty="0"/>
              <a:t> de file </a:t>
            </a:r>
            <a:r>
              <a:rPr lang="en-GB" dirty="0" err="1"/>
              <a:t>d'attente</a:t>
            </a:r>
            <a:endParaRPr lang="en-GB" dirty="0"/>
          </a:p>
          <a:p>
            <a:pPr lvl="1"/>
            <a:r>
              <a:rPr lang="en-GB" dirty="0" err="1"/>
              <a:t>apprentissage</a:t>
            </a:r>
            <a:r>
              <a:rPr lang="en-GB" dirty="0"/>
              <a:t> machine</a:t>
            </a:r>
          </a:p>
          <a:p>
            <a:pPr lvl="1"/>
            <a:r>
              <a:rPr lang="en-GB" dirty="0" err="1"/>
              <a:t>apprentissage</a:t>
            </a:r>
            <a:r>
              <a:rPr lang="en-GB" dirty="0"/>
              <a:t> </a:t>
            </a:r>
            <a:r>
              <a:rPr lang="en-GB" dirty="0" err="1"/>
              <a:t>profond</a:t>
            </a:r>
            <a:endParaRPr lang="en-GB" dirty="0"/>
          </a:p>
          <a:p>
            <a:pPr lvl="1"/>
            <a:r>
              <a:rPr lang="en-GB" dirty="0" err="1"/>
              <a:t>apprentissage</a:t>
            </a:r>
            <a:r>
              <a:rPr lang="en-GB" dirty="0"/>
              <a:t> par </a:t>
            </a:r>
            <a:r>
              <a:rPr lang="en-GB" dirty="0" err="1"/>
              <a:t>renforcement</a:t>
            </a:r>
            <a:endParaRPr lang="en-GB" dirty="0"/>
          </a:p>
          <a:p>
            <a:pPr lvl="1"/>
            <a:r>
              <a:rPr lang="en-GB" dirty="0" err="1"/>
              <a:t>modélisation</a:t>
            </a:r>
            <a:r>
              <a:rPr lang="en-GB" dirty="0"/>
              <a:t> </a:t>
            </a:r>
            <a:r>
              <a:rPr lang="en-GB" dirty="0" err="1"/>
              <a:t>stochastique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24BE42-8382-525F-2844-C1DD2F9644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GB" dirty="0"/>
              <a:t>optimisation et recherche </a:t>
            </a:r>
            <a:r>
              <a:rPr lang="en-GB" dirty="0" err="1"/>
              <a:t>opérationnelle</a:t>
            </a:r>
            <a:endParaRPr lang="en-GB" dirty="0"/>
          </a:p>
          <a:p>
            <a:pPr lvl="1"/>
            <a:r>
              <a:rPr lang="en-GB" dirty="0"/>
              <a:t>analyse de </a:t>
            </a:r>
            <a:r>
              <a:rPr lang="en-GB" dirty="0" err="1"/>
              <a:t>survie</a:t>
            </a:r>
            <a:endParaRPr lang="en-GB" dirty="0"/>
          </a:p>
          <a:p>
            <a:pPr lvl="1"/>
            <a:r>
              <a:rPr lang="en-GB" dirty="0"/>
              <a:t>analyse </a:t>
            </a:r>
            <a:r>
              <a:rPr lang="en-GB" dirty="0" err="1"/>
              <a:t>bayésienne</a:t>
            </a:r>
            <a:r>
              <a:rPr lang="en-GB" dirty="0"/>
              <a:t> des </a:t>
            </a:r>
            <a:r>
              <a:rPr lang="en-GB" dirty="0" err="1"/>
              <a:t>données</a:t>
            </a:r>
            <a:endParaRPr lang="en-GB" dirty="0"/>
          </a:p>
          <a:p>
            <a:pPr lvl="1"/>
            <a:r>
              <a:rPr lang="en-GB" dirty="0" err="1"/>
              <a:t>détection</a:t>
            </a:r>
            <a:r>
              <a:rPr lang="en-GB" dirty="0"/>
              <a:t> des anomalies</a:t>
            </a:r>
          </a:p>
          <a:p>
            <a:pPr lvl="1"/>
            <a:r>
              <a:rPr lang="en-GB" dirty="0" err="1"/>
              <a:t>réduction</a:t>
            </a:r>
            <a:r>
              <a:rPr lang="en-GB" dirty="0"/>
              <a:t> de la dimension</a:t>
            </a:r>
          </a:p>
          <a:p>
            <a:pPr lvl="1"/>
            <a:r>
              <a:rPr lang="en-GB" dirty="0"/>
              <a:t>extraction et la </a:t>
            </a:r>
            <a:r>
              <a:rPr lang="en-GB" dirty="0" err="1"/>
              <a:t>prévision</a:t>
            </a:r>
            <a:r>
              <a:rPr lang="en-GB" dirty="0"/>
              <a:t> des tendances</a:t>
            </a:r>
          </a:p>
          <a:p>
            <a:pPr lvl="1"/>
            <a:r>
              <a:rPr lang="en-GB" dirty="0" err="1"/>
              <a:t>cryptographie</a:t>
            </a:r>
            <a:r>
              <a:rPr lang="en-GB" dirty="0"/>
              <a:t> et </a:t>
            </a:r>
            <a:r>
              <a:rPr lang="en-GB" dirty="0" err="1"/>
              <a:t>théorie</a:t>
            </a:r>
            <a:r>
              <a:rPr lang="en-GB" dirty="0"/>
              <a:t> du </a:t>
            </a:r>
            <a:r>
              <a:rPr lang="en-GB" dirty="0" err="1"/>
              <a:t>codage</a:t>
            </a:r>
            <a:endParaRPr lang="en-GB" dirty="0"/>
          </a:p>
          <a:p>
            <a:pPr lvl="1"/>
            <a:r>
              <a:rPr lang="en-GB" dirty="0"/>
              <a:t>conception des </a:t>
            </a:r>
            <a:r>
              <a:rPr lang="en-GB" dirty="0" err="1"/>
              <a:t>expériences</a:t>
            </a:r>
            <a:endParaRPr lang="en-GB" dirty="0"/>
          </a:p>
          <a:p>
            <a:pPr lvl="1"/>
            <a:r>
              <a:rPr lang="en-GB" dirty="0" err="1"/>
              <a:t>théorie</a:t>
            </a:r>
            <a:r>
              <a:rPr lang="en-GB" dirty="0"/>
              <a:t> des </a:t>
            </a:r>
            <a:r>
              <a:rPr lang="en-GB" dirty="0" err="1"/>
              <a:t>graphes</a:t>
            </a:r>
            <a:r>
              <a:rPr lang="en-GB" dirty="0"/>
              <a:t> et des </a:t>
            </a:r>
            <a:r>
              <a:rPr lang="en-GB" dirty="0" err="1"/>
              <a:t>réseaux</a:t>
            </a:r>
            <a:endParaRPr lang="en-GB" dirty="0"/>
          </a:p>
          <a:p>
            <a:pPr lvl="1"/>
            <a:r>
              <a:rPr lang="en-GB" dirty="0" err="1"/>
              <a:t>traitement</a:t>
            </a:r>
            <a:r>
              <a:rPr lang="en-GB" dirty="0"/>
              <a:t> du </a:t>
            </a:r>
            <a:r>
              <a:rPr lang="en-GB" dirty="0" err="1"/>
              <a:t>langage</a:t>
            </a:r>
            <a:r>
              <a:rPr lang="en-GB" dirty="0"/>
              <a:t> naturel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6469B-9724-7A4A-7683-B62EE9A699E8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78C84-36D6-75F6-86F8-6BB81DB6CB6B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28D9D493-C814-6DD2-E543-E1349C1BD77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333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162566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données</a:t>
            </a:r>
            <a:r>
              <a:rPr lang="en-US" b="1" dirty="0"/>
              <a:t> (non) </a:t>
            </a:r>
            <a:r>
              <a:rPr lang="en-US" b="1" dirty="0" err="1"/>
              <a:t>structurées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017690"/>
            <a:ext cx="6469711" cy="3851404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fr-CA" dirty="0">
                <a:latin typeface="Dagny OT" panose="020B0504020201020104" pitchFamily="34" charset="77"/>
              </a:rPr>
              <a:t>La disponibilité croissante de données non structurées et de grands objets binaires (</a:t>
            </a:r>
            <a:r>
              <a:rPr lang="fr-CA" b="1" dirty="0">
                <a:latin typeface="Dagny OT" panose="020B0504020201020104" pitchFamily="34" charset="77"/>
              </a:rPr>
              <a:t>blob)</a:t>
            </a:r>
            <a:r>
              <a:rPr lang="fr-CA" dirty="0">
                <a:latin typeface="Dagny OT" panose="020B0504020201020104" pitchFamily="34" charset="77"/>
              </a:rPr>
              <a:t> est l’une des principales motivations de certains des nouveaux développements dans les types de bases de données et autres stratégies de stockage de données 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structurées</a:t>
            </a:r>
            <a:r>
              <a:rPr lang="en-US" b="1" dirty="0"/>
              <a:t> : </a:t>
            </a:r>
            <a:r>
              <a:rPr lang="en-US" dirty="0" err="1"/>
              <a:t>étiquetées</a:t>
            </a:r>
            <a:r>
              <a:rPr lang="en-US" dirty="0"/>
              <a:t>, </a:t>
            </a:r>
            <a:r>
              <a:rPr lang="en-US" dirty="0" err="1"/>
              <a:t>organisées</a:t>
            </a:r>
            <a:r>
              <a:rPr lang="en-US" dirty="0"/>
              <a:t>, </a:t>
            </a:r>
            <a:r>
              <a:rPr lang="en-US" dirty="0" err="1"/>
              <a:t>discrètes</a:t>
            </a:r>
            <a:r>
              <a:rPr lang="en-US" dirty="0"/>
              <a:t>,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structure </a:t>
            </a:r>
            <a:r>
              <a:rPr lang="en-US" dirty="0" err="1"/>
              <a:t>limitée</a:t>
            </a:r>
            <a:r>
              <a:rPr lang="en-US" dirty="0"/>
              <a:t> et </a:t>
            </a:r>
            <a:r>
              <a:rPr lang="en-US" dirty="0" err="1"/>
              <a:t>prédéfinie</a:t>
            </a:r>
            <a:endParaRPr lang="en-US" dirty="0"/>
          </a:p>
          <a:p>
            <a:pPr lvl="1"/>
            <a:r>
              <a:rPr lang="en-US" b="1" dirty="0" err="1"/>
              <a:t>données</a:t>
            </a:r>
            <a:r>
              <a:rPr lang="en-US" b="1" dirty="0"/>
              <a:t> non </a:t>
            </a:r>
            <a:r>
              <a:rPr lang="en-US" b="1" dirty="0" err="1"/>
              <a:t>structurées</a:t>
            </a:r>
            <a:r>
              <a:rPr lang="en-US" b="1" dirty="0"/>
              <a:t> : </a:t>
            </a:r>
            <a:r>
              <a:rPr lang="en-US" dirty="0"/>
              <a:t>non </a:t>
            </a:r>
            <a:r>
              <a:rPr lang="en-US" dirty="0" err="1"/>
              <a:t>organisées</a:t>
            </a:r>
            <a:r>
              <a:rPr lang="en-US" dirty="0"/>
              <a:t>, pas de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structure </a:t>
            </a:r>
            <a:r>
              <a:rPr lang="en-US" dirty="0" err="1"/>
              <a:t>spécifique</a:t>
            </a:r>
            <a:r>
              <a:rPr lang="en-US" dirty="0"/>
              <a:t> </a:t>
            </a:r>
            <a:r>
              <a:rPr lang="en-US" dirty="0" err="1"/>
              <a:t>prédéfinie</a:t>
            </a:r>
            <a:endParaRPr lang="en-US" dirty="0"/>
          </a:p>
          <a:p>
            <a:pPr lvl="1"/>
            <a:r>
              <a:rPr lang="en-US" b="1" dirty="0" err="1"/>
              <a:t>données</a:t>
            </a:r>
            <a:r>
              <a:rPr lang="en-US" b="1" dirty="0"/>
              <a:t> blob : </a:t>
            </a:r>
            <a:r>
              <a:rPr lang="fr-CA" dirty="0">
                <a:latin typeface="Dagny OT" panose="020B0504020201020104" pitchFamily="34" charset="77"/>
              </a:rPr>
              <a:t>grand objet binaire – images, audio, multimédia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0706E27-AA39-602B-A0FE-D98B210A5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240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51" y="2112511"/>
            <a:ext cx="3756583" cy="3756583"/>
          </a:xfrm>
          <a:prstGeom prst="rect">
            <a:avLst/>
          </a:prstGeom>
        </p:spPr>
      </p:pic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617DD725-4DF2-6E66-4474-1022892EF07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944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DC9F9-0B8D-1DA4-1043-D7591B1E04D9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54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8264C0-96FB-70FB-3F5E-0040ECD7B116}"/>
              </a:ext>
            </a:extLst>
          </p:cNvPr>
          <p:cNvSpPr/>
          <p:nvPr/>
        </p:nvSpPr>
        <p:spPr>
          <a:xfrm>
            <a:off x="5661838" y="1444970"/>
            <a:ext cx="5911570" cy="39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 </a:t>
            </a:r>
            <a:r>
              <a:rPr lang="en-US" b="1" dirty="0" err="1"/>
              <a:t>modélisation</a:t>
            </a:r>
            <a:r>
              <a:rPr lang="en-US" b="1" dirty="0"/>
              <a:t> des </a:t>
            </a:r>
            <a:r>
              <a:rPr lang="en-US" b="1" dirty="0" err="1"/>
              <a:t>données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017690"/>
            <a:ext cx="4998720" cy="3851404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 err="1"/>
              <a:t>Différentes</a:t>
            </a:r>
            <a:r>
              <a:rPr lang="en-US" dirty="0"/>
              <a:t> options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actuellement</a:t>
            </a:r>
            <a:r>
              <a:rPr lang="en-US" dirty="0"/>
              <a:t> </a:t>
            </a:r>
            <a:r>
              <a:rPr lang="en-US" dirty="0" err="1"/>
              <a:t>populaires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termes</a:t>
            </a:r>
            <a:r>
              <a:rPr lang="en-US" dirty="0"/>
              <a:t> de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dirty="0" err="1"/>
              <a:t>fondamentales</a:t>
            </a:r>
            <a:r>
              <a:rPr lang="en-US" dirty="0"/>
              <a:t> et de </a:t>
            </a:r>
            <a:r>
              <a:rPr lang="en-US" dirty="0" err="1"/>
              <a:t>stratégies</a:t>
            </a:r>
            <a:r>
              <a:rPr lang="en-US" dirty="0"/>
              <a:t> de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de structuration des </a:t>
            </a:r>
            <a:r>
              <a:rPr lang="en-US" b="1" dirty="0" err="1"/>
              <a:t>connaissances</a:t>
            </a:r>
            <a:r>
              <a:rPr lang="en-US" b="1" dirty="0"/>
              <a:t> : </a:t>
            </a:r>
          </a:p>
          <a:p>
            <a:pPr lvl="1"/>
            <a:r>
              <a:rPr lang="en-US" dirty="0" err="1"/>
              <a:t>paires</a:t>
            </a:r>
            <a:r>
              <a:rPr lang="en-US" dirty="0"/>
              <a:t> </a:t>
            </a:r>
            <a:r>
              <a:rPr lang="en-US" dirty="0" err="1"/>
              <a:t>valeur-clé</a:t>
            </a:r>
            <a:r>
              <a:rPr lang="en-US" dirty="0"/>
              <a:t> (e.g., JSON)</a:t>
            </a:r>
          </a:p>
          <a:p>
            <a:pPr lvl="1"/>
            <a:r>
              <a:rPr lang="en-US" dirty="0"/>
              <a:t>triples (e.g., RDF)</a:t>
            </a:r>
          </a:p>
          <a:p>
            <a:pPr lvl="1"/>
            <a:r>
              <a:rPr lang="en-US" dirty="0"/>
              <a:t>bases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graphiques</a:t>
            </a:r>
            <a:endParaRPr lang="en-US" dirty="0"/>
          </a:p>
          <a:p>
            <a:pPr lvl="1"/>
            <a:r>
              <a:rPr lang="en-US" dirty="0"/>
              <a:t>bases de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relationnelles</a:t>
            </a:r>
            <a:endParaRPr lang="en-US" dirty="0"/>
          </a:p>
          <a:p>
            <a:pPr lvl="1"/>
            <a:r>
              <a:rPr lang="en-US" dirty="0" err="1"/>
              <a:t>feuilles</a:t>
            </a:r>
            <a:r>
              <a:rPr lang="en-US" dirty="0"/>
              <a:t> de </a:t>
            </a:r>
            <a:r>
              <a:rPr lang="en-US" dirty="0" err="1"/>
              <a:t>calcul</a:t>
            </a:r>
            <a:endParaRPr lang="en-US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6B4D44A-DD37-066E-15A0-D4C15020B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241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D212B-EB04-141B-20B2-BFC004C3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297" y="2569874"/>
            <a:ext cx="3775352" cy="3775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B68B6C-3989-6DFF-B0D8-8BF41989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59946" y="110935"/>
            <a:ext cx="2801223" cy="3252849"/>
          </a:xfrm>
          <a:prstGeom prst="rect">
            <a:avLst/>
          </a:prstGeom>
        </p:spPr>
      </p:pic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93DA9FF4-3113-DECA-1E63-FD1E484D2EE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9176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5F4E4-19CF-9AD1-5225-B6C8958FDE79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7849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51381" cy="1450757"/>
          </a:xfrm>
        </p:spPr>
        <p:txBody>
          <a:bodyPr/>
          <a:lstStyle/>
          <a:p>
            <a:r>
              <a:rPr lang="en-US" b="1" dirty="0"/>
              <a:t>Les </a:t>
            </a:r>
            <a:r>
              <a:rPr lang="en-US" dirty="0" err="1"/>
              <a:t>mémoires</a:t>
            </a:r>
            <a:r>
              <a:rPr lang="en-US" dirty="0"/>
              <a:t> et les </a:t>
            </a:r>
            <a:r>
              <a:rPr lang="en-US" b="1" dirty="0"/>
              <a:t>bases de </a:t>
            </a:r>
            <a:r>
              <a:rPr lang="en-US" b="1" dirty="0" err="1"/>
              <a:t>données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b="1" dirty="0"/>
              <a:t>Base de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relationnelle</a:t>
            </a:r>
            <a:r>
              <a:rPr lang="en-US" b="1" dirty="0"/>
              <a:t> : </a:t>
            </a:r>
          </a:p>
          <a:p>
            <a:pPr lvl="1" indent="-384048" algn="just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largement soutenue, bien comprise, fonctionne bien pour de nombreux types de systèmes et de cas d’utilisation. Base toutefois difficile à changer une fois mise en œuvre; ne gère pas bien les liens.</a:t>
            </a:r>
          </a:p>
          <a:p>
            <a:r>
              <a:rPr lang="en-US" b="1" dirty="0" err="1"/>
              <a:t>Magasins</a:t>
            </a:r>
            <a:r>
              <a:rPr lang="en-US" b="1" dirty="0"/>
              <a:t> de </a:t>
            </a:r>
            <a:r>
              <a:rPr lang="en-US" b="1" dirty="0" err="1"/>
              <a:t>clés-valeurs</a:t>
            </a:r>
            <a:r>
              <a:rPr lang="en-US" b="1" dirty="0"/>
              <a:t> : </a:t>
            </a:r>
          </a:p>
          <a:p>
            <a:pPr lvl="1"/>
            <a:r>
              <a:rPr lang="fr-FR" sz="1800" i="0" dirty="0">
                <a:latin typeface="Dagny OT" panose="020B0504020201020104" pitchFamily="34" charset="77"/>
              </a:rPr>
              <a:t>peuvent prendre n’importe quel type de données; nul besoin de beaucoup de renseignements sur la structure ; si vous avez beaucoup de valeurs manquantes, ces mémoires ne prendront pas de place ; peuvent toutefois être désordonnées et mystérieuses; difficile d’y trouver des données.</a:t>
            </a:r>
            <a:endParaRPr lang="en-US" sz="1800" dirty="0"/>
          </a:p>
          <a:p>
            <a:r>
              <a:rPr lang="en-US" b="1" dirty="0"/>
              <a:t>Bases de </a:t>
            </a:r>
            <a:r>
              <a:rPr lang="en-US" b="1" dirty="0" err="1"/>
              <a:t>données</a:t>
            </a:r>
            <a:r>
              <a:rPr lang="en-US" b="1" dirty="0"/>
              <a:t> </a:t>
            </a:r>
            <a:r>
              <a:rPr lang="en-US" b="1" dirty="0" err="1"/>
              <a:t>graphiques</a:t>
            </a:r>
            <a:r>
              <a:rPr lang="en-US" b="1" dirty="0"/>
              <a:t> : </a:t>
            </a:r>
          </a:p>
          <a:p>
            <a:pPr lvl="1" indent="-384048" algn="just" eaLnBrk="1" fontAlgn="auto" hangingPunct="1">
              <a:lnSpc>
                <a:spcPct val="100000"/>
              </a:lnSpc>
              <a:buFont typeface="Wingdings" pitchFamily="2" charset="2"/>
              <a:buChar char="§"/>
              <a:defRPr/>
            </a:pPr>
            <a:r>
              <a:rPr lang="fr-FR" sz="1800" i="0" dirty="0">
                <a:latin typeface="Dagny OT" panose="020B0504020201020104" pitchFamily="34" charset="77"/>
              </a:rPr>
              <a:t>rapides et intuitives si vous utilisez des données fortement axées sur les liens; pourraient être la seule option si vos données sont ainsi parce que les bases de données traditionnelles peuvent ralentir énormément ; </a:t>
            </a:r>
            <a:r>
              <a:rPr lang="fr-FR" sz="1800" dirty="0">
                <a:latin typeface="Dagny OT" panose="020B0504020201020104" pitchFamily="34" charset="77"/>
              </a:rPr>
              <a:t>s</a:t>
            </a:r>
            <a:r>
              <a:rPr lang="fr-FR" sz="1800" i="0" dirty="0">
                <a:latin typeface="Dagny OT" panose="020B0504020201020104" pitchFamily="34" charset="77"/>
              </a:rPr>
              <a:t>ont souvent trop spécialisées ; pas encore supportées à grande échelle.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5508C-E885-D5F6-9FF7-03F2A5A67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242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BDF75FE-54D7-75F9-6197-D8C37EBA36C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844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E1715-C1E8-0CDB-A2C6-D67DD5B54832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1882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03172" cy="1450757"/>
          </a:xfrm>
        </p:spPr>
        <p:txBody>
          <a:bodyPr>
            <a:normAutofit/>
          </a:bodyPr>
          <a:lstStyle/>
          <a:p>
            <a:r>
              <a:rPr lang="en-US" sz="4600" b="1" dirty="0"/>
              <a:t>Les </a:t>
            </a:r>
            <a:r>
              <a:rPr lang="en-US" sz="4600" b="1" dirty="0" err="1"/>
              <a:t>fichiers</a:t>
            </a:r>
            <a:r>
              <a:rPr lang="en-US" sz="4600" b="1" dirty="0"/>
              <a:t> “plats” et les </a:t>
            </a:r>
            <a:r>
              <a:rPr lang="en-US" sz="4600" b="1" dirty="0" err="1"/>
              <a:t>feuilles</a:t>
            </a:r>
            <a:r>
              <a:rPr lang="en-US" sz="4600" b="1" dirty="0"/>
              <a:t> de </a:t>
            </a:r>
            <a:r>
              <a:rPr lang="en-US" sz="4600" b="1" dirty="0" err="1"/>
              <a:t>calcul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b="1" dirty="0"/>
              <a:t>Pour :</a:t>
            </a:r>
          </a:p>
          <a:p>
            <a:pPr lvl="1"/>
            <a:r>
              <a:rPr lang="fr-FR" i="0" dirty="0">
                <a:latin typeface="Dagny OT" panose="020B0504020201020104" pitchFamily="34" charset="0"/>
              </a:rPr>
              <a:t>très efficace si vous recueillez des données une seule fois, sur un type particulier d’objet</a:t>
            </a:r>
          </a:p>
          <a:p>
            <a:pPr lvl="1"/>
            <a:r>
              <a:rPr lang="fr-FR" i="0" dirty="0">
                <a:latin typeface="Dagny OT" panose="020B0504020201020104" pitchFamily="34" charset="0"/>
              </a:rPr>
              <a:t>certains types d’analyse exigent que vous ayez toutes les données en un seul endroit</a:t>
            </a:r>
            <a:r>
              <a:rPr lang="en-US" dirty="0"/>
              <a:t> </a:t>
            </a:r>
          </a:p>
          <a:p>
            <a:pPr lvl="1"/>
            <a:r>
              <a:rPr lang="fr-FR" i="0" dirty="0">
                <a:latin typeface="Dagny OT" panose="020B0504020201020104" pitchFamily="34" charset="0"/>
              </a:rPr>
              <a:t>facile à lire dans un logiciel et à effectuer des opérations sur l'ensemble des données</a:t>
            </a:r>
            <a:endParaRPr lang="en-US" sz="500" b="1" dirty="0">
              <a:latin typeface="Dagny OT" panose="020B0504020201020104" pitchFamily="34" charset="0"/>
            </a:endParaRPr>
          </a:p>
          <a:p>
            <a:r>
              <a:rPr lang="en-US" b="1" dirty="0"/>
              <a:t>Cons : </a:t>
            </a:r>
          </a:p>
          <a:p>
            <a:pPr lvl="1"/>
            <a:r>
              <a:rPr lang="en-US" dirty="0"/>
              <a:t>très difficile de </a:t>
            </a:r>
            <a:r>
              <a:rPr lang="en-US" dirty="0" err="1"/>
              <a:t>gérer</a:t>
            </a:r>
            <a:r>
              <a:rPr lang="en-US" dirty="0"/>
              <a:t> </a:t>
            </a:r>
            <a:r>
              <a:rPr lang="en-US" dirty="0" err="1"/>
              <a:t>l'intégrité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l'on</a:t>
            </a:r>
            <a:r>
              <a:rPr lang="en-US" dirty="0"/>
              <a:t> </a:t>
            </a:r>
            <a:r>
              <a:rPr lang="en-US" dirty="0" err="1"/>
              <a:t>collecte</a:t>
            </a:r>
            <a:r>
              <a:rPr lang="en-US" dirty="0"/>
              <a:t> </a:t>
            </a:r>
            <a:r>
              <a:rPr lang="en-US" dirty="0" err="1"/>
              <a:t>continuellement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pas </a:t>
            </a:r>
            <a:r>
              <a:rPr lang="en-US" dirty="0" err="1"/>
              <a:t>idéal</a:t>
            </a:r>
            <a:r>
              <a:rPr lang="en-US" dirty="0"/>
              <a:t> pour les </a:t>
            </a:r>
            <a:r>
              <a:rPr lang="en-US" dirty="0" err="1"/>
              <a:t>données</a:t>
            </a:r>
            <a:r>
              <a:rPr lang="en-US" dirty="0"/>
              <a:t> de </a:t>
            </a:r>
            <a:r>
              <a:rPr lang="en-US" dirty="0" err="1"/>
              <a:t>systèmes</a:t>
            </a:r>
            <a:r>
              <a:rPr lang="en-US" dirty="0"/>
              <a:t> </a:t>
            </a:r>
            <a:r>
              <a:rPr lang="en-US" dirty="0" err="1"/>
              <a:t>impliquant</a:t>
            </a:r>
            <a:r>
              <a:rPr lang="en-US" dirty="0"/>
              <a:t> de multiples types </a:t>
            </a:r>
            <a:r>
              <a:rPr lang="en-US" dirty="0" err="1"/>
              <a:t>d'objets</a:t>
            </a:r>
            <a:r>
              <a:rPr lang="en-US" dirty="0"/>
              <a:t> et de relations </a:t>
            </a:r>
          </a:p>
          <a:p>
            <a:pPr lvl="1"/>
            <a:r>
              <a:rPr lang="en-US" dirty="0"/>
              <a:t>il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être</a:t>
            </a:r>
            <a:r>
              <a:rPr lang="en-US" dirty="0"/>
              <a:t> très difficile </a:t>
            </a:r>
            <a:r>
              <a:rPr lang="en-US" dirty="0" err="1"/>
              <a:t>d'effectuer</a:t>
            </a:r>
            <a:r>
              <a:rPr lang="en-US" dirty="0"/>
              <a:t> des </a:t>
            </a:r>
            <a:r>
              <a:rPr lang="en-US" dirty="0" err="1"/>
              <a:t>opérations</a:t>
            </a:r>
            <a:r>
              <a:rPr lang="en-US" dirty="0"/>
              <a:t> </a:t>
            </a:r>
            <a:r>
              <a:rPr lang="en-US" dirty="0" err="1"/>
              <a:t>d'interrogation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FC283-2154-219E-FB23-66BAFD875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243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F7564C9C-04EA-1B4E-3E3B-7822D32ECEA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323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A07E8-365C-B7F4-F8DF-80B705BAEC0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5883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Quelques</a:t>
            </a:r>
            <a:r>
              <a:rPr lang="en-US" b="1" dirty="0"/>
              <a:t> </a:t>
            </a:r>
            <a:r>
              <a:rPr lang="en-US" b="1" dirty="0" err="1"/>
              <a:t>outils</a:t>
            </a:r>
            <a:r>
              <a:rPr lang="en-US" b="1" dirty="0"/>
              <a:t> et mots-</a:t>
            </a:r>
            <a:r>
              <a:rPr lang="en-US" b="1" dirty="0" err="1"/>
              <a:t>clés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pPr lvl="1"/>
            <a:r>
              <a:rPr lang="en-US" dirty="0"/>
              <a:t>MongoDB, </a:t>
            </a:r>
            <a:r>
              <a:rPr lang="en-US" dirty="0" err="1"/>
              <a:t>ArangoDB</a:t>
            </a:r>
            <a:endParaRPr lang="en-US" dirty="0"/>
          </a:p>
          <a:p>
            <a:pPr lvl="1"/>
            <a:r>
              <a:rPr lang="en-US" dirty="0" err="1"/>
              <a:t>Magasin</a:t>
            </a:r>
            <a:r>
              <a:rPr lang="en-US" dirty="0"/>
              <a:t> de documents</a:t>
            </a:r>
          </a:p>
          <a:p>
            <a:pPr lvl="1"/>
            <a:r>
              <a:rPr lang="en-US" dirty="0"/>
              <a:t>JSON, YAML</a:t>
            </a:r>
          </a:p>
          <a:p>
            <a:pPr lvl="1"/>
            <a:r>
              <a:rPr lang="en-US" dirty="0"/>
              <a:t>API,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interreliées</a:t>
            </a:r>
            <a:endParaRPr lang="en-US" dirty="0"/>
          </a:p>
          <a:p>
            <a:pPr lvl="1"/>
            <a:r>
              <a:rPr lang="en-US" dirty="0"/>
              <a:t>Web </a:t>
            </a:r>
            <a:r>
              <a:rPr lang="en-US" dirty="0" err="1"/>
              <a:t>sémantique</a:t>
            </a:r>
            <a:endParaRPr lang="en-US" dirty="0"/>
          </a:p>
          <a:p>
            <a:pPr lvl="1"/>
            <a:r>
              <a:rPr lang="en-US" dirty="0" err="1"/>
              <a:t>Langage</a:t>
            </a:r>
            <a:r>
              <a:rPr lang="en-US" dirty="0"/>
              <a:t> </a:t>
            </a:r>
            <a:r>
              <a:rPr lang="en-US" dirty="0" err="1"/>
              <a:t>d’ontologie</a:t>
            </a:r>
            <a:r>
              <a:rPr lang="en-US" dirty="0"/>
              <a:t> Web (OWL)</a:t>
            </a:r>
          </a:p>
          <a:p>
            <a:pPr lvl="1"/>
            <a:r>
              <a:rPr lang="en-US" dirty="0"/>
              <a:t>Protégé</a:t>
            </a:r>
          </a:p>
          <a:p>
            <a:pPr lvl="1"/>
            <a:r>
              <a:rPr lang="en-US" dirty="0"/>
              <a:t>SQL,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36B78-0E77-2D9A-5FB1-E6444429F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244</a:t>
            </a:fld>
            <a:endParaRPr lang="en-CA"/>
          </a:p>
        </p:txBody>
      </p:sp>
      <p:sp>
        <p:nvSpPr>
          <p:cNvPr id="11" name="Date Placeholder 5">
            <a:extLst>
              <a:ext uri="{FF2B5EF4-FFF2-40B4-BE49-F238E27FC236}">
                <a16:creationId xmlns:a16="http://schemas.microsoft.com/office/drawing/2014/main" id="{49F556DD-9291-846F-EE3D-BC6A572F3E3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423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DD8371-EC0E-81B1-D489-FC05C2486071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1882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 mise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œuvre</a:t>
            </a:r>
            <a:r>
              <a:rPr lang="en-US" b="1" dirty="0"/>
              <a:t> du </a:t>
            </a:r>
            <a:r>
              <a:rPr lang="en-US" b="1" dirty="0" err="1"/>
              <a:t>modèle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Pour </a:t>
            </a:r>
            <a:r>
              <a:rPr lang="en-US" dirty="0" err="1"/>
              <a:t>mettre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œuvre</a:t>
            </a:r>
            <a:r>
              <a:rPr lang="en-US" dirty="0"/>
              <a:t> </a:t>
            </a:r>
            <a:r>
              <a:rPr lang="en-US" dirty="0" err="1"/>
              <a:t>votre</a:t>
            </a:r>
            <a:r>
              <a:rPr lang="en-US" dirty="0"/>
              <a:t> </a:t>
            </a:r>
            <a:r>
              <a:rPr lang="en-US" dirty="0" err="1"/>
              <a:t>modèle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/</a:t>
            </a:r>
            <a:r>
              <a:rPr lang="en-US" dirty="0" err="1"/>
              <a:t>connaissances</a:t>
            </a:r>
            <a:r>
              <a:rPr lang="en-US" dirty="0"/>
              <a:t>, il faut </a:t>
            </a:r>
            <a:r>
              <a:rPr lang="en-US" dirty="0" err="1"/>
              <a:t>avoir</a:t>
            </a:r>
            <a:r>
              <a:rPr lang="en-US" dirty="0"/>
              <a:t> </a:t>
            </a:r>
            <a:r>
              <a:rPr lang="en-US" dirty="0" err="1"/>
              <a:t>accès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un </a:t>
            </a:r>
            <a:r>
              <a:rPr lang="en-US" b="1" dirty="0" err="1"/>
              <a:t>logiciel</a:t>
            </a:r>
            <a:r>
              <a:rPr lang="en-US" b="1" dirty="0"/>
              <a:t> de stockage et de gestion des </a:t>
            </a:r>
            <a:r>
              <a:rPr lang="en-US" b="1" dirty="0" err="1"/>
              <a:t>données</a:t>
            </a:r>
            <a:r>
              <a:rPr lang="en-US" dirty="0"/>
              <a:t>. </a:t>
            </a:r>
          </a:p>
          <a:p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constituer</a:t>
            </a:r>
            <a:r>
              <a:rPr lang="en-US" dirty="0"/>
              <a:t> un </a:t>
            </a:r>
            <a:r>
              <a:rPr lang="en-US" dirty="0" err="1"/>
              <a:t>défi</a:t>
            </a:r>
            <a:r>
              <a:rPr lang="en-US" dirty="0"/>
              <a:t> pour les </a:t>
            </a:r>
            <a:r>
              <a:rPr lang="en-US" dirty="0" err="1"/>
              <a:t>particuliers</a:t>
            </a:r>
            <a:r>
              <a:rPr lang="en-US" dirty="0"/>
              <a:t> :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logiciels</a:t>
            </a:r>
            <a:r>
              <a:rPr lang="en-US" dirty="0"/>
              <a:t> </a:t>
            </a:r>
            <a:r>
              <a:rPr lang="en-US" dirty="0" err="1"/>
              <a:t>fonctionnent</a:t>
            </a:r>
            <a:r>
              <a:rPr lang="en-US" dirty="0"/>
              <a:t> </a:t>
            </a:r>
            <a:r>
              <a:rPr lang="en-US" dirty="0" err="1"/>
              <a:t>généralement</a:t>
            </a:r>
            <a:r>
              <a:rPr lang="en-US" dirty="0"/>
              <a:t> sur des </a:t>
            </a:r>
            <a:r>
              <a:rPr lang="en-US" b="1" dirty="0" err="1"/>
              <a:t>serveurs</a:t>
            </a:r>
            <a:r>
              <a:rPr lang="en-US" dirty="0"/>
              <a:t>.</a:t>
            </a:r>
          </a:p>
          <a:p>
            <a:r>
              <a:rPr lang="en-US" dirty="0"/>
              <a:t>Les </a:t>
            </a:r>
            <a:r>
              <a:rPr lang="en-US" dirty="0" err="1"/>
              <a:t>serveurs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utiles</a:t>
            </a:r>
            <a:r>
              <a:rPr lang="en-US" dirty="0"/>
              <a:t> car </a:t>
            </a:r>
            <a:r>
              <a:rPr lang="en-US" dirty="0" err="1"/>
              <a:t>ils</a:t>
            </a:r>
            <a:r>
              <a:rPr lang="en-US" dirty="0"/>
              <a:t> </a:t>
            </a:r>
            <a:r>
              <a:rPr lang="en-US" dirty="0" err="1"/>
              <a:t>permettent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r>
              <a:rPr lang="en-US" dirty="0"/>
              <a:t> </a:t>
            </a:r>
            <a:r>
              <a:rPr lang="en-US" dirty="0" err="1"/>
              <a:t>d'accéder</a:t>
            </a:r>
            <a:r>
              <a:rPr lang="en-US" dirty="0"/>
              <a:t> </a:t>
            </a:r>
            <a:r>
              <a:rPr lang="en-US" b="1" dirty="0" err="1"/>
              <a:t>simultanément</a:t>
            </a:r>
            <a:r>
              <a:rPr lang="en-US" b="1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base de </a:t>
            </a:r>
            <a:r>
              <a:rPr lang="en-US" dirty="0" err="1"/>
              <a:t>données</a:t>
            </a:r>
            <a:r>
              <a:rPr lang="en-US" dirty="0"/>
              <a:t>,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différents</a:t>
            </a:r>
            <a:r>
              <a:rPr lang="en-US" dirty="0"/>
              <a:t> </a:t>
            </a:r>
            <a:r>
              <a:rPr lang="en-US" dirty="0" err="1"/>
              <a:t>programmes</a:t>
            </a:r>
            <a:r>
              <a:rPr lang="en-US" dirty="0"/>
              <a:t> clients, </a:t>
            </a:r>
            <a:r>
              <a:rPr lang="en-US" dirty="0" err="1"/>
              <a:t>mais</a:t>
            </a:r>
            <a:r>
              <a:rPr lang="en-US" dirty="0"/>
              <a:t> il </a:t>
            </a:r>
            <a:r>
              <a:rPr lang="en-US" dirty="0" err="1"/>
              <a:t>est</a:t>
            </a:r>
            <a:r>
              <a:rPr lang="en-US" dirty="0"/>
              <a:t> difficile de "</a:t>
            </a:r>
            <a:r>
              <a:rPr lang="en-US" dirty="0" err="1"/>
              <a:t>jouer</a:t>
            </a:r>
            <a:r>
              <a:rPr lang="en-US" dirty="0"/>
              <a:t>" avec les </a:t>
            </a:r>
            <a:r>
              <a:rPr lang="en-US" dirty="0" err="1"/>
              <a:t>données</a:t>
            </a:r>
            <a:r>
              <a:rPr lang="en-US" dirty="0"/>
              <a:t>. </a:t>
            </a:r>
          </a:p>
          <a:p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que </a:t>
            </a:r>
            <a:r>
              <a:rPr lang="en-US" b="1" dirty="0"/>
              <a:t>SQLite </a:t>
            </a:r>
            <a:r>
              <a:rPr lang="en-US" dirty="0"/>
              <a:t>entre </a:t>
            </a:r>
            <a:r>
              <a:rPr lang="en-US" dirty="0" err="1"/>
              <a:t>en</a:t>
            </a:r>
            <a:r>
              <a:rPr lang="en-US" dirty="0"/>
              <a:t> jeu.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82518-DEA3-3502-737C-F850D2CA1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245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895954F-5C9D-86A8-E158-4E0089BD79D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775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E84E6-C97E-A78F-AC2C-AA3FD9616A18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6256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03172" cy="1450757"/>
          </a:xfrm>
        </p:spPr>
        <p:txBody>
          <a:bodyPr>
            <a:normAutofit/>
          </a:bodyPr>
          <a:lstStyle/>
          <a:p>
            <a:r>
              <a:rPr lang="en-US" sz="4600" b="1" dirty="0"/>
              <a:t>Le </a:t>
            </a:r>
            <a:r>
              <a:rPr lang="en-US" sz="4600" b="1" dirty="0" err="1"/>
              <a:t>rôle</a:t>
            </a:r>
            <a:r>
              <a:rPr lang="en-US" sz="4600" b="1" dirty="0"/>
              <a:t> du </a:t>
            </a:r>
            <a:r>
              <a:rPr lang="en-US" sz="4600" b="1" dirty="0" err="1"/>
              <a:t>logiciel</a:t>
            </a:r>
            <a:r>
              <a:rPr lang="en-US" sz="4600" b="1" dirty="0"/>
              <a:t> de gestion des </a:t>
            </a:r>
            <a:r>
              <a:rPr lang="en-US" sz="4600" b="1" dirty="0" err="1"/>
              <a:t>données</a:t>
            </a:r>
            <a:endParaRPr lang="en-US" sz="4600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Les </a:t>
            </a:r>
            <a:r>
              <a:rPr lang="en-US" dirty="0" err="1"/>
              <a:t>logiciels</a:t>
            </a:r>
            <a:r>
              <a:rPr lang="en-US" dirty="0"/>
              <a:t> de gestion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offrent</a:t>
            </a:r>
            <a:r>
              <a:rPr lang="en-US" dirty="0"/>
              <a:t> aux </a:t>
            </a:r>
            <a:r>
              <a:rPr lang="en-US" dirty="0" err="1"/>
              <a:t>utilisateurs</a:t>
            </a:r>
            <a:r>
              <a:rPr lang="en-US" dirty="0"/>
              <a:t> un </a:t>
            </a:r>
            <a:r>
              <a:rPr lang="en-US" dirty="0" err="1"/>
              <a:t>moyen</a:t>
            </a:r>
            <a:r>
              <a:rPr lang="en-US" dirty="0"/>
              <a:t> facile </a:t>
            </a:r>
            <a:r>
              <a:rPr lang="en-US" dirty="0" err="1"/>
              <a:t>d'interagir</a:t>
            </a:r>
            <a:r>
              <a:rPr lang="en-US" dirty="0"/>
              <a:t> avec </a:t>
            </a:r>
            <a:r>
              <a:rPr lang="en-US" dirty="0" err="1"/>
              <a:t>leurs</a:t>
            </a:r>
            <a:r>
              <a:rPr lang="en-US" dirty="0"/>
              <a:t> </a:t>
            </a:r>
            <a:r>
              <a:rPr lang="en-US" dirty="0" err="1"/>
              <a:t>données</a:t>
            </a:r>
            <a:r>
              <a:rPr lang="en-US" dirty="0"/>
              <a:t>.</a:t>
            </a:r>
          </a:p>
          <a:p>
            <a:r>
              <a:rPr lang="en-US" dirty="0"/>
              <a:t>Il </a:t>
            </a:r>
            <a:r>
              <a:rPr lang="en-US" dirty="0" err="1"/>
              <a:t>s'agit</a:t>
            </a:r>
            <a:r>
              <a:rPr lang="en-US" dirty="0"/>
              <a:t> </a:t>
            </a:r>
            <a:r>
              <a:rPr lang="en-US" dirty="0" err="1"/>
              <a:t>essentiellement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interface </a:t>
            </a:r>
            <a:r>
              <a:rPr lang="fr-FR" altLang="en-US" sz="2400" dirty="0">
                <a:latin typeface="Dagny OT" panose="020B0504020201020104" pitchFamily="34" charset="77"/>
              </a:rPr>
              <a:t>entre les </a:t>
            </a:r>
            <a:r>
              <a:rPr lang="fr-FR" altLang="en-US" sz="2400" b="1" dirty="0">
                <a:latin typeface="Dagny OT" panose="020B0504020201020104" pitchFamily="34" charset="77"/>
              </a:rPr>
              <a:t>personnes</a:t>
            </a:r>
            <a:r>
              <a:rPr lang="fr-FR" altLang="en-US" sz="2400" dirty="0">
                <a:latin typeface="Dagny OT" panose="020B0504020201020104" pitchFamily="34" charset="77"/>
              </a:rPr>
              <a:t> et les </a:t>
            </a:r>
            <a:r>
              <a:rPr lang="fr-FR" altLang="en-US" sz="2400" b="1" dirty="0">
                <a:latin typeface="Dagny OT" panose="020B0504020201020104" pitchFamily="34" charset="77"/>
              </a:rPr>
              <a:t>données</a:t>
            </a:r>
            <a:r>
              <a:rPr lang="en-US" dirty="0"/>
              <a:t>.</a:t>
            </a:r>
          </a:p>
          <a:p>
            <a:r>
              <a:rPr lang="en-US" dirty="0"/>
              <a:t>Grâce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cette</a:t>
            </a:r>
            <a:r>
              <a:rPr lang="en-US" dirty="0"/>
              <a:t> interface, les </a:t>
            </a:r>
            <a:r>
              <a:rPr lang="en-US" dirty="0" err="1"/>
              <a:t>utilisateurs</a:t>
            </a:r>
            <a:r>
              <a:rPr lang="en-US" dirty="0"/>
              <a:t> </a:t>
            </a:r>
            <a:r>
              <a:rPr lang="en-US" dirty="0" err="1"/>
              <a:t>peuvent</a:t>
            </a:r>
            <a:r>
              <a:rPr lang="en-US" dirty="0"/>
              <a:t> :</a:t>
            </a:r>
          </a:p>
          <a:p>
            <a:pPr lvl="1"/>
            <a:r>
              <a:rPr lang="en-US" dirty="0" err="1"/>
              <a:t>ajouter</a:t>
            </a:r>
            <a:r>
              <a:rPr lang="en-US" dirty="0"/>
              <a:t> des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leur</a:t>
            </a:r>
            <a:r>
              <a:rPr lang="en-US" dirty="0"/>
              <a:t> collection de </a:t>
            </a:r>
            <a:r>
              <a:rPr lang="en-US" dirty="0" err="1"/>
              <a:t>données</a:t>
            </a:r>
            <a:endParaRPr lang="en-US" dirty="0"/>
          </a:p>
          <a:p>
            <a:pPr lvl="1"/>
            <a:r>
              <a:rPr lang="en-US" dirty="0" err="1"/>
              <a:t>extraire</a:t>
            </a:r>
            <a:r>
              <a:rPr lang="en-US" dirty="0"/>
              <a:t> des sous-ensembles de </a:t>
            </a:r>
            <a:r>
              <a:rPr lang="en-US" dirty="0" err="1"/>
              <a:t>données</a:t>
            </a:r>
            <a:r>
              <a:rPr lang="en-US" dirty="0"/>
              <a:t> de </a:t>
            </a:r>
            <a:r>
              <a:rPr lang="en-US" dirty="0" err="1"/>
              <a:t>leur</a:t>
            </a:r>
            <a:r>
              <a:rPr lang="en-US" dirty="0"/>
              <a:t> collection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</a:t>
            </a:r>
            <a:r>
              <a:rPr lang="en-US" dirty="0" err="1"/>
              <a:t>certains</a:t>
            </a:r>
            <a:r>
              <a:rPr lang="en-US" dirty="0"/>
              <a:t> </a:t>
            </a:r>
            <a:r>
              <a:rPr lang="en-US" dirty="0" err="1"/>
              <a:t>critères</a:t>
            </a:r>
            <a:endParaRPr lang="en-US" dirty="0"/>
          </a:p>
          <a:p>
            <a:pPr lvl="1"/>
            <a:r>
              <a:rPr lang="en-US" dirty="0" err="1"/>
              <a:t>supprimer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modifier des </a:t>
            </a:r>
            <a:r>
              <a:rPr lang="en-US" dirty="0" err="1"/>
              <a:t>données</a:t>
            </a:r>
            <a:r>
              <a:rPr lang="en-US" dirty="0"/>
              <a:t> dans </a:t>
            </a:r>
            <a:r>
              <a:rPr lang="en-US" dirty="0" err="1"/>
              <a:t>leur</a:t>
            </a:r>
            <a:r>
              <a:rPr lang="en-US" dirty="0"/>
              <a:t> collection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80B20F54-6994-425A-04D5-E783F2BD7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246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7BBA1AC4-CE76-EF53-FF0E-474CC0AFF39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537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CF963A-07F0-5188-8706-C1567588E9BD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39064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 </a:t>
            </a:r>
            <a:r>
              <a:rPr lang="en-US" b="1" dirty="0" err="1"/>
              <a:t>peu</a:t>
            </a:r>
            <a:r>
              <a:rPr lang="en-US" b="1" dirty="0"/>
              <a:t> de </a:t>
            </a:r>
            <a:r>
              <a:rPr lang="en-US" b="1" dirty="0" err="1"/>
              <a:t>terminologie</a:t>
            </a:r>
            <a:endParaRPr lang="en-US" b="1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B343479-E0C5-5183-BD92-516F34AB3F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/>
              <a:t>Auparavant</a:t>
            </a:r>
            <a:r>
              <a:rPr lang="en-US" b="1" dirty="0"/>
              <a:t> :</a:t>
            </a:r>
          </a:p>
          <a:p>
            <a:pPr lvl="1"/>
            <a:r>
              <a:rPr lang="en-US" dirty="0"/>
              <a:t>base de </a:t>
            </a:r>
            <a:r>
              <a:rPr lang="en-US" dirty="0" err="1"/>
              <a:t>données</a:t>
            </a:r>
            <a:endParaRPr lang="en-US" dirty="0"/>
          </a:p>
          <a:p>
            <a:pPr lvl="1"/>
            <a:r>
              <a:rPr lang="en-US" dirty="0"/>
              <a:t>entrepôt de </a:t>
            </a:r>
            <a:r>
              <a:rPr lang="en-US" dirty="0" err="1"/>
              <a:t>données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mini-entrepôt de </a:t>
            </a:r>
            <a:r>
              <a:rPr lang="en-US" dirty="0" err="1"/>
              <a:t>données</a:t>
            </a:r>
            <a:endParaRPr lang="en-US" dirty="0"/>
          </a:p>
          <a:p>
            <a:pPr lvl="1"/>
            <a:r>
              <a:rPr lang="en-US" dirty="0" err="1"/>
              <a:t>système</a:t>
            </a:r>
            <a:r>
              <a:rPr lang="en-US" dirty="0"/>
              <a:t> de gestion des </a:t>
            </a:r>
            <a:r>
              <a:rPr lang="en-US" dirty="0" err="1"/>
              <a:t>données</a:t>
            </a:r>
            <a:endParaRPr lang="en-US" dirty="0"/>
          </a:p>
          <a:p>
            <a:pPr lvl="1"/>
            <a:r>
              <a:rPr lang="en-US" dirty="0"/>
              <a:t>(SQL)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A1CC2C-AD76-DE9A-B9C1-A4842E0099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err="1"/>
              <a:t>Maintenant</a:t>
            </a:r>
            <a:r>
              <a:rPr lang="en-US" b="1" dirty="0"/>
              <a:t> :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lac de </a:t>
            </a:r>
            <a:r>
              <a:rPr lang="en-US" dirty="0" err="1"/>
              <a:t>données</a:t>
            </a:r>
            <a:endParaRPr lang="en-US" dirty="0"/>
          </a:p>
          <a:p>
            <a:pPr marL="972900" lvl="1" indent="-342900">
              <a:buFont typeface="Wingdings" charset="2"/>
              <a:buChar char="§"/>
            </a:pPr>
            <a:r>
              <a:rPr lang="en-US" dirty="0" err="1"/>
              <a:t>bassin</a:t>
            </a:r>
            <a:r>
              <a:rPr lang="en-US" dirty="0"/>
              <a:t> de </a:t>
            </a:r>
            <a:r>
              <a:rPr lang="en-US" dirty="0" err="1"/>
              <a:t>données</a:t>
            </a:r>
            <a:endParaRPr lang="en-US" dirty="0"/>
          </a:p>
          <a:p>
            <a:pPr marL="972900" lvl="1" indent="-342900">
              <a:buFont typeface="Wingdings" charset="2"/>
              <a:buChar char="§"/>
            </a:pPr>
            <a:r>
              <a:rPr lang="en-US" dirty="0" err="1"/>
              <a:t>marais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 err="1"/>
              <a:t>cimetière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?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(NoSQL)</a:t>
            </a:r>
          </a:p>
          <a:p>
            <a:pPr marL="972900" lvl="1" indent="-342900">
              <a:buFont typeface="Wingdings" charset="2"/>
              <a:buChar char="§"/>
            </a:pPr>
            <a:endParaRPr lang="en-US" dirty="0"/>
          </a:p>
          <a:p>
            <a:pPr marL="972900" lvl="1" indent="-342900">
              <a:buFont typeface="Wingdings" charset="2"/>
              <a:buChar char="§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67797-B0CC-D13B-F94B-69F94189B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247</a:t>
            </a:fld>
            <a:endParaRPr lang="en-CA"/>
          </a:p>
        </p:txBody>
      </p:sp>
      <p:sp>
        <p:nvSpPr>
          <p:cNvPr id="2" name="TextBox 1"/>
          <p:cNvSpPr txBox="1"/>
          <p:nvPr/>
        </p:nvSpPr>
        <p:spPr>
          <a:xfrm>
            <a:off x="1107418" y="5163558"/>
            <a:ext cx="1054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Dagny OT"/>
                <a:cs typeface="Dagny OT"/>
              </a:rPr>
              <a:t>De plus </a:t>
            </a:r>
            <a:r>
              <a:rPr lang="en-US" sz="2400" dirty="0" err="1">
                <a:solidFill>
                  <a:schemeClr val="tx2"/>
                </a:solidFill>
                <a:latin typeface="Dagny OT"/>
                <a:cs typeface="Dagny OT"/>
              </a:rPr>
              <a:t>en</a:t>
            </a:r>
            <a:r>
              <a:rPr lang="en-US" sz="2400" dirty="0">
                <a:solidFill>
                  <a:schemeClr val="tx2"/>
                </a:solidFill>
                <a:latin typeface="Dagny OT"/>
                <a:cs typeface="Dagny OT"/>
              </a:rPr>
              <a:t> plus : on fait </a:t>
            </a:r>
            <a:r>
              <a:rPr lang="fr-FR" altLang="en-US" sz="2400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une distinction entre l’</a:t>
            </a:r>
            <a:r>
              <a:rPr lang="fr-FR" altLang="en-US" sz="2400" b="1" dirty="0" err="1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entrepot</a:t>
            </a:r>
            <a:r>
              <a:rPr lang="fr-FR" alt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 de données</a:t>
            </a:r>
            <a:r>
              <a:rPr lang="fr-FR" altLang="en-US" sz="2400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 et le </a:t>
            </a:r>
            <a:r>
              <a:rPr lang="fr-FR" alt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logiciel </a:t>
            </a:r>
            <a:br>
              <a:rPr lang="fr-FR" alt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</a:br>
            <a:r>
              <a:rPr lang="fr-FR" alt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de gestion des données</a:t>
            </a:r>
            <a:r>
              <a:rPr lang="fr-FR" altLang="en-US" sz="2400" dirty="0">
                <a:solidFill>
                  <a:schemeClr val="tx2"/>
                </a:solidFill>
                <a:latin typeface="Dagny OT" panose="020B0504020201020104" pitchFamily="34" charset="77"/>
                <a:ea typeface="Dagny OT" panose="020B0504020201020104" pitchFamily="34" charset="77"/>
                <a:cs typeface="Dagny OT" panose="020B0504020201020104" pitchFamily="34" charset="77"/>
              </a:rPr>
              <a:t>.</a:t>
            </a:r>
            <a:endParaRPr lang="en-US" sz="2400" dirty="0">
              <a:solidFill>
                <a:schemeClr val="tx2"/>
              </a:solidFill>
              <a:latin typeface="Dagny OT"/>
              <a:cs typeface="Dagny OT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CF0CAB-7F94-FDCA-01C6-5CBD44E1CBB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2492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ABCF7-9723-97BE-3AFB-707EC05DC6DD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4200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10407" cy="1450757"/>
          </a:xfrm>
        </p:spPr>
        <p:txBody>
          <a:bodyPr>
            <a:normAutofit/>
          </a:bodyPr>
          <a:lstStyle/>
          <a:p>
            <a:r>
              <a:rPr lang="en-US" sz="4400" b="1" dirty="0"/>
              <a:t>Du </a:t>
            </a:r>
            <a:r>
              <a:rPr lang="en-US" sz="4400" dirty="0" err="1"/>
              <a:t>modèle</a:t>
            </a:r>
            <a:r>
              <a:rPr lang="en-US" sz="4400" dirty="0"/>
              <a:t> de </a:t>
            </a:r>
            <a:r>
              <a:rPr lang="en-US" sz="4400" dirty="0" err="1"/>
              <a:t>données</a:t>
            </a:r>
            <a:r>
              <a:rPr lang="en-US" sz="4400" dirty="0"/>
              <a:t> </a:t>
            </a:r>
            <a:r>
              <a:rPr lang="en-US" sz="4400" dirty="0" err="1"/>
              <a:t>à</a:t>
            </a:r>
            <a:r>
              <a:rPr lang="en-US" sz="4400" dirty="0"/>
              <a:t> la mise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œuvre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Une </a:t>
            </a:r>
            <a:r>
              <a:rPr lang="en-US" dirty="0" err="1"/>
              <a:t>fois</a:t>
            </a:r>
            <a:r>
              <a:rPr lang="en-US" dirty="0"/>
              <a:t> que le mode de </a:t>
            </a:r>
            <a:r>
              <a:rPr lang="en-US" dirty="0" err="1"/>
              <a:t>données</a:t>
            </a:r>
            <a:r>
              <a:rPr lang="en-US" dirty="0"/>
              <a:t> (</a:t>
            </a:r>
            <a:r>
              <a:rPr lang="en-US" dirty="0" err="1"/>
              <a:t>logique</a:t>
            </a:r>
            <a:r>
              <a:rPr lang="en-US" dirty="0"/>
              <a:t>)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achevé</a:t>
            </a:r>
            <a:r>
              <a:rPr lang="en-US" dirty="0"/>
              <a:t> :  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b="1" dirty="0" err="1"/>
              <a:t>instancier</a:t>
            </a:r>
            <a:r>
              <a:rPr lang="en-US" b="1" dirty="0"/>
              <a:t> le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dirty="0"/>
              <a:t>dans le </a:t>
            </a:r>
            <a:r>
              <a:rPr lang="en-US" dirty="0" err="1"/>
              <a:t>logiciel</a:t>
            </a:r>
            <a:r>
              <a:rPr lang="en-US" dirty="0"/>
              <a:t> </a:t>
            </a:r>
            <a:r>
              <a:rPr lang="en-US" dirty="0" err="1"/>
              <a:t>choisi</a:t>
            </a:r>
            <a:r>
              <a:rPr lang="en-US" dirty="0"/>
              <a:t> (par </a:t>
            </a:r>
            <a:r>
              <a:rPr lang="en-US" dirty="0" err="1"/>
              <a:t>exemple</a:t>
            </a:r>
            <a:r>
              <a:rPr lang="en-US" dirty="0"/>
              <a:t>, </a:t>
            </a:r>
            <a:r>
              <a:rPr lang="en-US" dirty="0" err="1"/>
              <a:t>créer</a:t>
            </a:r>
            <a:r>
              <a:rPr lang="en-US" dirty="0"/>
              <a:t> des tables dans MySQL)</a:t>
            </a:r>
          </a:p>
          <a:p>
            <a:pPr marL="658368" lvl="1" indent="-457200">
              <a:buFont typeface="+mj-lt"/>
              <a:buAutoNum type="arabicPeriod"/>
            </a:pPr>
            <a:r>
              <a:rPr lang="en-US" b="1" dirty="0" err="1"/>
              <a:t>télécharger</a:t>
            </a:r>
            <a:r>
              <a:rPr lang="en-US" b="1" dirty="0"/>
              <a:t>/charger les </a:t>
            </a:r>
            <a:r>
              <a:rPr lang="en-US" b="1" dirty="0" err="1"/>
              <a:t>données</a:t>
            </a:r>
            <a:endParaRPr lang="en-US" b="1" dirty="0"/>
          </a:p>
          <a:p>
            <a:pPr marL="658368" lvl="1" indent="-457200">
              <a:buFont typeface="+mj-lt"/>
              <a:buAutoNum type="arabicPeriod"/>
            </a:pPr>
            <a:r>
              <a:rPr lang="en-US" b="1" dirty="0" err="1"/>
              <a:t>interroger</a:t>
            </a:r>
            <a:r>
              <a:rPr lang="en-US" b="1" dirty="0"/>
              <a:t> les </a:t>
            </a:r>
            <a:r>
              <a:rPr lang="en-US" b="1" dirty="0" err="1"/>
              <a:t>données</a:t>
            </a:r>
            <a:r>
              <a:rPr lang="en-US" b="1" dirty="0"/>
              <a:t> :</a:t>
            </a:r>
          </a:p>
          <a:p>
            <a:pPr lvl="3"/>
            <a:r>
              <a:rPr lang="en-US" sz="1800" dirty="0"/>
              <a:t>les bases de </a:t>
            </a:r>
            <a:r>
              <a:rPr lang="en-US" sz="1800" dirty="0" err="1"/>
              <a:t>données</a:t>
            </a:r>
            <a:r>
              <a:rPr lang="en-US" sz="1800" dirty="0"/>
              <a:t> </a:t>
            </a:r>
            <a:r>
              <a:rPr lang="en-US" sz="1800" dirty="0" err="1"/>
              <a:t>relationnelles</a:t>
            </a:r>
            <a:r>
              <a:rPr lang="en-US" sz="1800" dirty="0"/>
              <a:t> </a:t>
            </a:r>
            <a:r>
              <a:rPr lang="en-US" sz="1800" dirty="0" err="1"/>
              <a:t>traditionnelles</a:t>
            </a:r>
            <a:r>
              <a:rPr lang="en-US" sz="1800" dirty="0"/>
              <a:t> </a:t>
            </a:r>
            <a:r>
              <a:rPr lang="en-US" sz="1800" dirty="0" err="1"/>
              <a:t>utilisent</a:t>
            </a:r>
            <a:r>
              <a:rPr lang="en-US" sz="1800" dirty="0"/>
              <a:t> le </a:t>
            </a:r>
            <a:r>
              <a:rPr lang="en-US" sz="1800" b="1" dirty="0" err="1"/>
              <a:t>langage</a:t>
            </a:r>
            <a:r>
              <a:rPr lang="en-US" sz="1800" b="1" dirty="0"/>
              <a:t> de </a:t>
            </a:r>
            <a:r>
              <a:rPr lang="en-US" sz="1800" b="1" dirty="0" err="1"/>
              <a:t>requête</a:t>
            </a:r>
            <a:r>
              <a:rPr lang="en-US" sz="1800" b="1" dirty="0"/>
              <a:t> </a:t>
            </a:r>
            <a:r>
              <a:rPr lang="en-US" sz="1800" b="1" dirty="0" err="1"/>
              <a:t>structuré</a:t>
            </a:r>
            <a:r>
              <a:rPr lang="en-US" sz="1800" b="1" dirty="0"/>
              <a:t> </a:t>
            </a:r>
            <a:r>
              <a:rPr lang="en-US" sz="1800" dirty="0"/>
              <a:t>(SQL : Structured Query Language)</a:t>
            </a:r>
          </a:p>
          <a:p>
            <a:pPr lvl="3"/>
            <a:r>
              <a:rPr lang="en-US" sz="1800" dirty="0" err="1"/>
              <a:t>d'autres</a:t>
            </a:r>
            <a:r>
              <a:rPr lang="en-US" sz="1800" dirty="0"/>
              <a:t> </a:t>
            </a:r>
            <a:r>
              <a:rPr lang="en-US" sz="1800" dirty="0" err="1"/>
              <a:t>utilisent</a:t>
            </a:r>
            <a:r>
              <a:rPr lang="en-US" sz="1800" dirty="0"/>
              <a:t> des </a:t>
            </a:r>
            <a:r>
              <a:rPr lang="en-US" sz="1800" dirty="0" err="1"/>
              <a:t>langages</a:t>
            </a:r>
            <a:r>
              <a:rPr lang="en-US" sz="1800" dirty="0"/>
              <a:t> de </a:t>
            </a:r>
            <a:r>
              <a:rPr lang="en-US" sz="1800" dirty="0" err="1"/>
              <a:t>requête</a:t>
            </a:r>
            <a:r>
              <a:rPr lang="en-US" sz="1800" dirty="0"/>
              <a:t> </a:t>
            </a:r>
            <a:r>
              <a:rPr lang="en-US" sz="1800" dirty="0" err="1"/>
              <a:t>différents</a:t>
            </a:r>
            <a:r>
              <a:rPr lang="en-US" sz="1800" dirty="0"/>
              <a:t> (AQL, </a:t>
            </a:r>
            <a:r>
              <a:rPr lang="en-US" sz="1800" dirty="0" err="1"/>
              <a:t>moteurs</a:t>
            </a:r>
            <a:r>
              <a:rPr lang="en-US" sz="1800" dirty="0"/>
              <a:t> </a:t>
            </a:r>
            <a:r>
              <a:rPr lang="en-US" sz="1800" dirty="0" err="1"/>
              <a:t>sémantiques</a:t>
            </a:r>
            <a:r>
              <a:rPr lang="en-US" sz="1800" dirty="0"/>
              <a:t>, etc.)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s'appuient</a:t>
            </a:r>
            <a:r>
              <a:rPr lang="en-US" sz="1800" dirty="0"/>
              <a:t> sur des </a:t>
            </a:r>
            <a:r>
              <a:rPr lang="en-US" sz="1800" dirty="0" err="1"/>
              <a:t>programmes</a:t>
            </a:r>
            <a:r>
              <a:rPr lang="en-US" sz="1800" dirty="0"/>
              <a:t> </a:t>
            </a:r>
            <a:r>
              <a:rPr lang="en-US" sz="1800" dirty="0" err="1"/>
              <a:t>informatiques</a:t>
            </a:r>
            <a:r>
              <a:rPr lang="en-US" sz="1800" dirty="0"/>
              <a:t> sur </a:t>
            </a:r>
            <a:r>
              <a:rPr lang="en-US" sz="1800" dirty="0" err="1"/>
              <a:t>mesure</a:t>
            </a:r>
            <a:r>
              <a:rPr lang="en-US" sz="1800" dirty="0"/>
              <a:t> (par </a:t>
            </a:r>
            <a:r>
              <a:rPr lang="en-US" sz="1800" dirty="0" err="1"/>
              <a:t>exemple</a:t>
            </a:r>
            <a:r>
              <a:rPr lang="en-US" sz="1800" dirty="0"/>
              <a:t>, </a:t>
            </a:r>
            <a:r>
              <a:rPr lang="en-US" sz="1800" dirty="0" err="1"/>
              <a:t>écrits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R, Python)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2BD4C-A987-D806-8EDF-94105C9C27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248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0C929692-44C6-DA6F-8FB4-862D90C0227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2398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A632E-0BBE-BC72-BE77-18BAD52A4C1F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9110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 gestion des bases de </a:t>
            </a:r>
            <a:r>
              <a:rPr lang="en-US" b="1" dirty="0" err="1"/>
              <a:t>données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Une </a:t>
            </a:r>
            <a:r>
              <a:rPr lang="en-US" dirty="0" err="1"/>
              <a:t>fois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collectées</a:t>
            </a:r>
            <a:r>
              <a:rPr lang="en-US" dirty="0"/>
              <a:t>, il faut </a:t>
            </a:r>
            <a:r>
              <a:rPr lang="en-US" dirty="0" err="1"/>
              <a:t>aussi</a:t>
            </a:r>
            <a:r>
              <a:rPr lang="en-US" dirty="0"/>
              <a:t> les </a:t>
            </a:r>
            <a:r>
              <a:rPr lang="en-US" b="1" dirty="0" err="1"/>
              <a:t>gérer</a:t>
            </a:r>
            <a:r>
              <a:rPr lang="en-US" dirty="0"/>
              <a:t>.</a:t>
            </a:r>
          </a:p>
          <a:p>
            <a:r>
              <a:rPr lang="en-US" dirty="0" err="1"/>
              <a:t>Fondamentalement</a:t>
            </a:r>
            <a:r>
              <a:rPr lang="en-US" dirty="0"/>
              <a:t>,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signifie</a:t>
            </a:r>
            <a:r>
              <a:rPr lang="en-US" dirty="0"/>
              <a:t> que la base de </a:t>
            </a:r>
            <a:r>
              <a:rPr lang="en-US" dirty="0" err="1"/>
              <a:t>données</a:t>
            </a:r>
            <a:r>
              <a:rPr lang="en-US" dirty="0"/>
              <a:t> doit </a:t>
            </a:r>
            <a:r>
              <a:rPr lang="en-US" dirty="0" err="1"/>
              <a:t>être</a:t>
            </a:r>
            <a:r>
              <a:rPr lang="en-US" dirty="0"/>
              <a:t> </a:t>
            </a:r>
            <a:r>
              <a:rPr lang="en-US" b="1" dirty="0" err="1"/>
              <a:t>maintenue</a:t>
            </a:r>
            <a:r>
              <a:rPr lang="en-US" dirty="0"/>
              <a:t>, </a:t>
            </a:r>
            <a:r>
              <a:rPr lang="en-US" dirty="0" err="1"/>
              <a:t>afin</a:t>
            </a:r>
            <a:r>
              <a:rPr lang="en-US" dirty="0"/>
              <a:t> que les </a:t>
            </a:r>
            <a:r>
              <a:rPr lang="en-US" dirty="0" err="1"/>
              <a:t>données</a:t>
            </a:r>
            <a:r>
              <a:rPr lang="en-US" dirty="0"/>
              <a:t> </a:t>
            </a:r>
            <a:r>
              <a:rPr lang="en-US" dirty="0" err="1"/>
              <a:t>soient</a:t>
            </a:r>
            <a:endParaRPr lang="en-US" dirty="0"/>
          </a:p>
          <a:p>
            <a:pPr lvl="1"/>
            <a:r>
              <a:rPr lang="en-US" b="1" dirty="0"/>
              <a:t>précises</a:t>
            </a:r>
          </a:p>
          <a:p>
            <a:pPr lvl="1"/>
            <a:r>
              <a:rPr lang="en-US" b="1" dirty="0" err="1"/>
              <a:t>exactes</a:t>
            </a:r>
            <a:endParaRPr lang="en-US" b="1" dirty="0"/>
          </a:p>
          <a:p>
            <a:pPr lvl="1"/>
            <a:r>
              <a:rPr lang="en-US" b="1" dirty="0" err="1"/>
              <a:t>cohérentes</a:t>
            </a:r>
            <a:endParaRPr lang="en-US" b="1" dirty="0"/>
          </a:p>
          <a:p>
            <a:pPr lvl="1"/>
            <a:r>
              <a:rPr lang="en-US" b="1" dirty="0" err="1"/>
              <a:t>complètes</a:t>
            </a:r>
            <a:endParaRPr lang="en-US" dirty="0"/>
          </a:p>
          <a:p>
            <a:r>
              <a:rPr lang="en-US" dirty="0"/>
              <a:t>Ne laissez pas </a:t>
            </a:r>
            <a:r>
              <a:rPr lang="en-US" dirty="0" err="1"/>
              <a:t>votre</a:t>
            </a:r>
            <a:r>
              <a:rPr lang="en-US" dirty="0"/>
              <a:t> lac de </a:t>
            </a:r>
            <a:r>
              <a:rPr lang="en-US" dirty="0" err="1"/>
              <a:t>données</a:t>
            </a:r>
            <a:r>
              <a:rPr lang="en-US" dirty="0"/>
              <a:t> se transformer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marais</a:t>
            </a:r>
            <a:r>
              <a:rPr lang="en-US" dirty="0"/>
              <a:t> de </a:t>
            </a:r>
            <a:r>
              <a:rPr lang="en-US" dirty="0" err="1"/>
              <a:t>données</a:t>
            </a:r>
            <a:r>
              <a:rPr lang="en-US" dirty="0"/>
              <a:t>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419B0-9F5C-292E-1A2E-B95A038DF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249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EE16D357-0DF5-92A4-1A91-5DDD2DEB074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350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F8C13-24EE-0677-1B64-E8E7AA9305A4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379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logiciels</a:t>
            </a:r>
            <a:r>
              <a:rPr lang="en-CA" dirty="0"/>
              <a:t> et les </a:t>
            </a:r>
            <a:r>
              <a:rPr lang="en-CA" dirty="0" err="1"/>
              <a:t>outils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A775E1-7398-6D48-5EEE-FB376118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247555" cy="3851404"/>
          </a:xfrm>
        </p:spPr>
        <p:txBody>
          <a:bodyPr/>
          <a:lstStyle/>
          <a:p>
            <a:r>
              <a:rPr lang="en-GB" dirty="0"/>
              <a:t>Le travail </a:t>
            </a:r>
            <a:r>
              <a:rPr lang="en-GB" dirty="0" err="1"/>
              <a:t>quantitatif</a:t>
            </a:r>
            <a:r>
              <a:rPr lang="en-GB" dirty="0"/>
              <a:t> </a:t>
            </a:r>
            <a:r>
              <a:rPr lang="en-GB" dirty="0" err="1"/>
              <a:t>moderne</a:t>
            </a:r>
            <a:r>
              <a:rPr lang="en-GB" dirty="0"/>
              <a:t> </a:t>
            </a:r>
            <a:r>
              <a:rPr lang="en-GB" dirty="0" err="1"/>
              <a:t>requiert</a:t>
            </a:r>
            <a:r>
              <a:rPr lang="en-GB" dirty="0"/>
              <a:t> </a:t>
            </a:r>
            <a:r>
              <a:rPr lang="en-GB" dirty="0" err="1"/>
              <a:t>généralement</a:t>
            </a:r>
            <a:r>
              <a:rPr lang="en-GB" dirty="0"/>
              <a:t> de la </a:t>
            </a:r>
            <a:r>
              <a:rPr lang="en-GB" b="1" dirty="0" err="1"/>
              <a:t>programmation</a:t>
            </a:r>
            <a:r>
              <a:rPr lang="en-GB" b="1" dirty="0"/>
              <a:t> </a:t>
            </a:r>
            <a:r>
              <a:rPr lang="en-GB" dirty="0"/>
              <a:t>(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l'utilisation</a:t>
            </a:r>
            <a:r>
              <a:rPr lang="en-GB" dirty="0"/>
              <a:t> de </a:t>
            </a:r>
            <a:r>
              <a:rPr lang="en-GB" dirty="0" err="1"/>
              <a:t>logiciels</a:t>
            </a:r>
            <a:r>
              <a:rPr lang="en-GB" dirty="0"/>
              <a:t> de type pointer-</a:t>
            </a:r>
            <a:r>
              <a:rPr lang="en-GB" dirty="0" err="1"/>
              <a:t>cliquer</a:t>
            </a:r>
            <a:r>
              <a:rPr lang="en-GB" dirty="0"/>
              <a:t>, à tout le </a:t>
            </a:r>
            <a:r>
              <a:rPr lang="en-GB" dirty="0" err="1"/>
              <a:t>moins</a:t>
            </a:r>
            <a:r>
              <a:rPr lang="en-GB" dirty="0"/>
              <a:t>).</a:t>
            </a:r>
          </a:p>
          <a:p>
            <a:r>
              <a:rPr lang="en-GB" dirty="0" err="1"/>
              <a:t>Mais</a:t>
            </a:r>
            <a:r>
              <a:rPr lang="en-GB" dirty="0"/>
              <a:t> les </a:t>
            </a:r>
            <a:r>
              <a:rPr lang="en-GB" dirty="0" err="1"/>
              <a:t>langages</a:t>
            </a:r>
            <a:r>
              <a:rPr lang="en-GB" dirty="0"/>
              <a:t> de </a:t>
            </a:r>
            <a:r>
              <a:rPr lang="en-GB" dirty="0" err="1"/>
              <a:t>programmation</a:t>
            </a:r>
            <a:r>
              <a:rPr lang="en-GB" dirty="0"/>
              <a:t> </a:t>
            </a:r>
            <a:r>
              <a:rPr lang="en-GB" b="1" dirty="0" err="1"/>
              <a:t>vont</a:t>
            </a:r>
            <a:r>
              <a:rPr lang="en-GB" b="1" dirty="0"/>
              <a:t> et </a:t>
            </a:r>
            <a:r>
              <a:rPr lang="en-GB" b="1" dirty="0" err="1"/>
              <a:t>viennent</a:t>
            </a:r>
            <a:r>
              <a:rPr lang="en-GB" b="1" dirty="0"/>
              <a:t>.</a:t>
            </a:r>
          </a:p>
          <a:p>
            <a:r>
              <a:rPr lang="en-GB" dirty="0"/>
              <a:t>Il </a:t>
            </a:r>
            <a:r>
              <a:rPr lang="en-GB" dirty="0" err="1"/>
              <a:t>est</a:t>
            </a:r>
            <a:r>
              <a:rPr lang="en-GB" dirty="0"/>
              <a:t> important de </a:t>
            </a:r>
            <a:r>
              <a:rPr lang="en-GB" dirty="0" err="1"/>
              <a:t>comprendre</a:t>
            </a:r>
            <a:r>
              <a:rPr lang="en-GB" dirty="0"/>
              <a:t> non </a:t>
            </a:r>
            <a:r>
              <a:rPr lang="en-GB" dirty="0" err="1"/>
              <a:t>seulement</a:t>
            </a:r>
            <a:r>
              <a:rPr lang="en-GB" dirty="0"/>
              <a:t> la </a:t>
            </a:r>
            <a:r>
              <a:rPr lang="en-GB" dirty="0" err="1"/>
              <a:t>syntaxe</a:t>
            </a:r>
            <a:r>
              <a:rPr lang="en-GB" dirty="0"/>
              <a:t> d'un </a:t>
            </a:r>
            <a:r>
              <a:rPr lang="en-GB" dirty="0" err="1"/>
              <a:t>langage</a:t>
            </a:r>
            <a:r>
              <a:rPr lang="en-GB" dirty="0"/>
              <a:t> particulier,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aussi</a:t>
            </a:r>
            <a:r>
              <a:rPr lang="en-GB" dirty="0"/>
              <a:t> le </a:t>
            </a:r>
            <a:r>
              <a:rPr lang="en-GB" dirty="0" err="1"/>
              <a:t>fonctionnement</a:t>
            </a:r>
            <a:r>
              <a:rPr lang="en-GB" dirty="0"/>
              <a:t> des </a:t>
            </a:r>
            <a:r>
              <a:rPr lang="en-GB" dirty="0" err="1"/>
              <a:t>langages</a:t>
            </a:r>
            <a:r>
              <a:rPr lang="en-GB" dirty="0"/>
              <a:t> </a:t>
            </a:r>
            <a:r>
              <a:rPr lang="en-GB" dirty="0" err="1"/>
              <a:t>informatiques</a:t>
            </a:r>
            <a:r>
              <a:rPr lang="en-GB" dirty="0"/>
              <a:t> et de </a:t>
            </a:r>
            <a:r>
              <a:rPr lang="en-GB" dirty="0" err="1"/>
              <a:t>l'infrastructure</a:t>
            </a:r>
            <a:r>
              <a:rPr lang="en-GB" dirty="0"/>
              <a:t> </a:t>
            </a:r>
            <a:r>
              <a:rPr lang="en-GB" dirty="0" err="1"/>
              <a:t>informatique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général</a:t>
            </a:r>
            <a:r>
              <a:rPr lang="en-GB" dirty="0"/>
              <a:t>.</a:t>
            </a:r>
          </a:p>
          <a:p>
            <a:r>
              <a:rPr lang="en-GB" b="1" dirty="0"/>
              <a:t>ATTENTION : </a:t>
            </a:r>
            <a:r>
              <a:rPr lang="en-GB" dirty="0"/>
              <a:t>ne </a:t>
            </a:r>
            <a:r>
              <a:rPr lang="en-GB" dirty="0" err="1"/>
              <a:t>vous</a:t>
            </a:r>
            <a:r>
              <a:rPr lang="en-GB" dirty="0"/>
              <a:t> laissez pas </a:t>
            </a:r>
            <a:r>
              <a:rPr lang="en-GB" dirty="0" err="1"/>
              <a:t>entraîner</a:t>
            </a:r>
            <a:r>
              <a:rPr lang="en-GB" dirty="0"/>
              <a:t> dans les </a:t>
            </a:r>
            <a:r>
              <a:rPr lang="en-GB" dirty="0" err="1"/>
              <a:t>rivalités</a:t>
            </a:r>
            <a:r>
              <a:rPr lang="en-GB" dirty="0"/>
              <a:t> de </a:t>
            </a:r>
            <a:r>
              <a:rPr lang="en-GB" dirty="0" err="1"/>
              <a:t>programmation</a:t>
            </a:r>
            <a:r>
              <a:rPr lang="en-GB" dirty="0"/>
              <a:t> ... tout </a:t>
            </a:r>
            <a:r>
              <a:rPr lang="en-GB" dirty="0" err="1"/>
              <a:t>est</a:t>
            </a:r>
            <a:r>
              <a:rPr lang="en-GB" dirty="0"/>
              <a:t> plus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moins</a:t>
            </a:r>
            <a:r>
              <a:rPr lang="en-GB" dirty="0"/>
              <a:t> </a:t>
            </a:r>
            <a:r>
              <a:rPr lang="en-GB" dirty="0" err="1"/>
              <a:t>équivalent</a:t>
            </a:r>
            <a:r>
              <a:rPr lang="en-GB" dirty="0"/>
              <a:t> sur le plan </a:t>
            </a:r>
            <a:r>
              <a:rPr lang="en-GB" dirty="0" err="1"/>
              <a:t>fonctionnel</a:t>
            </a:r>
            <a:r>
              <a:rPr lang="en-GB" dirty="0"/>
              <a:t> !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D86C22-D177-D5CE-8277-399F9D2B4252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4D246-EC70-8B4D-85E4-0B1D5CC01A41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3299E6B9-13D7-7B94-705C-AAD1EED8DE7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77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6104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loud Platform as a Service - MSP Solutions - Acronis Cyber Cloud">
            <a:extLst>
              <a:ext uri="{FF2B5EF4-FFF2-40B4-BE49-F238E27FC236}">
                <a16:creationId xmlns:a16="http://schemas.microsoft.com/office/drawing/2014/main" id="{E4C9781B-8D61-EA26-A49E-7F71E0CD06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517"/>
            <a:ext cx="6933580" cy="390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Sevvices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nuage</a:t>
            </a:r>
            <a:r>
              <a:rPr lang="en-US" b="1" dirty="0">
                <a:solidFill>
                  <a:schemeClr val="tx1"/>
                </a:solidFill>
              </a:rPr>
              <a:t> (Cloud Services)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237F4B1-7E51-C817-A1C4-BBEB50EDC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7024" y="2000517"/>
            <a:ext cx="4476593" cy="3868577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CA" sz="2200" dirty="0"/>
              <a:t>Stocker de </a:t>
            </a:r>
            <a:r>
              <a:rPr lang="en-CA" sz="2200" b="1" dirty="0" err="1"/>
              <a:t>grandes</a:t>
            </a:r>
            <a:r>
              <a:rPr lang="en-CA" sz="2200" b="1" dirty="0"/>
              <a:t> </a:t>
            </a:r>
            <a:r>
              <a:rPr lang="en-CA" sz="2200" dirty="0" err="1"/>
              <a:t>quantités</a:t>
            </a:r>
            <a:r>
              <a:rPr lang="en-CA" sz="2200" dirty="0"/>
              <a:t> de </a:t>
            </a:r>
            <a:r>
              <a:rPr lang="en-CA" sz="2200" dirty="0" err="1"/>
              <a:t>données</a:t>
            </a:r>
            <a:endParaRPr lang="en-CA" sz="2200" dirty="0"/>
          </a:p>
          <a:p>
            <a:pPr marL="457200" indent="-457200" algn="l">
              <a:buFont typeface="+mj-lt"/>
              <a:buAutoNum type="arabicPeriod"/>
            </a:pPr>
            <a:r>
              <a:rPr lang="en-CA" sz="2200" dirty="0" err="1"/>
              <a:t>Exécutez</a:t>
            </a:r>
            <a:r>
              <a:rPr lang="en-CA" sz="2200" dirty="0"/>
              <a:t> des </a:t>
            </a:r>
            <a:r>
              <a:rPr lang="en-CA" sz="2200" dirty="0" err="1"/>
              <a:t>processus</a:t>
            </a:r>
            <a:r>
              <a:rPr lang="en-CA" sz="2200" dirty="0"/>
              <a:t> </a:t>
            </a:r>
            <a:r>
              <a:rPr lang="en-CA" sz="2200" dirty="0" err="1"/>
              <a:t>coûteux</a:t>
            </a:r>
            <a:r>
              <a:rPr lang="en-CA" sz="2200" dirty="0"/>
              <a:t> et </a:t>
            </a:r>
            <a:r>
              <a:rPr lang="en-CA" sz="2200" dirty="0" err="1"/>
              <a:t>avancés</a:t>
            </a:r>
            <a:r>
              <a:rPr lang="en-CA" sz="2200" dirty="0"/>
              <a:t> </a:t>
            </a:r>
            <a:r>
              <a:rPr lang="en-CA" sz="2200" dirty="0" err="1"/>
              <a:t>en</a:t>
            </a:r>
            <a:r>
              <a:rPr lang="en-CA" sz="2200" dirty="0"/>
              <a:t> </a:t>
            </a:r>
            <a:r>
              <a:rPr lang="en-CA" sz="2200" b="1" dirty="0" err="1"/>
              <a:t>cliquant</a:t>
            </a:r>
            <a:r>
              <a:rPr lang="en-CA" sz="2200" b="1" dirty="0"/>
              <a:t> sur un bouton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200" b="1" dirty="0"/>
              <a:t>Flexible </a:t>
            </a:r>
            <a:r>
              <a:rPr lang="en-CA" sz="2200" dirty="0"/>
              <a:t>et </a:t>
            </a:r>
            <a:r>
              <a:rPr lang="en-CA" sz="2200" b="1" dirty="0" err="1"/>
              <a:t>évolutif</a:t>
            </a:r>
            <a:endParaRPr lang="en-CA" sz="2200" b="1" dirty="0"/>
          </a:p>
          <a:p>
            <a:pPr marL="457200" indent="-457200" algn="l">
              <a:buFont typeface="+mj-lt"/>
              <a:buAutoNum type="arabicPeriod"/>
            </a:pPr>
            <a:r>
              <a:rPr lang="en-CA" sz="2200" dirty="0" err="1"/>
              <a:t>Permettre</a:t>
            </a:r>
            <a:r>
              <a:rPr lang="en-CA" sz="2200" dirty="0"/>
              <a:t> le </a:t>
            </a:r>
            <a:r>
              <a:rPr lang="en-CA" sz="2200" dirty="0" err="1"/>
              <a:t>traitement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b="1" dirty="0" err="1"/>
              <a:t>en</a:t>
            </a:r>
            <a:r>
              <a:rPr lang="en-CA" sz="2200" b="1" dirty="0"/>
              <a:t> code bas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9628EF9-AFA4-5BE2-4F2A-49D91D785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250</a:t>
            </a:fld>
            <a:endParaRPr lang="en-CA"/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F1FD5113-8458-4E6D-1DD6-C36905D7F8D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596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1D6AE-BA14-A143-B4EB-AB6D4E7193BE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4286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</a:rPr>
              <a:t>Nuage</a:t>
            </a:r>
            <a:r>
              <a:rPr lang="en-US" b="1" dirty="0">
                <a:solidFill>
                  <a:schemeClr val="tx1"/>
                </a:solidFill>
              </a:rPr>
              <a:t> vs. </a:t>
            </a:r>
            <a:r>
              <a:rPr lang="en-US" dirty="0" err="1">
                <a:solidFill>
                  <a:schemeClr val="tx1"/>
                </a:solidFill>
              </a:rPr>
              <a:t>accès</a:t>
            </a:r>
            <a:r>
              <a:rPr lang="en-US" dirty="0">
                <a:solidFill>
                  <a:schemeClr val="tx1"/>
                </a:solidFill>
              </a:rPr>
              <a:t> local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A8AB8-72E2-73D6-7C52-8EF793234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251</a:t>
            </a:fld>
            <a:endParaRPr lang="en-CA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5BC539-B41D-49F3-A2FC-8549E2855B1E}"/>
              </a:ext>
            </a:extLst>
          </p:cNvPr>
          <p:cNvSpPr/>
          <p:nvPr/>
        </p:nvSpPr>
        <p:spPr>
          <a:xfrm>
            <a:off x="2108676" y="2476550"/>
            <a:ext cx="3252788" cy="3689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latin typeface="Dagny OT" panose="020B0504020201020104" pitchFamily="34" charset="0"/>
              </a:rPr>
              <a:t>Nuage</a:t>
            </a:r>
            <a:r>
              <a:rPr lang="en-CA" b="1" dirty="0">
                <a:latin typeface="Dagny OT" panose="020B0504020201020104" pitchFamily="34" charset="0"/>
              </a:rPr>
              <a:t> (Cloud)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5BCBCE-D904-4D97-9EAB-14FF6DD1AC49}"/>
              </a:ext>
            </a:extLst>
          </p:cNvPr>
          <p:cNvSpPr/>
          <p:nvPr/>
        </p:nvSpPr>
        <p:spPr>
          <a:xfrm>
            <a:off x="2111064" y="4029139"/>
            <a:ext cx="3252787" cy="368934"/>
          </a:xfrm>
          <a:prstGeom prst="roundRect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Dagny OT Light" panose="020B0304020201020104" pitchFamily="34" charset="0"/>
              </a:rPr>
              <a:t>sans intervention </a:t>
            </a:r>
            <a:r>
              <a:rPr lang="en-CA" dirty="0" err="1">
                <a:latin typeface="Dagny OT Light" panose="020B0304020201020104" pitchFamily="34" charset="0"/>
              </a:rPr>
              <a:t>manuelle</a:t>
            </a:r>
            <a:endParaRPr lang="en-CA" dirty="0">
              <a:latin typeface="Dagny OT Light" panose="020B03040202010201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29AD70-E012-4006-9B41-270F3B2EAC19}"/>
              </a:ext>
            </a:extLst>
          </p:cNvPr>
          <p:cNvSpPr/>
          <p:nvPr/>
        </p:nvSpPr>
        <p:spPr>
          <a:xfrm>
            <a:off x="6786645" y="2527676"/>
            <a:ext cx="3252787" cy="36893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 err="1">
                <a:latin typeface="Dagny OT" panose="020B0504020201020104" pitchFamily="34" charset="0"/>
              </a:rPr>
              <a:t>Accès</a:t>
            </a:r>
            <a:r>
              <a:rPr lang="en-CA" b="1" dirty="0">
                <a:latin typeface="Dagny OT" panose="020B0504020201020104" pitchFamily="34" charset="0"/>
              </a:rPr>
              <a:t> local (On-Premise)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5D930E-7B1D-4026-A69F-B2F0BC185499}"/>
              </a:ext>
            </a:extLst>
          </p:cNvPr>
          <p:cNvSpPr/>
          <p:nvPr/>
        </p:nvSpPr>
        <p:spPr>
          <a:xfrm>
            <a:off x="6797364" y="4029139"/>
            <a:ext cx="3252787" cy="368934"/>
          </a:xfrm>
          <a:prstGeom prst="roundRect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 Light" panose="020B0304020201020104" pitchFamily="34" charset="0"/>
              </a:rPr>
              <a:t>auto-entretenu</a:t>
            </a:r>
          </a:p>
        </p:txBody>
      </p:sp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EF14443A-50B0-4F67-B96F-E4D6C1E86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0138" y="3097271"/>
            <a:ext cx="685800" cy="685800"/>
          </a:xfrm>
          <a:prstGeom prst="rect">
            <a:avLst/>
          </a:prstGeom>
        </p:spPr>
      </p:pic>
      <p:pic>
        <p:nvPicPr>
          <p:cNvPr id="10" name="Graphic 9" descr="Cloud with solid fill">
            <a:extLst>
              <a:ext uri="{FF2B5EF4-FFF2-40B4-BE49-F238E27FC236}">
                <a16:creationId xmlns:a16="http://schemas.microsoft.com/office/drawing/2014/main" id="{CBC29A75-DC80-41F2-BEB9-0B61AEBEBF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6910" y="2845484"/>
            <a:ext cx="1193025" cy="119302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9E55507-77F2-48B9-B112-6D9AACDFF9AB}"/>
              </a:ext>
            </a:extLst>
          </p:cNvPr>
          <p:cNvSpPr/>
          <p:nvPr/>
        </p:nvSpPr>
        <p:spPr>
          <a:xfrm>
            <a:off x="2108676" y="4508240"/>
            <a:ext cx="3252787" cy="368934"/>
          </a:xfrm>
          <a:prstGeom prst="roundRect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latin typeface="Dagny OT Light" panose="020B0304020201020104" pitchFamily="34" charset="0"/>
              </a:rPr>
              <a:t>paiement</a:t>
            </a:r>
            <a:r>
              <a:rPr lang="en-CA" dirty="0">
                <a:latin typeface="Dagny OT Light" panose="020B0304020201020104" pitchFamily="34" charset="0"/>
              </a:rPr>
              <a:t> </a:t>
            </a:r>
            <a:r>
              <a:rPr lang="en-CA" dirty="0" err="1">
                <a:latin typeface="Dagny OT Light" panose="020B0304020201020104" pitchFamily="34" charset="0"/>
              </a:rPr>
              <a:t>à</a:t>
            </a:r>
            <a:r>
              <a:rPr lang="en-CA" dirty="0">
                <a:latin typeface="Dagny OT Light" panose="020B0304020201020104" pitchFamily="34" charset="0"/>
              </a:rPr>
              <a:t> la </a:t>
            </a:r>
            <a:r>
              <a:rPr lang="en-CA" dirty="0" err="1">
                <a:latin typeface="Dagny OT Light" panose="020B0304020201020104" pitchFamily="34" charset="0"/>
              </a:rPr>
              <a:t>consommation</a:t>
            </a:r>
            <a:endParaRPr lang="en-CA" dirty="0">
              <a:latin typeface="Dagny OT Light" panose="020B03040202010201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3106DC-EE02-4411-8B06-F91E3B0526E6}"/>
              </a:ext>
            </a:extLst>
          </p:cNvPr>
          <p:cNvSpPr/>
          <p:nvPr/>
        </p:nvSpPr>
        <p:spPr>
          <a:xfrm>
            <a:off x="2106288" y="4987341"/>
            <a:ext cx="3252787" cy="368934"/>
          </a:xfrm>
          <a:prstGeom prst="roundRect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Dagny OT Light" panose="020B0304020201020104" pitchFamily="34" charset="0"/>
              </a:rPr>
              <a:t>propriétaire </a:t>
            </a:r>
            <a:r>
              <a:rPr lang="en-CA" dirty="0" err="1">
                <a:latin typeface="Dagny OT Light" panose="020B0304020201020104" pitchFamily="34" charset="0"/>
              </a:rPr>
              <a:t>douteux</a:t>
            </a:r>
            <a:endParaRPr lang="en-CA" dirty="0">
              <a:latin typeface="Dagny OT Light" panose="020B03040202010201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F6D881D-F400-4101-89C7-5D951E26815A}"/>
              </a:ext>
            </a:extLst>
          </p:cNvPr>
          <p:cNvSpPr/>
          <p:nvPr/>
        </p:nvSpPr>
        <p:spPr>
          <a:xfrm>
            <a:off x="6786644" y="4508240"/>
            <a:ext cx="3252787" cy="368934"/>
          </a:xfrm>
          <a:prstGeom prst="roundRect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 Light" panose="020B0304020201020104" pitchFamily="34" charset="0"/>
              </a:rPr>
              <a:t>tous les coûts sont absorbés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5F9ABBF-E899-4BA7-8582-F6FF18C3A3FA}"/>
              </a:ext>
            </a:extLst>
          </p:cNvPr>
          <p:cNvSpPr/>
          <p:nvPr/>
        </p:nvSpPr>
        <p:spPr>
          <a:xfrm>
            <a:off x="6786643" y="4987341"/>
            <a:ext cx="3252787" cy="368934"/>
          </a:xfrm>
          <a:prstGeom prst="roundRect">
            <a:avLst/>
          </a:prstGeom>
          <a:solidFill>
            <a:srgbClr val="706F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Dagny OT Light" panose="020B0304020201020104" pitchFamily="34" charset="0"/>
              </a:rPr>
              <a:t>sécurité</a:t>
            </a:r>
            <a:r>
              <a:rPr lang="en-CA" dirty="0">
                <a:latin typeface="Dagny OT Light" panose="020B0304020201020104" pitchFamily="34" charset="0"/>
              </a:rPr>
              <a:t> </a:t>
            </a:r>
            <a:r>
              <a:rPr lang="en-CA" dirty="0" err="1">
                <a:latin typeface="Dagny OT Light" panose="020B0304020201020104" pitchFamily="34" charset="0"/>
              </a:rPr>
              <a:t>entièrement</a:t>
            </a:r>
            <a:r>
              <a:rPr lang="en-CA" dirty="0">
                <a:latin typeface="Dagny OT Light" panose="020B0304020201020104" pitchFamily="34" charset="0"/>
              </a:rPr>
              <a:t> contrôlée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4488E291-2BC3-2A22-5F8D-943E789C316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7737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EB3973-2DC7-07F4-114E-937720769632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59780311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La gestion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252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Science Basics</a:t>
            </a:r>
          </a:p>
          <a:p>
            <a:pPr algn="l"/>
            <a:r>
              <a:rPr lang="en-CA" sz="2000" dirty="0">
                <a:hlinkClick r:id="rId2"/>
              </a:rPr>
              <a:t>Getting Insight From Data</a:t>
            </a:r>
            <a:endParaRPr lang="en-CA" sz="2000" dirty="0"/>
          </a:p>
          <a:p>
            <a:pPr lvl="1"/>
            <a:r>
              <a:rPr lang="en-CA" sz="1600" dirty="0"/>
              <a:t>Structuring and Organizing Data</a:t>
            </a:r>
          </a:p>
          <a:p>
            <a:pPr algn="l"/>
            <a:r>
              <a:rPr lang="en-CA" sz="2200" b="1" dirty="0"/>
              <a:t>Data Engineering and Management</a:t>
            </a:r>
          </a:p>
          <a:p>
            <a:pPr algn="l"/>
            <a:r>
              <a:rPr lang="en-CA" sz="2000" dirty="0">
                <a:hlinkClick r:id="rId3"/>
              </a:rPr>
              <a:t>Data Management</a:t>
            </a:r>
            <a:endParaRPr lang="en-CA" sz="2000" dirty="0"/>
          </a:p>
          <a:p>
            <a:pPr lvl="1" algn="l"/>
            <a:r>
              <a:rPr lang="en-CA" sz="1600" dirty="0"/>
              <a:t>Databases</a:t>
            </a:r>
          </a:p>
          <a:p>
            <a:pPr lvl="1" algn="l"/>
            <a:r>
              <a:rPr lang="en-CA" sz="1600" dirty="0"/>
              <a:t>Data Modeling</a:t>
            </a:r>
          </a:p>
          <a:p>
            <a:pPr lvl="1" algn="l"/>
            <a:r>
              <a:rPr lang="en-CA" sz="1600" dirty="0"/>
              <a:t>Data Storage</a:t>
            </a:r>
          </a:p>
          <a:p>
            <a:pPr algn="l"/>
            <a:r>
              <a:rPr lang="en-CA" sz="2000" dirty="0">
                <a:hlinkClick r:id="rId4"/>
              </a:rPr>
              <a:t>Reporting and Deployment</a:t>
            </a:r>
            <a:endParaRPr lang="en-CA" sz="2000" dirty="0"/>
          </a:p>
          <a:p>
            <a:pPr lvl="1" algn="l"/>
            <a:r>
              <a:rPr lang="en-CA" sz="1600" dirty="0"/>
              <a:t>Reports and Products</a:t>
            </a:r>
          </a:p>
          <a:p>
            <a:pPr lvl="1" algn="l"/>
            <a:r>
              <a:rPr lang="en-CA" sz="1600" dirty="0"/>
              <a:t>Cloud and On-Premise Architecture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FBED3D65-658D-7A6D-FB9D-A65434641C0D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A8E612-40AF-D258-F894-781D77ADE521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50425315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La gestion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731520"/>
            <a:ext cx="6701589" cy="5257800"/>
          </a:xfrm>
        </p:spPr>
        <p:txBody>
          <a:bodyPr anchor="ctr"/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Votre</a:t>
            </a:r>
            <a:r>
              <a:rPr lang="en-CA" dirty="0"/>
              <a:t> organisation </a:t>
            </a:r>
            <a:r>
              <a:rPr lang="en-CA" dirty="0" err="1"/>
              <a:t>possède</a:t>
            </a:r>
            <a:r>
              <a:rPr lang="en-CA" dirty="0"/>
              <a:t>-t-</a:t>
            </a:r>
            <a:r>
              <a:rPr lang="en-CA" dirty="0" err="1"/>
              <a:t>elle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? Si </a:t>
            </a:r>
            <a:r>
              <a:rPr lang="en-CA" dirty="0" err="1"/>
              <a:t>oui</a:t>
            </a:r>
            <a:r>
              <a:rPr lang="en-CA" dirty="0"/>
              <a:t>, </a:t>
            </a:r>
            <a:r>
              <a:rPr lang="en-CA" dirty="0" err="1"/>
              <a:t>sont-elles</a:t>
            </a:r>
            <a:r>
              <a:rPr lang="en-CA" dirty="0"/>
              <a:t> </a:t>
            </a:r>
            <a:r>
              <a:rPr lang="en-CA" dirty="0" err="1"/>
              <a:t>hébergées</a:t>
            </a:r>
            <a:r>
              <a:rPr lang="en-CA" dirty="0"/>
              <a:t> </a:t>
            </a:r>
            <a:r>
              <a:rPr lang="en-CA" dirty="0" err="1"/>
              <a:t>localement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sur le cloud ? Comment y </a:t>
            </a:r>
            <a:r>
              <a:rPr lang="en-CA" dirty="0" err="1"/>
              <a:t>accède</a:t>
            </a:r>
            <a:r>
              <a:rPr lang="en-CA" dirty="0"/>
              <a:t>-t-on ? Comment </a:t>
            </a:r>
            <a:r>
              <a:rPr lang="en-CA" dirty="0" err="1"/>
              <a:t>sont-elles</a:t>
            </a:r>
            <a:r>
              <a:rPr lang="en-CA" dirty="0"/>
              <a:t> </a:t>
            </a:r>
            <a:r>
              <a:rPr lang="en-CA" dirty="0" err="1"/>
              <a:t>structurées</a:t>
            </a:r>
            <a:r>
              <a:rPr lang="en-CA" dirty="0"/>
              <a:t> ?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Complétez</a:t>
            </a:r>
            <a:r>
              <a:rPr lang="en-CA" dirty="0"/>
              <a:t> </a:t>
            </a:r>
            <a:r>
              <a:rPr lang="en-CA" dirty="0" err="1"/>
              <a:t>tous</a:t>
            </a:r>
            <a:r>
              <a:rPr lang="en-CA" dirty="0"/>
              <a:t> les </a:t>
            </a:r>
            <a:r>
              <a:rPr lang="en-CA" dirty="0" err="1"/>
              <a:t>exercices</a:t>
            </a:r>
            <a:r>
              <a:rPr lang="en-CA" dirty="0"/>
              <a:t> </a:t>
            </a:r>
            <a:r>
              <a:rPr lang="en-CA" dirty="0" err="1"/>
              <a:t>précédents</a:t>
            </a:r>
            <a:r>
              <a:rPr lang="en-CA" dirty="0"/>
              <a:t> que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n'avez</a:t>
            </a:r>
            <a:r>
              <a:rPr lang="en-CA" dirty="0"/>
              <a:t> pas </a:t>
            </a:r>
            <a:r>
              <a:rPr lang="en-CA" dirty="0" err="1"/>
              <a:t>eu</a:t>
            </a:r>
            <a:r>
              <a:rPr lang="en-CA" dirty="0"/>
              <a:t> </a:t>
            </a:r>
            <a:r>
              <a:rPr lang="en-CA" dirty="0" err="1"/>
              <a:t>l'occasion</a:t>
            </a:r>
            <a:r>
              <a:rPr lang="en-CA" dirty="0"/>
              <a:t> de </a:t>
            </a:r>
            <a:r>
              <a:rPr lang="en-CA" dirty="0" err="1"/>
              <a:t>terminer</a:t>
            </a:r>
            <a:r>
              <a:rPr lang="en-CA" dirty="0"/>
              <a:t>. 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3BE3197-240F-44F7-F26E-EF7FA7CB9F5A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2B023-CE37-0C1B-368A-6DE38BB65470}"/>
              </a:ext>
            </a:extLst>
          </p:cNvPr>
          <p:cNvSpPr txBox="1"/>
          <p:nvPr/>
        </p:nvSpPr>
        <p:spPr>
          <a:xfrm>
            <a:off x="72000" y="74242"/>
            <a:ext cx="1296000" cy="2916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26114358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F3-5CE0-794B-F999-1B9BEE9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 err="1"/>
              <a:t>Exercices</a:t>
            </a:r>
            <a:r>
              <a:rPr lang="en-CA" dirty="0"/>
              <a:t> et </a:t>
            </a:r>
            <a:br>
              <a:rPr lang="en-CA" dirty="0"/>
            </a:br>
            <a:r>
              <a:rPr lang="en-CA" dirty="0" err="1"/>
              <a:t>projets</a:t>
            </a:r>
            <a:r>
              <a:rPr lang="en-CA" dirty="0"/>
              <a:t> </a:t>
            </a:r>
            <a:r>
              <a:rPr lang="en-CA" dirty="0" err="1"/>
              <a:t>guidés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60C1-5066-8F2C-231E-35ED4D83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/>
              <a:t>LES BASES DE LA SCIENCE DES DONNÉES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B652E-8FEC-72E5-617D-67FAA777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39278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81F8F-E478-9DA9-1274-620024804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Entre les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868D-9B96-6D9B-6A1C-31D94F466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4998721" cy="3868576"/>
          </a:xfrm>
        </p:spPr>
        <p:txBody>
          <a:bodyPr anchor="t"/>
          <a:lstStyle/>
          <a:p>
            <a:pPr algn="l"/>
            <a:r>
              <a:rPr lang="en-CA" b="1" dirty="0">
                <a:solidFill>
                  <a:schemeClr val="accent2"/>
                </a:solidFill>
              </a:rPr>
              <a:t>Session 1 </a:t>
            </a:r>
            <a:r>
              <a:rPr lang="en-CA" dirty="0" err="1"/>
              <a:t>à</a:t>
            </a:r>
            <a:r>
              <a:rPr lang="en-CA" dirty="0"/>
              <a:t> </a:t>
            </a:r>
            <a:r>
              <a:rPr lang="en-CA" b="1" dirty="0">
                <a:solidFill>
                  <a:schemeClr val="accent3"/>
                </a:solidFill>
              </a:rPr>
              <a:t>Session 2</a:t>
            </a:r>
            <a:r>
              <a:rPr lang="en-CA" dirty="0"/>
              <a:t> </a:t>
            </a:r>
          </a:p>
          <a:p>
            <a:pPr lvl="1" algn="l"/>
            <a:r>
              <a:rPr lang="en-CA" dirty="0" err="1"/>
              <a:t>terminez</a:t>
            </a:r>
            <a:r>
              <a:rPr lang="en-CA" dirty="0"/>
              <a:t> les </a:t>
            </a:r>
            <a:r>
              <a:rPr lang="en-CA" dirty="0" err="1"/>
              <a:t>exercices</a:t>
            </a:r>
            <a:r>
              <a:rPr lang="en-CA" dirty="0"/>
              <a:t> de la session 1</a:t>
            </a:r>
          </a:p>
          <a:p>
            <a:pPr lvl="1" algn="l"/>
            <a:r>
              <a:rPr lang="en-CA" dirty="0" err="1"/>
              <a:t>téléchargez</a:t>
            </a:r>
            <a:r>
              <a:rPr lang="en-CA" dirty="0"/>
              <a:t> les ensembles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depuis</a:t>
            </a:r>
            <a:r>
              <a:rPr lang="en-CA" dirty="0"/>
              <a:t> le site web</a:t>
            </a:r>
          </a:p>
          <a:p>
            <a:pPr lvl="1" algn="l"/>
            <a:r>
              <a:rPr lang="en-CA" dirty="0" err="1"/>
              <a:t>lisez</a:t>
            </a:r>
            <a:r>
              <a:rPr lang="en-CA" dirty="0"/>
              <a:t> le </a:t>
            </a:r>
            <a:r>
              <a:rPr lang="en-CA" dirty="0">
                <a:hlinkClick r:id="rId2"/>
              </a:rPr>
              <a:t>Programming Primer</a:t>
            </a:r>
            <a:r>
              <a:rPr lang="en-CA" dirty="0"/>
              <a:t> (sections 1 - 4)</a:t>
            </a:r>
          </a:p>
          <a:p>
            <a:pPr lvl="1" algn="l"/>
            <a:r>
              <a:rPr lang="en-CA" dirty="0" err="1"/>
              <a:t>installez</a:t>
            </a:r>
            <a:r>
              <a:rPr lang="en-CA" dirty="0"/>
              <a:t> </a:t>
            </a:r>
            <a:r>
              <a:rPr lang="en-CA" dirty="0">
                <a:hlinkClick r:id="rId3"/>
              </a:rPr>
              <a:t>R </a:t>
            </a:r>
            <a:r>
              <a:rPr lang="en-CA" dirty="0"/>
              <a:t>/ </a:t>
            </a:r>
            <a:r>
              <a:rPr lang="en-CA" dirty="0">
                <a:hlinkClick r:id="rId4"/>
              </a:rPr>
              <a:t>RStudio </a:t>
            </a:r>
            <a:r>
              <a:rPr lang="en-CA" dirty="0"/>
              <a:t>(Posit)</a:t>
            </a:r>
          </a:p>
          <a:p>
            <a:pPr lvl="1" algn="l"/>
            <a:r>
              <a:rPr lang="en-CA" dirty="0" err="1"/>
              <a:t>installez</a:t>
            </a:r>
            <a:r>
              <a:rPr lang="en-CA" dirty="0"/>
              <a:t> les </a:t>
            </a:r>
            <a:r>
              <a:rPr lang="en-CA" dirty="0" err="1"/>
              <a:t>librairies</a:t>
            </a:r>
            <a:r>
              <a:rPr lang="en-CA" dirty="0"/>
              <a:t> R </a:t>
            </a:r>
            <a:r>
              <a:rPr lang="en-CA" dirty="0" err="1"/>
              <a:t>suivantes</a:t>
            </a:r>
            <a:r>
              <a:rPr lang="en-CA" dirty="0"/>
              <a:t> : </a:t>
            </a:r>
            <a:r>
              <a:rPr lang="en-CA" dirty="0" err="1"/>
              <a:t>dplyr</a:t>
            </a:r>
            <a:r>
              <a:rPr lang="en-CA" dirty="0"/>
              <a:t>, </a:t>
            </a:r>
            <a:r>
              <a:rPr lang="en-CA" dirty="0" err="1"/>
              <a:t>xts</a:t>
            </a:r>
            <a:r>
              <a:rPr lang="en-CA" dirty="0"/>
              <a:t>, </a:t>
            </a:r>
            <a:r>
              <a:rPr lang="en-CA" dirty="0" err="1"/>
              <a:t>knitr</a:t>
            </a:r>
            <a:r>
              <a:rPr lang="en-CA" dirty="0"/>
              <a:t>, </a:t>
            </a:r>
            <a:r>
              <a:rPr lang="en-CA" dirty="0" err="1"/>
              <a:t>tidyverse</a:t>
            </a:r>
            <a:r>
              <a:rPr lang="en-CA" dirty="0"/>
              <a:t>, ggplot2, </a:t>
            </a:r>
            <a:r>
              <a:rPr lang="en-CA" dirty="0" err="1"/>
              <a:t>pastecs</a:t>
            </a:r>
            <a:r>
              <a:rPr lang="en-CA" dirty="0"/>
              <a:t>, </a:t>
            </a:r>
            <a:r>
              <a:rPr lang="en-CA" dirty="0" err="1"/>
              <a:t>Hmisc</a:t>
            </a:r>
            <a:r>
              <a:rPr lang="en-CA" dirty="0"/>
              <a:t>, e1071, psych, </a:t>
            </a:r>
            <a:r>
              <a:rPr lang="en-CA" dirty="0" err="1"/>
              <a:t>quantmod</a:t>
            </a:r>
            <a:r>
              <a:rPr lang="en-CA" dirty="0"/>
              <a:t>, </a:t>
            </a:r>
            <a:r>
              <a:rPr lang="en-CA" dirty="0" err="1"/>
              <a:t>ggm</a:t>
            </a:r>
            <a:r>
              <a:rPr lang="en-CA" dirty="0"/>
              <a:t>, </a:t>
            </a:r>
            <a:r>
              <a:rPr lang="en-CA" dirty="0" err="1"/>
              <a:t>kerndwd</a:t>
            </a:r>
            <a:r>
              <a:rPr lang="en-CA" dirty="0"/>
              <a:t>, MASS, </a:t>
            </a:r>
            <a:r>
              <a:rPr lang="en-CA" dirty="0" err="1"/>
              <a:t>DMwR</a:t>
            </a:r>
            <a:r>
              <a:rPr lang="en-CA" dirty="0"/>
              <a:t>, ROCR, car, </a:t>
            </a:r>
            <a:r>
              <a:rPr lang="en-CA" dirty="0" err="1"/>
              <a:t>forcats</a:t>
            </a:r>
            <a:r>
              <a:rPr lang="en-CA" dirty="0"/>
              <a:t>, </a:t>
            </a:r>
            <a:r>
              <a:rPr lang="en-CA" dirty="0" err="1"/>
              <a:t>corrplot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3A88D-2BDB-8E5F-7D7B-FA2FDBD7BF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De la </a:t>
            </a:r>
            <a:r>
              <a:rPr lang="en-CA" b="1" dirty="0">
                <a:solidFill>
                  <a:schemeClr val="accent3"/>
                </a:solidFill>
              </a:rPr>
              <a:t>session 2 </a:t>
            </a:r>
            <a:r>
              <a:rPr lang="en-CA" dirty="0" err="1"/>
              <a:t>à</a:t>
            </a:r>
            <a:r>
              <a:rPr lang="en-CA" dirty="0"/>
              <a:t> la </a:t>
            </a:r>
            <a:r>
              <a:rPr lang="en-CA" b="1" dirty="0">
                <a:solidFill>
                  <a:schemeClr val="accent4"/>
                </a:solidFill>
              </a:rPr>
              <a:t>session 3</a:t>
            </a:r>
            <a:r>
              <a:rPr lang="en-CA" dirty="0"/>
              <a:t> </a:t>
            </a:r>
          </a:p>
          <a:p>
            <a:pPr lvl="1" algn="l"/>
            <a:r>
              <a:rPr lang="en-CA" dirty="0" err="1"/>
              <a:t>terminez</a:t>
            </a:r>
            <a:r>
              <a:rPr lang="en-CA" dirty="0"/>
              <a:t> les </a:t>
            </a:r>
            <a:r>
              <a:rPr lang="en-CA" dirty="0" err="1"/>
              <a:t>exercices</a:t>
            </a:r>
            <a:r>
              <a:rPr lang="en-CA" dirty="0"/>
              <a:t> de la session 2</a:t>
            </a:r>
          </a:p>
          <a:p>
            <a:pPr algn="l"/>
            <a:r>
              <a:rPr lang="en-CA" dirty="0"/>
              <a:t>De la </a:t>
            </a:r>
            <a:r>
              <a:rPr lang="en-CA" b="1" dirty="0">
                <a:solidFill>
                  <a:schemeClr val="accent4"/>
                </a:solidFill>
              </a:rPr>
              <a:t>session 3 </a:t>
            </a:r>
            <a:r>
              <a:rPr lang="en-CA" dirty="0" err="1"/>
              <a:t>à</a:t>
            </a:r>
            <a:r>
              <a:rPr lang="en-CA" dirty="0"/>
              <a:t> </a:t>
            </a:r>
            <a:r>
              <a:rPr lang="en-CA" b="1" dirty="0">
                <a:solidFill>
                  <a:schemeClr val="accent5"/>
                </a:solidFill>
              </a:rPr>
              <a:t>Session 4</a:t>
            </a:r>
            <a:r>
              <a:rPr lang="en-CA" dirty="0"/>
              <a:t> </a:t>
            </a:r>
          </a:p>
          <a:p>
            <a:pPr lvl="1" algn="l"/>
            <a:r>
              <a:rPr lang="en-CA" dirty="0" err="1"/>
              <a:t>terminez</a:t>
            </a:r>
            <a:r>
              <a:rPr lang="en-CA" dirty="0"/>
              <a:t> les </a:t>
            </a:r>
            <a:r>
              <a:rPr lang="en-CA" dirty="0" err="1"/>
              <a:t>exercices</a:t>
            </a:r>
            <a:r>
              <a:rPr lang="en-CA" dirty="0"/>
              <a:t> de la session 3</a:t>
            </a:r>
          </a:p>
          <a:p>
            <a:pPr algn="l"/>
            <a:r>
              <a:rPr lang="en-CA" dirty="0"/>
              <a:t>Après la </a:t>
            </a:r>
            <a:r>
              <a:rPr lang="en-CA" b="1" dirty="0">
                <a:solidFill>
                  <a:schemeClr val="accent5"/>
                </a:solidFill>
              </a:rPr>
              <a:t>session 4</a:t>
            </a:r>
            <a:endParaRPr lang="en-CA" dirty="0">
              <a:solidFill>
                <a:schemeClr val="accent5"/>
              </a:solidFill>
            </a:endParaRPr>
          </a:p>
          <a:p>
            <a:pPr lvl="1" algn="l"/>
            <a:r>
              <a:rPr lang="en-CA" dirty="0" err="1"/>
              <a:t>terminez</a:t>
            </a:r>
            <a:r>
              <a:rPr lang="en-CA" dirty="0"/>
              <a:t> les </a:t>
            </a:r>
            <a:r>
              <a:rPr lang="en-CA" dirty="0" err="1"/>
              <a:t>exercices</a:t>
            </a:r>
            <a:r>
              <a:rPr lang="en-CA" dirty="0"/>
              <a:t> de la session 4</a:t>
            </a:r>
          </a:p>
          <a:p>
            <a:pPr lvl="1" algn="l"/>
            <a:r>
              <a:rPr lang="en-CA" dirty="0" err="1"/>
              <a:t>essayez</a:t>
            </a:r>
            <a:r>
              <a:rPr lang="en-CA" dirty="0"/>
              <a:t> les </a:t>
            </a:r>
            <a:r>
              <a:rPr lang="en-CA" dirty="0" err="1"/>
              <a:t>projets</a:t>
            </a:r>
            <a:r>
              <a:rPr lang="en-CA" dirty="0"/>
              <a:t> </a:t>
            </a:r>
            <a:r>
              <a:rPr lang="en-CA" dirty="0" err="1"/>
              <a:t>guidés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C6E97-7D6A-6500-BCD6-612E49E8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255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2486BBA4-B4A1-9F40-A424-145BF390E18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282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48900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6A68-CDB5-46F2-64C0-C870E73E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Projet guidé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5E73-FB42-0681-B725-CB739298D1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ctr">
            <a:normAutofit/>
          </a:bodyPr>
          <a:lstStyle/>
          <a:p>
            <a:pPr algn="l"/>
            <a:r>
              <a:rPr lang="en-CA" sz="1900" dirty="0" err="1"/>
              <a:t>Sélectionnez</a:t>
            </a:r>
            <a:r>
              <a:rPr lang="en-CA" sz="1900" dirty="0"/>
              <a:t> un </a:t>
            </a:r>
            <a:r>
              <a:rPr lang="en-CA" sz="1900" dirty="0" err="1"/>
              <a:t>projet</a:t>
            </a:r>
            <a:r>
              <a:rPr lang="en-CA" sz="1900" dirty="0"/>
              <a:t> de </a:t>
            </a:r>
            <a:r>
              <a:rPr lang="en-CA" sz="1900" dirty="0" err="1"/>
              <a:t>données</a:t>
            </a:r>
            <a:r>
              <a:rPr lang="en-CA" sz="1900" dirty="0"/>
              <a:t> qui </a:t>
            </a:r>
            <a:r>
              <a:rPr lang="en-CA" sz="1900" dirty="0" err="1"/>
              <a:t>vous</a:t>
            </a:r>
            <a:r>
              <a:rPr lang="en-CA" sz="1900" dirty="0"/>
              <a:t> </a:t>
            </a:r>
            <a:r>
              <a:rPr lang="en-CA" sz="1900" dirty="0" err="1"/>
              <a:t>intéresse</a:t>
            </a:r>
            <a:r>
              <a:rPr lang="en-CA" sz="1900" dirty="0"/>
              <a:t> et </a:t>
            </a:r>
            <a:r>
              <a:rPr lang="en-CA" sz="1900" dirty="0" err="1"/>
              <a:t>fournissez</a:t>
            </a:r>
            <a:r>
              <a:rPr lang="en-CA" sz="1900" dirty="0"/>
              <a:t> </a:t>
            </a:r>
            <a:r>
              <a:rPr lang="en-CA" sz="1900" dirty="0" err="1"/>
              <a:t>une</a:t>
            </a:r>
            <a:r>
              <a:rPr lang="en-CA" sz="1900" dirty="0"/>
              <a:t> </a:t>
            </a:r>
            <a:r>
              <a:rPr lang="en-CA" sz="1900" dirty="0" err="1"/>
              <a:t>ébauche</a:t>
            </a:r>
            <a:r>
              <a:rPr lang="en-CA" sz="1900" dirty="0"/>
              <a:t> de planification pour </a:t>
            </a:r>
            <a:r>
              <a:rPr lang="en-CA" sz="1900" dirty="0" err="1"/>
              <a:t>celui</a:t>
            </a:r>
            <a:r>
              <a:rPr lang="en-CA" sz="1900" dirty="0"/>
              <a:t>-ci, </a:t>
            </a:r>
            <a:r>
              <a:rPr lang="en-CA" sz="1900" dirty="0" err="1"/>
              <a:t>en</a:t>
            </a:r>
            <a:r>
              <a:rPr lang="en-CA" sz="1900" dirty="0"/>
              <a:t> </a:t>
            </a:r>
            <a:r>
              <a:rPr lang="en-CA" sz="1900" dirty="0" err="1"/>
              <a:t>abordant</a:t>
            </a:r>
            <a:r>
              <a:rPr lang="en-CA" sz="1900" dirty="0"/>
              <a:t> les </a:t>
            </a:r>
            <a:r>
              <a:rPr lang="en-CA" sz="1900" dirty="0" err="1"/>
              <a:t>sujets</a:t>
            </a:r>
            <a:r>
              <a:rPr lang="en-CA" sz="1900" dirty="0"/>
              <a:t> </a:t>
            </a:r>
            <a:r>
              <a:rPr lang="en-CA" sz="1900" dirty="0" err="1"/>
              <a:t>abordés</a:t>
            </a:r>
            <a:r>
              <a:rPr lang="en-CA" sz="1900" dirty="0"/>
              <a:t> dans </a:t>
            </a:r>
            <a:r>
              <a:rPr lang="en-CA" sz="1900" dirty="0" err="1"/>
              <a:t>ce</a:t>
            </a:r>
            <a:r>
              <a:rPr lang="en-CA" sz="1900" dirty="0"/>
              <a:t> </a:t>
            </a:r>
            <a:r>
              <a:rPr lang="en-CA" sz="1900" dirty="0" err="1"/>
              <a:t>cours</a:t>
            </a:r>
            <a:r>
              <a:rPr lang="en-CA" sz="1900" dirty="0"/>
              <a:t>. Les questions </a:t>
            </a:r>
            <a:r>
              <a:rPr lang="en-CA" sz="1900" dirty="0" err="1"/>
              <a:t>suivantes</a:t>
            </a:r>
            <a:r>
              <a:rPr lang="en-CA" sz="1900" dirty="0"/>
              <a:t> </a:t>
            </a:r>
            <a:r>
              <a:rPr lang="en-CA" sz="1900" dirty="0" err="1"/>
              <a:t>peuvent</a:t>
            </a:r>
            <a:r>
              <a:rPr lang="en-CA" sz="1900" dirty="0"/>
              <a:t> </a:t>
            </a:r>
            <a:r>
              <a:rPr lang="en-CA" sz="1900" dirty="0" err="1"/>
              <a:t>vous</a:t>
            </a:r>
            <a:r>
              <a:rPr lang="en-CA" sz="1900" dirty="0"/>
              <a:t> aider :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/>
              <a:t>Quelles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les questions </a:t>
            </a:r>
            <a:r>
              <a:rPr lang="en-CA" sz="1600" dirty="0" err="1"/>
              <a:t>associées</a:t>
            </a:r>
            <a:r>
              <a:rPr lang="en-CA" sz="1600" dirty="0"/>
              <a:t> au </a:t>
            </a:r>
            <a:r>
              <a:rPr lang="en-CA" sz="1600" dirty="0" err="1"/>
              <a:t>projet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/>
              <a:t>Quel</a:t>
            </a:r>
            <a:r>
              <a:rPr lang="en-CA" sz="1600" dirty="0"/>
              <a:t> </a:t>
            </a:r>
            <a:r>
              <a:rPr lang="en-CA" sz="1600" dirty="0" err="1"/>
              <a:t>est</a:t>
            </a:r>
            <a:r>
              <a:rPr lang="en-CA" sz="1600" dirty="0"/>
              <a:t> le </a:t>
            </a:r>
            <a:r>
              <a:rPr lang="en-CA" sz="1600" dirty="0" err="1"/>
              <a:t>modèle</a:t>
            </a:r>
            <a:r>
              <a:rPr lang="en-CA" sz="1600" dirty="0"/>
              <a:t> </a:t>
            </a:r>
            <a:r>
              <a:rPr lang="en-CA" sz="1600" dirty="0" err="1"/>
              <a:t>conceptuel</a:t>
            </a:r>
            <a:r>
              <a:rPr lang="en-CA" sz="1600" dirty="0"/>
              <a:t> de la situation sous-</a:t>
            </a:r>
            <a:r>
              <a:rPr lang="en-CA" sz="1600" dirty="0" err="1"/>
              <a:t>jacente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/>
              <a:t>Quel</a:t>
            </a:r>
            <a:r>
              <a:rPr lang="en-CA" sz="1600" dirty="0"/>
              <a:t> type </a:t>
            </a:r>
            <a:r>
              <a:rPr lang="en-CA" sz="1600" dirty="0" err="1"/>
              <a:t>d'ensemble</a:t>
            </a:r>
            <a:r>
              <a:rPr lang="en-CA" sz="1600" dirty="0"/>
              <a:t>(s) de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existe</a:t>
            </a:r>
            <a:r>
              <a:rPr lang="en-CA" sz="1600" dirty="0"/>
              <a:t>(</a:t>
            </a:r>
            <a:r>
              <a:rPr lang="en-CA" sz="1600" dirty="0" err="1"/>
              <a:t>nt</a:t>
            </a:r>
            <a:r>
              <a:rPr lang="en-CA" sz="1600" dirty="0"/>
              <a:t>) qui </a:t>
            </a:r>
            <a:r>
              <a:rPr lang="en-CA" sz="1600" dirty="0" err="1"/>
              <a:t>pourrai</a:t>
            </a:r>
            <a:r>
              <a:rPr lang="en-CA" sz="1600" dirty="0"/>
              <a:t>(</a:t>
            </a:r>
            <a:r>
              <a:rPr lang="en-CA" sz="1600" dirty="0" err="1"/>
              <a:t>en</a:t>
            </a:r>
            <a:r>
              <a:rPr lang="en-CA" sz="1600" dirty="0"/>
              <a:t>) </a:t>
            </a:r>
            <a:r>
              <a:rPr lang="en-CA" sz="1600" dirty="0" err="1"/>
              <a:t>vous</a:t>
            </a:r>
            <a:r>
              <a:rPr lang="en-CA" sz="1600" dirty="0"/>
              <a:t> aider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répondre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ces</a:t>
            </a:r>
            <a:r>
              <a:rPr lang="en-CA" sz="1600" dirty="0"/>
              <a:t> questions ?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/>
              <a:t>Y a-t-il des </a:t>
            </a:r>
            <a:r>
              <a:rPr lang="en-CA" sz="1600" dirty="0" err="1"/>
              <a:t>limites</a:t>
            </a:r>
            <a:r>
              <a:rPr lang="en-CA" sz="1600" dirty="0"/>
              <a:t> aux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l'analyse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/>
              <a:t>Devez-vous</a:t>
            </a:r>
            <a:r>
              <a:rPr lang="en-CA" sz="1600" dirty="0"/>
              <a:t> </a:t>
            </a:r>
            <a:r>
              <a:rPr lang="en-CA" sz="1600" dirty="0" err="1"/>
              <a:t>collecter</a:t>
            </a:r>
            <a:r>
              <a:rPr lang="en-CA" sz="1600" dirty="0"/>
              <a:t> de </a:t>
            </a:r>
            <a:r>
              <a:rPr lang="en-CA" sz="1600" dirty="0" err="1"/>
              <a:t>nouvelles</a:t>
            </a:r>
            <a:r>
              <a:rPr lang="en-CA" sz="1600" dirty="0"/>
              <a:t> </a:t>
            </a:r>
            <a:r>
              <a:rPr lang="en-CA" sz="1600" dirty="0" err="1"/>
              <a:t>données</a:t>
            </a:r>
            <a:r>
              <a:rPr lang="en-CA" sz="1600" dirty="0"/>
              <a:t> pour </a:t>
            </a:r>
            <a:r>
              <a:rPr lang="en-CA" sz="1600" dirty="0" err="1"/>
              <a:t>traiter</a:t>
            </a:r>
            <a:r>
              <a:rPr lang="en-CA" sz="1600" dirty="0"/>
              <a:t> </a:t>
            </a:r>
            <a:r>
              <a:rPr lang="en-CA" sz="1600" dirty="0" err="1"/>
              <a:t>ces</a:t>
            </a:r>
            <a:r>
              <a:rPr lang="en-CA" sz="1600" dirty="0"/>
              <a:t> questions 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DD2CF-14A8-44C5-4F37-987FECEF4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19" y="2000517"/>
            <a:ext cx="5633185" cy="3868577"/>
          </a:xfrm>
        </p:spPr>
        <p:txBody>
          <a:bodyPr vert="horz" lIns="0" tIns="45720" rIns="0" bIns="45720" rtlCol="0" anchor="t">
            <a:normAutofit/>
          </a:bodyPr>
          <a:lstStyle/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/>
              <a:t>Comment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sont-elles</a:t>
            </a:r>
            <a:r>
              <a:rPr lang="en-CA" sz="1600" dirty="0"/>
              <a:t> </a:t>
            </a:r>
            <a:r>
              <a:rPr lang="en-CA" sz="1600" dirty="0" err="1"/>
              <a:t>stockées</a:t>
            </a:r>
            <a:r>
              <a:rPr lang="en-CA" sz="1600" dirty="0"/>
              <a:t>/</a:t>
            </a:r>
            <a:r>
              <a:rPr lang="en-CA" sz="1600" dirty="0" err="1"/>
              <a:t>accédées</a:t>
            </a:r>
            <a:r>
              <a:rPr lang="en-CA" sz="1600" dirty="0"/>
              <a:t> ? </a:t>
            </a:r>
            <a:r>
              <a:rPr lang="en-CA" sz="1600" dirty="0" err="1"/>
              <a:t>Quelles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les exigences </a:t>
            </a:r>
            <a:r>
              <a:rPr lang="en-CA" sz="1600" dirty="0" err="1"/>
              <a:t>en</a:t>
            </a:r>
            <a:r>
              <a:rPr lang="en-CA" sz="1600" dirty="0"/>
              <a:t> matière </a:t>
            </a:r>
            <a:r>
              <a:rPr lang="en-CA" sz="1600" dirty="0" err="1"/>
              <a:t>d'infrastructure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À</a:t>
            </a:r>
            <a:r>
              <a:rPr lang="en-CA" sz="1600" dirty="0"/>
              <a:t> quoi </a:t>
            </a:r>
            <a:r>
              <a:rPr lang="en-CA" sz="1600" dirty="0" err="1"/>
              <a:t>ressemblent</a:t>
            </a:r>
            <a:r>
              <a:rPr lang="en-CA" sz="1600" dirty="0"/>
              <a:t> les </a:t>
            </a:r>
            <a:r>
              <a:rPr lang="en-CA" sz="1600" dirty="0" err="1"/>
              <a:t>produits</a:t>
            </a:r>
            <a:r>
              <a:rPr lang="en-CA" sz="1600" dirty="0"/>
              <a:t> </a:t>
            </a:r>
            <a:r>
              <a:rPr lang="en-CA" sz="1600" dirty="0" err="1"/>
              <a:t>livrables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/>
              <a:t>Comment les succès </a:t>
            </a:r>
            <a:r>
              <a:rPr lang="en-CA" sz="1600" dirty="0" err="1"/>
              <a:t>seraient-ils</a:t>
            </a:r>
            <a:r>
              <a:rPr lang="en-CA" sz="1600" dirty="0"/>
              <a:t> </a:t>
            </a:r>
            <a:r>
              <a:rPr lang="en-CA" sz="1600" dirty="0" err="1"/>
              <a:t>quantifiés</a:t>
            </a:r>
            <a:r>
              <a:rPr lang="en-CA" sz="1600" dirty="0"/>
              <a:t>/</a:t>
            </a:r>
            <a:r>
              <a:rPr lang="en-CA" sz="1600" dirty="0" err="1"/>
              <a:t>qualifiés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Quels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vos</a:t>
            </a:r>
            <a:r>
              <a:rPr lang="en-CA" sz="1600" dirty="0"/>
              <a:t> </a:t>
            </a:r>
            <a:r>
              <a:rPr lang="en-CA" sz="1600" dirty="0" err="1"/>
              <a:t>délais</a:t>
            </a:r>
            <a:r>
              <a:rPr lang="en-CA" sz="1600" dirty="0"/>
              <a:t> et </a:t>
            </a:r>
            <a:r>
              <a:rPr lang="en-CA" sz="1600" dirty="0" err="1"/>
              <a:t>votre</a:t>
            </a:r>
            <a:r>
              <a:rPr lang="en-CA" sz="1600" dirty="0"/>
              <a:t> </a:t>
            </a:r>
            <a:r>
              <a:rPr lang="en-CA" sz="1600" dirty="0" err="1"/>
              <a:t>disponibilité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Quelles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les </a:t>
            </a:r>
            <a:r>
              <a:rPr lang="en-CA" sz="1600" dirty="0" err="1"/>
              <a:t>compétences</a:t>
            </a:r>
            <a:r>
              <a:rPr lang="en-CA" sz="1600" dirty="0"/>
              <a:t> </a:t>
            </a:r>
            <a:r>
              <a:rPr lang="en-CA" sz="1600" dirty="0" err="1"/>
              <a:t>requises</a:t>
            </a:r>
            <a:r>
              <a:rPr lang="en-CA" sz="1600" dirty="0"/>
              <a:t> pour </a:t>
            </a:r>
            <a:r>
              <a:rPr lang="en-CA" sz="1600" dirty="0" err="1"/>
              <a:t>travailler</a:t>
            </a:r>
            <a:r>
              <a:rPr lang="en-CA" sz="1600" dirty="0"/>
              <a:t> sur </a:t>
            </a:r>
            <a:r>
              <a:rPr lang="en-CA" sz="1600" dirty="0" err="1"/>
              <a:t>ce</a:t>
            </a:r>
            <a:r>
              <a:rPr lang="en-CA" sz="1600" dirty="0"/>
              <a:t> </a:t>
            </a:r>
            <a:r>
              <a:rPr lang="en-CA" sz="1600" dirty="0" err="1"/>
              <a:t>projet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Travailleriez-vous</a:t>
            </a:r>
            <a:r>
              <a:rPr lang="en-CA" sz="1600" dirty="0"/>
              <a:t> sur </a:t>
            </a:r>
            <a:r>
              <a:rPr lang="en-CA" sz="1600" dirty="0" err="1"/>
              <a:t>ce</a:t>
            </a:r>
            <a:r>
              <a:rPr lang="en-CA" sz="1600" dirty="0"/>
              <a:t> </a:t>
            </a:r>
            <a:r>
              <a:rPr lang="en-CA" sz="1600" dirty="0" err="1"/>
              <a:t>projet</a:t>
            </a:r>
            <a:r>
              <a:rPr lang="en-CA" sz="1600" dirty="0"/>
              <a:t> </a:t>
            </a:r>
            <a:r>
              <a:rPr lang="en-CA" sz="1600" dirty="0" err="1"/>
              <a:t>seul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au sein </a:t>
            </a:r>
            <a:r>
              <a:rPr lang="en-CA" sz="1600" dirty="0" err="1"/>
              <a:t>d'une</a:t>
            </a:r>
            <a:r>
              <a:rPr lang="en-CA" sz="1600" dirty="0"/>
              <a:t> </a:t>
            </a:r>
            <a:r>
              <a:rPr lang="en-CA" sz="1600" dirty="0" err="1"/>
              <a:t>équipe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Quel</a:t>
            </a:r>
            <a:r>
              <a:rPr lang="en-CA" sz="1600" dirty="0"/>
              <a:t> </a:t>
            </a:r>
            <a:r>
              <a:rPr lang="en-CA" sz="1600" dirty="0" err="1"/>
              <a:t>serait</a:t>
            </a:r>
            <a:r>
              <a:rPr lang="en-CA" sz="1600" dirty="0"/>
              <a:t> le </a:t>
            </a:r>
            <a:r>
              <a:rPr lang="en-CA" sz="1600" dirty="0" err="1"/>
              <a:t>coût</a:t>
            </a:r>
            <a:r>
              <a:rPr lang="en-CA" sz="1600" dirty="0"/>
              <a:t> du </a:t>
            </a:r>
            <a:r>
              <a:rPr lang="en-CA" sz="1600" dirty="0" err="1"/>
              <a:t>lancement</a:t>
            </a:r>
            <a:r>
              <a:rPr lang="en-CA" sz="1600" dirty="0"/>
              <a:t> et de la </a:t>
            </a:r>
            <a:r>
              <a:rPr lang="en-CA" sz="1600" dirty="0" err="1"/>
              <a:t>réalisation</a:t>
            </a:r>
            <a:r>
              <a:rPr lang="en-CA" sz="1600" dirty="0"/>
              <a:t> de </a:t>
            </a:r>
            <a:r>
              <a:rPr lang="en-CA" sz="1600" dirty="0" err="1"/>
              <a:t>ce</a:t>
            </a:r>
            <a:r>
              <a:rPr lang="en-CA" sz="1600" dirty="0"/>
              <a:t> </a:t>
            </a:r>
            <a:r>
              <a:rPr lang="en-CA" sz="1600" dirty="0" err="1"/>
              <a:t>projet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À</a:t>
            </a:r>
            <a:r>
              <a:rPr lang="en-CA" sz="1600" dirty="0"/>
              <a:t> quoi </a:t>
            </a:r>
            <a:r>
              <a:rPr lang="en-CA" sz="1600" dirty="0" err="1"/>
              <a:t>ressemble</a:t>
            </a:r>
            <a:r>
              <a:rPr lang="en-CA" sz="1600" dirty="0"/>
              <a:t> le pipeline </a:t>
            </a:r>
            <a:r>
              <a:rPr lang="en-CA" sz="1600" dirty="0" err="1"/>
              <a:t>d'analyse</a:t>
            </a:r>
            <a:r>
              <a:rPr lang="en-CA" sz="1600" dirty="0"/>
              <a:t> des </a:t>
            </a:r>
            <a:r>
              <a:rPr lang="en-CA" sz="1600" dirty="0" err="1"/>
              <a:t>données</a:t>
            </a:r>
            <a:r>
              <a:rPr lang="en-CA" sz="1600" dirty="0"/>
              <a:t> ?</a:t>
            </a:r>
          </a:p>
          <a:p>
            <a:pPr marL="806958" lvl="1" indent="-514350" algn="l">
              <a:buFont typeface="+mj-lt"/>
              <a:buAutoNum type="arabicPeriod" startAt="6"/>
            </a:pPr>
            <a:r>
              <a:rPr lang="en-CA" sz="1600" dirty="0" err="1"/>
              <a:t>Quels</a:t>
            </a:r>
            <a:r>
              <a:rPr lang="en-CA" sz="1600" dirty="0"/>
              <a:t> </a:t>
            </a:r>
            <a:r>
              <a:rPr lang="en-CA" sz="1600" dirty="0" err="1"/>
              <a:t>logiciels</a:t>
            </a:r>
            <a:r>
              <a:rPr lang="en-CA" sz="1600" dirty="0"/>
              <a:t> et </a:t>
            </a:r>
            <a:r>
              <a:rPr lang="en-CA" sz="1600" dirty="0" err="1"/>
              <a:t>méthodes</a:t>
            </a:r>
            <a:r>
              <a:rPr lang="en-CA" sz="1600" dirty="0"/>
              <a:t> </a:t>
            </a:r>
            <a:r>
              <a:rPr lang="en-CA" sz="1600" dirty="0" err="1"/>
              <a:t>d'analyse</a:t>
            </a:r>
            <a:r>
              <a:rPr lang="en-CA" sz="1600" dirty="0"/>
              <a:t> </a:t>
            </a:r>
            <a:r>
              <a:rPr lang="en-CA" sz="1600" dirty="0" err="1"/>
              <a:t>seront</a:t>
            </a:r>
            <a:r>
              <a:rPr lang="en-CA" sz="1600" dirty="0"/>
              <a:t> </a:t>
            </a:r>
            <a:r>
              <a:rPr lang="en-CA" sz="1600" dirty="0" err="1"/>
              <a:t>utilisés</a:t>
            </a:r>
            <a:r>
              <a:rPr lang="en-CA" sz="1600" dirty="0"/>
              <a:t>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78C9A-0437-1E8F-216F-E5110B9EE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256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BE59AE41-2C92-FC49-2A50-8870F447639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3707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70560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6A68-CDB5-46F2-64C0-C870E73E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Projet guidé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F5E73-FB42-0681-B725-CB739298D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200373" cy="3851404"/>
          </a:xfrm>
        </p:spPr>
        <p:txBody>
          <a:bodyPr vert="horz" lIns="0" tIns="45720" rIns="0" bIns="45720" rtlCol="0" anchor="ctr">
            <a:noAutofit/>
          </a:bodyPr>
          <a:lstStyle/>
          <a:p>
            <a:r>
              <a:rPr lang="en-CA" sz="1900" dirty="0" err="1"/>
              <a:t>Rédigez</a:t>
            </a:r>
            <a:r>
              <a:rPr lang="en-CA" sz="1900" dirty="0"/>
              <a:t> un article </a:t>
            </a:r>
            <a:r>
              <a:rPr lang="en-CA" sz="1900" dirty="0" err="1"/>
              <a:t>discutant</a:t>
            </a:r>
            <a:r>
              <a:rPr lang="en-CA" sz="1900" dirty="0"/>
              <a:t> de </a:t>
            </a:r>
            <a:r>
              <a:rPr lang="en-CA" sz="1900" dirty="0" err="1"/>
              <a:t>certaines</a:t>
            </a:r>
            <a:r>
              <a:rPr lang="en-CA" sz="1900" dirty="0"/>
              <a:t> des questions </a:t>
            </a:r>
            <a:r>
              <a:rPr lang="en-CA" sz="1900" dirty="0" err="1"/>
              <a:t>éthiques</a:t>
            </a:r>
            <a:r>
              <a:rPr lang="en-CA" sz="1900" dirty="0"/>
              <a:t> </a:t>
            </a:r>
            <a:r>
              <a:rPr lang="en-CA" sz="1900" dirty="0" err="1"/>
              <a:t>entourant</a:t>
            </a:r>
            <a:r>
              <a:rPr lang="en-CA" sz="1900" dirty="0"/>
              <a:t> </a:t>
            </a:r>
            <a:r>
              <a:rPr lang="en-CA" sz="1900" dirty="0" err="1"/>
              <a:t>l'utilisation</a:t>
            </a:r>
            <a:r>
              <a:rPr lang="en-CA" sz="1900" dirty="0"/>
              <a:t> de </a:t>
            </a:r>
            <a:r>
              <a:rPr lang="en-CA" sz="1900" dirty="0" err="1"/>
              <a:t>l'intelligence</a:t>
            </a:r>
            <a:r>
              <a:rPr lang="en-CA" sz="1900" dirty="0"/>
              <a:t> </a:t>
            </a:r>
            <a:r>
              <a:rPr lang="en-CA" sz="1900" dirty="0" err="1"/>
              <a:t>artificielle</a:t>
            </a:r>
            <a:r>
              <a:rPr lang="en-CA" sz="1900" dirty="0"/>
              <a:t>, de la science des </a:t>
            </a:r>
            <a:r>
              <a:rPr lang="en-CA" sz="1900" dirty="0" err="1"/>
              <a:t>données</a:t>
            </a:r>
            <a:r>
              <a:rPr lang="en-CA" sz="1900" dirty="0"/>
              <a:t> et des </a:t>
            </a:r>
            <a:r>
              <a:rPr lang="en-CA" sz="1900" dirty="0" err="1"/>
              <a:t>algorithmes</a:t>
            </a:r>
            <a:r>
              <a:rPr lang="en-CA" sz="1900" dirty="0"/>
              <a:t> </a:t>
            </a:r>
            <a:r>
              <a:rPr lang="en-CA" sz="1900" dirty="0" err="1"/>
              <a:t>d'apprentissage</a:t>
            </a:r>
            <a:r>
              <a:rPr lang="en-CA" sz="1900" dirty="0"/>
              <a:t> </a:t>
            </a:r>
            <a:r>
              <a:rPr lang="en-CA" sz="1900" dirty="0" err="1"/>
              <a:t>automatique</a:t>
            </a:r>
            <a:r>
              <a:rPr lang="en-CA" sz="1900" dirty="0"/>
              <a:t>. </a:t>
            </a:r>
          </a:p>
          <a:p>
            <a:r>
              <a:rPr lang="en-CA" sz="1900" dirty="0" err="1"/>
              <a:t>Établissez</a:t>
            </a:r>
            <a:r>
              <a:rPr lang="en-CA" sz="1900" dirty="0"/>
              <a:t> </a:t>
            </a:r>
            <a:r>
              <a:rPr lang="en-CA" sz="1900" dirty="0" err="1"/>
              <a:t>une</a:t>
            </a:r>
            <a:r>
              <a:rPr lang="en-CA" sz="1900" dirty="0"/>
              <a:t> </a:t>
            </a:r>
            <a:r>
              <a:rPr lang="en-CA" sz="1900" dirty="0" err="1"/>
              <a:t>liste</a:t>
            </a:r>
            <a:r>
              <a:rPr lang="en-CA" sz="1900" dirty="0"/>
              <a:t> des 3 </a:t>
            </a:r>
            <a:r>
              <a:rPr lang="en-CA" sz="1900" dirty="0" err="1"/>
              <a:t>principes</a:t>
            </a:r>
            <a:r>
              <a:rPr lang="en-CA" sz="1900" dirty="0"/>
              <a:t> </a:t>
            </a:r>
            <a:r>
              <a:rPr lang="en-CA" sz="1900" dirty="0" err="1"/>
              <a:t>éthiques</a:t>
            </a:r>
            <a:r>
              <a:rPr lang="en-CA" sz="1900" dirty="0"/>
              <a:t> les plus </a:t>
            </a:r>
            <a:r>
              <a:rPr lang="en-CA" sz="1900" dirty="0" err="1"/>
              <a:t>importants</a:t>
            </a:r>
            <a:r>
              <a:rPr lang="en-CA" sz="1900" dirty="0"/>
              <a:t> </a:t>
            </a:r>
            <a:r>
              <a:rPr lang="en-CA" sz="1900" dirty="0" err="1"/>
              <a:t>auxquels</a:t>
            </a:r>
            <a:r>
              <a:rPr lang="en-CA" sz="1900" dirty="0"/>
              <a:t> </a:t>
            </a:r>
            <a:r>
              <a:rPr lang="en-CA" sz="1900" dirty="0" err="1"/>
              <a:t>l'utilisation</a:t>
            </a:r>
            <a:r>
              <a:rPr lang="en-CA" sz="1900" dirty="0"/>
              <a:t> de </a:t>
            </a:r>
            <a:r>
              <a:rPr lang="en-CA" sz="1900" dirty="0" err="1"/>
              <a:t>tels</a:t>
            </a:r>
            <a:r>
              <a:rPr lang="en-CA" sz="1900" dirty="0"/>
              <a:t> </a:t>
            </a:r>
            <a:r>
              <a:rPr lang="en-CA" sz="1900" dirty="0" err="1"/>
              <a:t>algorithmes</a:t>
            </a:r>
            <a:r>
              <a:rPr lang="en-CA" sz="1900" dirty="0"/>
              <a:t> </a:t>
            </a:r>
            <a:r>
              <a:rPr lang="en-CA" sz="1900" dirty="0" err="1"/>
              <a:t>devrait</a:t>
            </a:r>
            <a:r>
              <a:rPr lang="en-CA" sz="1900" dirty="0"/>
              <a:t> se conformer. </a:t>
            </a:r>
            <a:r>
              <a:rPr lang="en-CA" sz="1900" dirty="0" err="1"/>
              <a:t>Expliquez</a:t>
            </a:r>
            <a:r>
              <a:rPr lang="en-CA" sz="1900" dirty="0"/>
              <a:t> </a:t>
            </a:r>
            <a:r>
              <a:rPr lang="en-CA" sz="1900" dirty="0" err="1"/>
              <a:t>pourquoi</a:t>
            </a:r>
            <a:r>
              <a:rPr lang="en-CA" sz="1900" dirty="0"/>
              <a:t> </a:t>
            </a:r>
            <a:r>
              <a:rPr lang="en-CA" sz="1900" dirty="0" err="1"/>
              <a:t>vous</a:t>
            </a:r>
            <a:r>
              <a:rPr lang="en-CA" sz="1900" dirty="0"/>
              <a:t> </a:t>
            </a:r>
            <a:r>
              <a:rPr lang="en-CA" sz="1900" dirty="0" err="1"/>
              <a:t>avez</a:t>
            </a:r>
            <a:r>
              <a:rPr lang="en-CA" sz="1900" dirty="0"/>
              <a:t> </a:t>
            </a:r>
            <a:r>
              <a:rPr lang="en-CA" sz="1900" dirty="0" err="1"/>
              <a:t>choisi</a:t>
            </a:r>
            <a:r>
              <a:rPr lang="en-CA" sz="1900" dirty="0"/>
              <a:t> </a:t>
            </a:r>
            <a:r>
              <a:rPr lang="en-CA" sz="1900" dirty="0" err="1"/>
              <a:t>chacun</a:t>
            </a:r>
            <a:r>
              <a:rPr lang="en-CA" sz="1900" dirty="0"/>
              <a:t> de </a:t>
            </a:r>
            <a:r>
              <a:rPr lang="en-CA" sz="1900" dirty="0" err="1"/>
              <a:t>ces</a:t>
            </a:r>
            <a:r>
              <a:rPr lang="en-CA" sz="1900" dirty="0"/>
              <a:t> </a:t>
            </a:r>
            <a:r>
              <a:rPr lang="en-CA" sz="1900" dirty="0" err="1"/>
              <a:t>principes</a:t>
            </a:r>
            <a:r>
              <a:rPr lang="en-CA" sz="1900" dirty="0"/>
              <a:t>. </a:t>
            </a:r>
          </a:p>
          <a:p>
            <a:r>
              <a:rPr lang="en-CA" sz="1900" dirty="0" err="1"/>
              <a:t>Décrivez</a:t>
            </a:r>
            <a:r>
              <a:rPr lang="en-CA" sz="1900" dirty="0"/>
              <a:t> (au </a:t>
            </a:r>
            <a:r>
              <a:rPr lang="en-CA" sz="1900" dirty="0" err="1"/>
              <a:t>moins</a:t>
            </a:r>
            <a:r>
              <a:rPr lang="en-CA" sz="1900" dirty="0"/>
              <a:t>) 2 </a:t>
            </a:r>
            <a:r>
              <a:rPr lang="en-CA" sz="1900" dirty="0" err="1"/>
              <a:t>cas</a:t>
            </a:r>
            <a:r>
              <a:rPr lang="en-CA" sz="1900" dirty="0"/>
              <a:t> </a:t>
            </a:r>
            <a:r>
              <a:rPr lang="en-CA" sz="1900" dirty="0" err="1"/>
              <a:t>réels</a:t>
            </a:r>
            <a:r>
              <a:rPr lang="en-CA" sz="1900" dirty="0"/>
              <a:t> </a:t>
            </a:r>
            <a:r>
              <a:rPr lang="en-CA" sz="1900" dirty="0" err="1"/>
              <a:t>d'utilisation</a:t>
            </a:r>
            <a:r>
              <a:rPr lang="en-CA" sz="1900" dirty="0"/>
              <a:t> de </a:t>
            </a:r>
            <a:r>
              <a:rPr lang="en-CA" sz="1900" dirty="0" err="1"/>
              <a:t>l'I.A</a:t>
            </a:r>
            <a:r>
              <a:rPr lang="en-CA" sz="1900" dirty="0"/>
              <a:t>./S.D./A.A. dans le </a:t>
            </a:r>
            <a:r>
              <a:rPr lang="en-CA" sz="1900" dirty="0" err="1"/>
              <a:t>secteur</a:t>
            </a:r>
            <a:r>
              <a:rPr lang="en-CA" sz="1900" dirty="0"/>
              <a:t> public, le </a:t>
            </a:r>
            <a:r>
              <a:rPr lang="en-CA" sz="1900" dirty="0" err="1"/>
              <a:t>secteur</a:t>
            </a:r>
            <a:r>
              <a:rPr lang="en-CA" sz="1900" dirty="0"/>
              <a:t> </a:t>
            </a:r>
            <a:r>
              <a:rPr lang="en-CA" sz="1900" dirty="0" err="1"/>
              <a:t>privé</a:t>
            </a:r>
            <a:r>
              <a:rPr lang="en-CA" sz="1900" dirty="0"/>
              <a:t>, </a:t>
            </a:r>
            <a:r>
              <a:rPr lang="en-CA" sz="1900" dirty="0" err="1"/>
              <a:t>ou</a:t>
            </a:r>
            <a:r>
              <a:rPr lang="en-CA" sz="1900" dirty="0"/>
              <a:t> le milieu </a:t>
            </a:r>
            <a:r>
              <a:rPr lang="en-CA" sz="1900" dirty="0" err="1"/>
              <a:t>universitaire</a:t>
            </a:r>
            <a:r>
              <a:rPr lang="en-CA" sz="1900" dirty="0"/>
              <a:t>, </a:t>
            </a:r>
            <a:r>
              <a:rPr lang="en-CA" sz="1900" dirty="0" err="1"/>
              <a:t>lorsque</a:t>
            </a:r>
            <a:r>
              <a:rPr lang="en-CA" sz="1900" dirty="0"/>
              <a:t> les </a:t>
            </a:r>
            <a:r>
              <a:rPr lang="en-CA" sz="1900" dirty="0" err="1"/>
              <a:t>principes</a:t>
            </a:r>
            <a:r>
              <a:rPr lang="en-CA" sz="1900" dirty="0"/>
              <a:t> </a:t>
            </a:r>
            <a:r>
              <a:rPr lang="en-CA" sz="1900" dirty="0" err="1"/>
              <a:t>éthiques</a:t>
            </a:r>
            <a:r>
              <a:rPr lang="en-CA" sz="1900" dirty="0"/>
              <a:t> que </a:t>
            </a:r>
            <a:r>
              <a:rPr lang="en-CA" sz="1900" dirty="0" err="1"/>
              <a:t>vous</a:t>
            </a:r>
            <a:r>
              <a:rPr lang="en-CA" sz="1900" dirty="0"/>
              <a:t> </a:t>
            </a:r>
            <a:r>
              <a:rPr lang="en-CA" sz="1900" dirty="0" err="1"/>
              <a:t>avez</a:t>
            </a:r>
            <a:r>
              <a:rPr lang="en-CA" sz="1900" dirty="0"/>
              <a:t> </a:t>
            </a:r>
            <a:r>
              <a:rPr lang="en-CA" sz="1900" dirty="0" err="1"/>
              <a:t>choisis</a:t>
            </a:r>
            <a:r>
              <a:rPr lang="en-CA" sz="1900" dirty="0"/>
              <a:t> </a:t>
            </a:r>
            <a:r>
              <a:rPr lang="en-CA" sz="1900" dirty="0" err="1"/>
              <a:t>ont</a:t>
            </a:r>
            <a:r>
              <a:rPr lang="en-CA" sz="1900" dirty="0"/>
              <a:t> </a:t>
            </a:r>
            <a:r>
              <a:rPr lang="en-CA" sz="1900" dirty="0" err="1"/>
              <a:t>été</a:t>
            </a:r>
            <a:r>
              <a:rPr lang="en-CA" sz="1900" dirty="0"/>
              <a:t> </a:t>
            </a:r>
            <a:r>
              <a:rPr lang="en-CA" sz="1900" dirty="0" err="1"/>
              <a:t>violés</a:t>
            </a:r>
            <a:r>
              <a:rPr lang="en-CA" sz="1900" dirty="0"/>
              <a:t>. </a:t>
            </a:r>
            <a:r>
              <a:rPr lang="en-CA" sz="1900" dirty="0" err="1"/>
              <a:t>Discutez</a:t>
            </a:r>
            <a:r>
              <a:rPr lang="en-CA" sz="1900" dirty="0"/>
              <a:t> de la manière </a:t>
            </a:r>
            <a:r>
              <a:rPr lang="en-CA" sz="1900" dirty="0" err="1"/>
              <a:t>dont</a:t>
            </a:r>
            <a:r>
              <a:rPr lang="en-CA" sz="1900" dirty="0"/>
              <a:t> le non-respect de </a:t>
            </a:r>
            <a:r>
              <a:rPr lang="en-CA" sz="1900" dirty="0" err="1"/>
              <a:t>vos</a:t>
            </a:r>
            <a:r>
              <a:rPr lang="en-CA" sz="1900" dirty="0"/>
              <a:t> </a:t>
            </a:r>
            <a:r>
              <a:rPr lang="en-CA" sz="1900" dirty="0" err="1"/>
              <a:t>principes</a:t>
            </a:r>
            <a:r>
              <a:rPr lang="en-CA" sz="1900" dirty="0"/>
              <a:t> </a:t>
            </a:r>
            <a:r>
              <a:rPr lang="en-CA" sz="1900" dirty="0" err="1"/>
              <a:t>éthiques</a:t>
            </a:r>
            <a:r>
              <a:rPr lang="en-CA" sz="1900" dirty="0"/>
              <a:t> a </a:t>
            </a:r>
            <a:r>
              <a:rPr lang="en-CA" sz="1900" dirty="0" err="1"/>
              <a:t>occasionné</a:t>
            </a:r>
            <a:r>
              <a:rPr lang="en-CA" sz="1900" dirty="0"/>
              <a:t> (</a:t>
            </a:r>
            <a:r>
              <a:rPr lang="en-CA" sz="1900" dirty="0" err="1"/>
              <a:t>ou</a:t>
            </a:r>
            <a:r>
              <a:rPr lang="en-CA" sz="1900" dirty="0"/>
              <a:t> </a:t>
            </a:r>
            <a:r>
              <a:rPr lang="en-CA" sz="1900" dirty="0" err="1"/>
              <a:t>pourrait</a:t>
            </a:r>
            <a:r>
              <a:rPr lang="en-CA" sz="1900" dirty="0"/>
              <a:t> </a:t>
            </a:r>
            <a:r>
              <a:rPr lang="en-CA" sz="1900" dirty="0" err="1"/>
              <a:t>occasionner</a:t>
            </a:r>
            <a:r>
              <a:rPr lang="en-CA" sz="1900" dirty="0"/>
              <a:t>) des </a:t>
            </a:r>
            <a:r>
              <a:rPr lang="en-CA" sz="1900" dirty="0" err="1"/>
              <a:t>dommages</a:t>
            </a:r>
            <a:r>
              <a:rPr lang="en-CA" sz="1900" dirty="0"/>
              <a:t> </a:t>
            </a:r>
            <a:r>
              <a:rPr lang="en-CA" sz="1900" dirty="0" err="1"/>
              <a:t>à</a:t>
            </a:r>
            <a:r>
              <a:rPr lang="en-CA" sz="1900" dirty="0"/>
              <a:t> des </a:t>
            </a:r>
            <a:r>
              <a:rPr lang="en-CA" sz="1900" dirty="0" err="1"/>
              <a:t>personnes</a:t>
            </a:r>
            <a:r>
              <a:rPr lang="en-CA" sz="1900" dirty="0"/>
              <a:t>, des organisations, des pays, etc. </a:t>
            </a:r>
          </a:p>
          <a:p>
            <a:r>
              <a:rPr lang="en-CA" sz="1900" dirty="0" err="1"/>
              <a:t>Suggérez</a:t>
            </a:r>
            <a:r>
              <a:rPr lang="en-CA" sz="1900" dirty="0"/>
              <a:t> comment les </a:t>
            </a:r>
            <a:r>
              <a:rPr lang="en-CA" sz="1900" dirty="0" err="1"/>
              <a:t>projets</a:t>
            </a:r>
            <a:r>
              <a:rPr lang="en-CA" sz="1900" dirty="0"/>
              <a:t> </a:t>
            </a:r>
            <a:r>
              <a:rPr lang="en-CA" sz="1900" dirty="0" err="1"/>
              <a:t>discutés</a:t>
            </a:r>
            <a:r>
              <a:rPr lang="en-CA" sz="1900" dirty="0"/>
              <a:t> ci-dessus </a:t>
            </a:r>
            <a:r>
              <a:rPr lang="en-CA" sz="1900" dirty="0" err="1"/>
              <a:t>auraient</a:t>
            </a:r>
            <a:r>
              <a:rPr lang="en-CA" sz="1900" dirty="0"/>
              <a:t> </a:t>
            </a:r>
            <a:r>
              <a:rPr lang="en-CA" sz="1900" dirty="0" err="1"/>
              <a:t>pu</a:t>
            </a:r>
            <a:r>
              <a:rPr lang="en-CA" sz="1900" dirty="0"/>
              <a:t> </a:t>
            </a:r>
            <a:r>
              <a:rPr lang="en-CA" sz="1900" dirty="0" err="1"/>
              <a:t>être</a:t>
            </a:r>
            <a:r>
              <a:rPr lang="en-CA" sz="1900" dirty="0"/>
              <a:t> </a:t>
            </a:r>
            <a:r>
              <a:rPr lang="en-CA" sz="1900" dirty="0" err="1"/>
              <a:t>modifiés</a:t>
            </a:r>
            <a:r>
              <a:rPr lang="en-CA" sz="1900" dirty="0"/>
              <a:t> </a:t>
            </a:r>
            <a:r>
              <a:rPr lang="en-CA" sz="1900" dirty="0" err="1"/>
              <a:t>afin</a:t>
            </a:r>
            <a:r>
              <a:rPr lang="en-CA" sz="1900" dirty="0"/>
              <a:t> que </a:t>
            </a:r>
            <a:r>
              <a:rPr lang="en-CA" sz="1900" dirty="0" err="1"/>
              <a:t>leur</a:t>
            </a:r>
            <a:r>
              <a:rPr lang="en-CA" sz="1900" dirty="0"/>
              <a:t> utilisation des </a:t>
            </a:r>
            <a:r>
              <a:rPr lang="en-CA" sz="1900" dirty="0" err="1"/>
              <a:t>algorithmes</a:t>
            </a:r>
            <a:r>
              <a:rPr lang="en-CA" sz="1900" dirty="0"/>
              <a:t> I.A./S.D./A.A. </a:t>
            </a:r>
            <a:r>
              <a:rPr lang="en-CA" sz="1900" dirty="0" err="1"/>
              <a:t>respecte</a:t>
            </a:r>
            <a:r>
              <a:rPr lang="en-CA" sz="1900" dirty="0"/>
              <a:t> les </a:t>
            </a:r>
            <a:r>
              <a:rPr lang="en-CA" sz="1900" dirty="0" err="1"/>
              <a:t>principes</a:t>
            </a:r>
            <a:r>
              <a:rPr lang="en-CA" sz="1900" dirty="0"/>
              <a:t> </a:t>
            </a:r>
            <a:r>
              <a:rPr lang="en-CA" sz="1900" dirty="0" err="1"/>
              <a:t>éthiques</a:t>
            </a:r>
            <a:r>
              <a:rPr lang="en-CA" sz="1900" dirty="0"/>
              <a:t> que </a:t>
            </a:r>
            <a:r>
              <a:rPr lang="en-CA" sz="1900" dirty="0" err="1"/>
              <a:t>vous</a:t>
            </a:r>
            <a:r>
              <a:rPr lang="en-CA" sz="1900" dirty="0"/>
              <a:t> </a:t>
            </a:r>
            <a:r>
              <a:rPr lang="en-CA" sz="1900" dirty="0" err="1"/>
              <a:t>avez</a:t>
            </a:r>
            <a:r>
              <a:rPr lang="en-CA" sz="1900" dirty="0"/>
              <a:t> </a:t>
            </a:r>
            <a:r>
              <a:rPr lang="en-CA" sz="1900" dirty="0" err="1"/>
              <a:t>choisis</a:t>
            </a:r>
            <a:r>
              <a:rPr lang="en-CA" sz="19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78C9A-0437-1E8F-216F-E5110B9EE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66DE27-2349-7A48-D2A0-D52395DCCB3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9982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7858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53A5-ED72-5DDD-6E65-DEED9B0A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Projet guidé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64C32-C70F-6F79-DCC7-FBC6E33974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5120641" cy="3868576"/>
          </a:xfrm>
        </p:spPr>
        <p:txBody>
          <a:bodyPr anchor="t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Ce </a:t>
            </a:r>
            <a:r>
              <a:rPr lang="en-CA" sz="1800" dirty="0" err="1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projet</a:t>
            </a:r>
            <a:r>
              <a:rPr lang="en-CA" sz="1800" dirty="0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 utilise </a:t>
            </a:r>
            <a:r>
              <a:rPr lang="en-CA" sz="1800" dirty="0" err="1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l’</a:t>
            </a:r>
            <a:r>
              <a:rPr lang="en-CA" sz="1800" u="sng" dirty="0" err="1">
                <a:solidFill>
                  <a:srgbClr val="0000FF"/>
                </a:solidFill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outil</a:t>
            </a:r>
            <a:r>
              <a:rPr lang="en-CA" sz="1800" u="sng" dirty="0">
                <a:solidFill>
                  <a:srgbClr val="0000FF"/>
                </a:solidFill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 Gapminder</a:t>
            </a:r>
            <a:r>
              <a:rPr lang="en-CA" sz="1800" dirty="0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 (il y a </a:t>
            </a:r>
            <a:r>
              <a:rPr lang="en-CA" sz="1800" dirty="0" err="1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aussi</a:t>
            </a:r>
            <a:r>
              <a:rPr lang="en-CA" sz="1800" dirty="0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800" dirty="0" err="1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une</a:t>
            </a:r>
            <a:r>
              <a:rPr lang="en-CA" sz="1800" dirty="0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 version </a:t>
            </a:r>
            <a:r>
              <a:rPr lang="en-CA" sz="1800" u="sng" dirty="0">
                <a:solidFill>
                  <a:srgbClr val="0000FF"/>
                </a:solidFill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hors-ligne</a:t>
            </a:r>
            <a:r>
              <a:rPr lang="en-CA" sz="1800" dirty="0">
                <a:effectLst/>
                <a:latin typeface="Dagny OT" panose="020B0504020201020104" pitchFamily="34" charset="77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>
                <a:latin typeface="Dagny OT" panose="020B0504020201020104" pitchFamily="34" charset="77"/>
              </a:rPr>
              <a:t>Prenez</a:t>
            </a:r>
            <a:r>
              <a:rPr lang="en-CA" sz="1600" dirty="0">
                <a:latin typeface="Dagny OT" panose="020B0504020201020104" pitchFamily="34" charset="77"/>
              </a:rPr>
              <a:t> le temps </a:t>
            </a:r>
            <a:r>
              <a:rPr lang="en-CA" sz="1600" dirty="0" err="1">
                <a:latin typeface="Dagny OT" panose="020B0504020201020104" pitchFamily="34" charset="77"/>
              </a:rPr>
              <a:t>d'explorer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l'outil</a:t>
            </a:r>
            <a:r>
              <a:rPr lang="en-CA" sz="1600" dirty="0">
                <a:latin typeface="Dagny OT" panose="020B0504020201020104" pitchFamily="34" charset="77"/>
              </a:rPr>
              <a:t>. Dans la version </a:t>
            </a:r>
            <a:r>
              <a:rPr lang="en-CA" sz="1600" dirty="0" err="1">
                <a:latin typeface="Dagny OT" panose="020B0504020201020104" pitchFamily="34" charset="77"/>
              </a:rPr>
              <a:t>en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ligne</a:t>
            </a:r>
            <a:r>
              <a:rPr lang="en-CA" sz="1600" dirty="0">
                <a:latin typeface="Dagny OT" panose="020B0504020201020104" pitchFamily="34" charset="77"/>
              </a:rPr>
              <a:t>, le point de </a:t>
            </a:r>
            <a:r>
              <a:rPr lang="en-CA" sz="1600" dirty="0" err="1">
                <a:latin typeface="Dagny OT" panose="020B0504020201020104" pitchFamily="34" charset="77"/>
              </a:rPr>
              <a:t>départ</a:t>
            </a:r>
            <a:r>
              <a:rPr lang="en-CA" sz="1600" dirty="0">
                <a:latin typeface="Dagny OT" panose="020B0504020201020104" pitchFamily="34" charset="77"/>
              </a:rPr>
              <a:t> par </a:t>
            </a:r>
            <a:r>
              <a:rPr lang="en-CA" sz="1600" dirty="0" err="1">
                <a:latin typeface="Dagny OT" panose="020B0504020201020104" pitchFamily="34" charset="77"/>
              </a:rPr>
              <a:t>défaut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est</a:t>
            </a:r>
            <a:r>
              <a:rPr lang="en-CA" sz="1600" dirty="0">
                <a:latin typeface="Dagny OT" panose="020B0504020201020104" pitchFamily="34" charset="77"/>
              </a:rPr>
              <a:t> un </a:t>
            </a:r>
            <a:r>
              <a:rPr lang="en-CA" sz="1600" dirty="0" err="1">
                <a:latin typeface="Dagny OT" panose="020B0504020201020104" pitchFamily="34" charset="77"/>
              </a:rPr>
              <a:t>graphique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à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bulles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montrant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l'espérance</a:t>
            </a:r>
            <a:r>
              <a:rPr lang="en-CA" sz="1600" dirty="0">
                <a:latin typeface="Dagny OT" panose="020B0504020201020104" pitchFamily="34" charset="77"/>
              </a:rPr>
              <a:t> de vie </a:t>
            </a:r>
            <a:r>
              <a:rPr lang="en-CA" sz="1600" dirty="0" err="1">
                <a:latin typeface="Dagny OT" panose="020B0504020201020104" pitchFamily="34" charset="77"/>
              </a:rPr>
              <a:t>en</a:t>
            </a:r>
            <a:r>
              <a:rPr lang="en-CA" sz="1600" dirty="0">
                <a:latin typeface="Dagny OT" panose="020B0504020201020104" pitchFamily="34" charset="77"/>
              </a:rPr>
              <a:t> 2020, </a:t>
            </a:r>
            <a:r>
              <a:rPr lang="en-CA" sz="1600" dirty="0" err="1">
                <a:latin typeface="Dagny OT" panose="020B0504020201020104" pitchFamily="34" charset="77"/>
              </a:rPr>
              <a:t>ainsi</a:t>
            </a:r>
            <a:r>
              <a:rPr lang="en-CA" sz="1600" dirty="0">
                <a:latin typeface="Dagny OT" panose="020B0504020201020104" pitchFamily="34" charset="77"/>
              </a:rPr>
              <a:t> que le revenue par </a:t>
            </a:r>
            <a:r>
              <a:rPr lang="en-CA" sz="1600" dirty="0" err="1">
                <a:latin typeface="Dagny OT" panose="020B0504020201020104" pitchFamily="34" charset="77"/>
              </a:rPr>
              <a:t>personne</a:t>
            </a:r>
            <a:r>
              <a:rPr lang="en-CA" sz="1600" dirty="0">
                <a:latin typeface="Dagny OT" panose="020B0504020201020104" pitchFamily="34" charset="77"/>
              </a:rPr>
              <a:t>, par pays (la taille des </a:t>
            </a:r>
            <a:r>
              <a:rPr lang="en-CA" sz="1600" dirty="0" err="1">
                <a:latin typeface="Dagny OT" panose="020B0504020201020104" pitchFamily="34" charset="77"/>
              </a:rPr>
              <a:t>bulles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étant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associée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à</a:t>
            </a:r>
            <a:r>
              <a:rPr lang="en-CA" sz="1600" dirty="0">
                <a:latin typeface="Dagny OT" panose="020B0504020201020104" pitchFamily="34" charset="77"/>
              </a:rPr>
              <a:t> la population </a:t>
            </a:r>
            <a:r>
              <a:rPr lang="en-CA" sz="1600" dirty="0" err="1">
                <a:latin typeface="Dagny OT" panose="020B0504020201020104" pitchFamily="34" charset="77"/>
              </a:rPr>
              <a:t>totale</a:t>
            </a:r>
            <a:r>
              <a:rPr lang="en-CA" sz="1600" dirty="0">
                <a:latin typeface="Dagny OT" panose="020B0504020201020104" pitchFamily="34" charset="77"/>
              </a:rPr>
              <a:t>). Dans la version hors </a:t>
            </a:r>
            <a:r>
              <a:rPr lang="en-CA" sz="1600" dirty="0" err="1">
                <a:latin typeface="Dagny OT" panose="020B0504020201020104" pitchFamily="34" charset="77"/>
              </a:rPr>
              <a:t>ligne</a:t>
            </a:r>
            <a:r>
              <a:rPr lang="en-CA" sz="1600" dirty="0">
                <a:latin typeface="Dagny OT" panose="020B0504020201020104" pitchFamily="34" charset="77"/>
              </a:rPr>
              <a:t>, </a:t>
            </a:r>
            <a:r>
              <a:rPr lang="en-CA" sz="1600" dirty="0" err="1">
                <a:latin typeface="Dagny OT" panose="020B0504020201020104" pitchFamily="34" charset="77"/>
              </a:rPr>
              <a:t>sélectionnez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l'option</a:t>
            </a:r>
            <a:r>
              <a:rPr lang="en-CA" sz="1600" dirty="0">
                <a:latin typeface="Dagny OT" panose="020B0504020201020104" pitchFamily="34" charset="77"/>
              </a:rPr>
              <a:t> "Bubbles".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>
                <a:latin typeface="Dagny OT" panose="020B0504020201020104" pitchFamily="34" charset="77"/>
              </a:rPr>
              <a:t>Pouvez-vous</a:t>
            </a:r>
            <a:r>
              <a:rPr lang="en-CA" sz="1600" dirty="0">
                <a:latin typeface="Dagny OT" panose="020B0504020201020104" pitchFamily="34" charset="77"/>
              </a:rPr>
              <a:t> identifier les </a:t>
            </a:r>
            <a:r>
              <a:rPr lang="en-CA" sz="1600" dirty="0" err="1">
                <a:latin typeface="Dagny OT" panose="020B0504020201020104" pitchFamily="34" charset="77"/>
              </a:rPr>
              <a:t>catégories</a:t>
            </a:r>
            <a:r>
              <a:rPr lang="en-CA" sz="1600" dirty="0">
                <a:latin typeface="Dagny OT" panose="020B0504020201020104" pitchFamily="34" charset="77"/>
              </a:rPr>
              <a:t> de variables </a:t>
            </a:r>
            <a:r>
              <a:rPr lang="en-CA" sz="1600" dirty="0" err="1">
                <a:latin typeface="Dagny OT" panose="020B0504020201020104" pitchFamily="34" charset="77"/>
              </a:rPr>
              <a:t>disponibles</a:t>
            </a:r>
            <a:r>
              <a:rPr lang="en-CA" sz="1600" dirty="0">
                <a:latin typeface="Dagny OT" panose="020B0504020201020104" pitchFamily="34" charset="77"/>
              </a:rPr>
              <a:t>, </a:t>
            </a:r>
            <a:r>
              <a:rPr lang="en-CA" sz="1600" dirty="0" err="1">
                <a:latin typeface="Dagny OT" panose="020B0504020201020104" pitchFamily="34" charset="77"/>
              </a:rPr>
              <a:t>ainsi</a:t>
            </a:r>
            <a:r>
              <a:rPr lang="en-CA" sz="1600" dirty="0">
                <a:latin typeface="Dagny OT" panose="020B0504020201020104" pitchFamily="34" charset="77"/>
              </a:rPr>
              <a:t> que </a:t>
            </a:r>
            <a:r>
              <a:rPr lang="en-CA" sz="1600" dirty="0" err="1">
                <a:latin typeface="Dagny OT" panose="020B0504020201020104" pitchFamily="34" charset="77"/>
              </a:rPr>
              <a:t>certaines</a:t>
            </a:r>
            <a:r>
              <a:rPr lang="en-CA" sz="1600" dirty="0">
                <a:latin typeface="Dagny OT" panose="020B0504020201020104" pitchFamily="34" charset="77"/>
              </a:rPr>
              <a:t> des variables? [</a:t>
            </a:r>
            <a:r>
              <a:rPr lang="en-CA" sz="1600" dirty="0" err="1">
                <a:latin typeface="Dagny OT" panose="020B0504020201020104" pitchFamily="34" charset="77"/>
              </a:rPr>
              <a:t>Vous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devrez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peut-être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fouiller</a:t>
            </a:r>
            <a:r>
              <a:rPr lang="en-CA" sz="1600" dirty="0">
                <a:latin typeface="Dagny OT" panose="020B0504020201020104" pitchFamily="34" charset="77"/>
              </a:rPr>
              <a:t> un </a:t>
            </a:r>
            <a:r>
              <a:rPr lang="en-CA" sz="1600" dirty="0" err="1">
                <a:latin typeface="Dagny OT" panose="020B0504020201020104" pitchFamily="34" charset="77"/>
              </a:rPr>
              <a:t>peu</a:t>
            </a:r>
            <a:r>
              <a:rPr lang="en-CA" sz="1600" dirty="0">
                <a:latin typeface="Dagny OT" panose="020B0504020201020104" pitchFamily="34" charset="77"/>
              </a:rPr>
              <a:t>].</a:t>
            </a:r>
          </a:p>
          <a:p>
            <a:pPr marL="806958" lvl="1" indent="-514350" algn="l">
              <a:buFont typeface="+mj-lt"/>
              <a:buAutoNum type="arabicPeriod"/>
            </a:pPr>
            <a:r>
              <a:rPr lang="en-CA" sz="1600" dirty="0" err="1">
                <a:latin typeface="Dagny OT" panose="020B0504020201020104" pitchFamily="34" charset="77"/>
              </a:rPr>
              <a:t>Pourquoi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pensez-vous</a:t>
            </a:r>
            <a:r>
              <a:rPr lang="en-CA" sz="1600" dirty="0">
                <a:latin typeface="Dagny OT" panose="020B0504020201020104" pitchFamily="34" charset="77"/>
              </a:rPr>
              <a:t> que </a:t>
            </a:r>
            <a:r>
              <a:rPr lang="en-CA" sz="1600" dirty="0" err="1">
                <a:latin typeface="Dagny OT" panose="020B0504020201020104" pitchFamily="34" charset="77"/>
              </a:rPr>
              <a:t>Gapminder</a:t>
            </a:r>
            <a:r>
              <a:rPr lang="en-CA" sz="1600" dirty="0">
                <a:latin typeface="Dagny OT" panose="020B0504020201020104" pitchFamily="34" charset="77"/>
              </a:rPr>
              <a:t> ait </a:t>
            </a:r>
            <a:r>
              <a:rPr lang="en-CA" sz="1600" dirty="0" err="1">
                <a:latin typeface="Dagny OT" panose="020B0504020201020104" pitchFamily="34" charset="77"/>
              </a:rPr>
              <a:t>choisi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l'espérance</a:t>
            </a:r>
            <a:r>
              <a:rPr lang="en-CA" sz="1600" dirty="0">
                <a:latin typeface="Dagny OT" panose="020B0504020201020104" pitchFamily="34" charset="77"/>
              </a:rPr>
              <a:t> de vie et le </a:t>
            </a:r>
            <a:r>
              <a:rPr lang="en-CA" sz="1600" dirty="0" err="1">
                <a:latin typeface="Dagny OT" panose="020B0504020201020104" pitchFamily="34" charset="77"/>
              </a:rPr>
              <a:t>revenu</a:t>
            </a:r>
            <a:r>
              <a:rPr lang="en-CA" sz="1600" dirty="0">
                <a:latin typeface="Dagny OT" panose="020B0504020201020104" pitchFamily="34" charset="77"/>
              </a:rPr>
              <a:t> par </a:t>
            </a:r>
            <a:r>
              <a:rPr lang="en-CA" sz="1600" dirty="0" err="1">
                <a:latin typeface="Dagny OT" panose="020B0504020201020104" pitchFamily="34" charset="77"/>
              </a:rPr>
              <a:t>personne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comme</a:t>
            </a:r>
            <a:r>
              <a:rPr lang="en-CA" sz="1600" dirty="0">
                <a:latin typeface="Dagny OT" panose="020B0504020201020104" pitchFamily="34" charset="77"/>
              </a:rPr>
              <a:t> variables par </a:t>
            </a:r>
            <a:r>
              <a:rPr lang="en-CA" sz="1600" dirty="0" err="1">
                <a:latin typeface="Dagny OT" panose="020B0504020201020104" pitchFamily="34" charset="77"/>
              </a:rPr>
              <a:t>défaut</a:t>
            </a:r>
            <a:r>
              <a:rPr lang="en-CA" sz="1600" dirty="0">
                <a:latin typeface="Dagny OT" panose="020B0504020201020104" pitchFamily="34" charset="77"/>
              </a:rPr>
              <a:t> ?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8F143-1CD3-6C5F-AE6B-B3BDA5D74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5248866" cy="3868577"/>
          </a:xfrm>
        </p:spPr>
        <p:txBody>
          <a:bodyPr anchor="t"/>
          <a:lstStyle/>
          <a:p>
            <a:pPr marL="806958" lvl="1" indent="-514350" algn="l">
              <a:buFont typeface="+mj-lt"/>
              <a:buAutoNum type="arabicPeriod" startAt="4"/>
            </a:pPr>
            <a:r>
              <a:rPr lang="en-CA" sz="1600" dirty="0" err="1">
                <a:latin typeface="Dagny OT" panose="020B0504020201020104" pitchFamily="34" charset="77"/>
              </a:rPr>
              <a:t>Remplacez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l'espérance</a:t>
            </a:r>
            <a:r>
              <a:rPr lang="en-CA" sz="1600" dirty="0">
                <a:latin typeface="Dagny OT" panose="020B0504020201020104" pitchFamily="34" charset="77"/>
              </a:rPr>
              <a:t> de vie par le </a:t>
            </a:r>
            <a:r>
              <a:rPr lang="en-CA" sz="1600" dirty="0" err="1">
                <a:latin typeface="Dagny OT" panose="020B0504020201020104" pitchFamily="34" charset="77"/>
              </a:rPr>
              <a:t>nombre</a:t>
            </a:r>
            <a:r>
              <a:rPr lang="en-CA" sz="1600" dirty="0">
                <a:latin typeface="Dagny OT" panose="020B0504020201020104" pitchFamily="34" charset="77"/>
              </a:rPr>
              <a:t> de </a:t>
            </a:r>
            <a:r>
              <a:rPr lang="en-CA" sz="1600" dirty="0" err="1">
                <a:latin typeface="Dagny OT" panose="020B0504020201020104" pitchFamily="34" charset="77"/>
              </a:rPr>
              <a:t>bébés</a:t>
            </a:r>
            <a:r>
              <a:rPr lang="en-CA" sz="1600" dirty="0">
                <a:latin typeface="Dagny OT" panose="020B0504020201020104" pitchFamily="34" charset="77"/>
              </a:rPr>
              <a:t> par femme. </a:t>
            </a:r>
            <a:r>
              <a:rPr lang="en-CA" sz="1600" dirty="0" err="1">
                <a:latin typeface="Dagny OT" panose="020B0504020201020104" pitchFamily="34" charset="77"/>
              </a:rPr>
              <a:t>Observez</a:t>
            </a:r>
            <a:r>
              <a:rPr lang="en-CA" sz="1600" dirty="0">
                <a:latin typeface="Dagny OT" panose="020B0504020201020104" pitchFamily="34" charset="77"/>
              </a:rPr>
              <a:t> et </a:t>
            </a:r>
            <a:r>
              <a:rPr lang="en-CA" sz="1600" dirty="0" err="1">
                <a:latin typeface="Dagny OT" panose="020B0504020201020104" pitchFamily="34" charset="77"/>
              </a:rPr>
              <a:t>discutez</a:t>
            </a:r>
            <a:r>
              <a:rPr lang="en-CA" sz="1600" dirty="0">
                <a:latin typeface="Dagny OT" panose="020B0504020201020104" pitchFamily="34" charset="77"/>
              </a:rPr>
              <a:t> des </a:t>
            </a:r>
            <a:r>
              <a:rPr lang="en-CA" sz="1600" dirty="0" err="1">
                <a:latin typeface="Dagny OT" panose="020B0504020201020104" pitchFamily="34" charset="77"/>
              </a:rPr>
              <a:t>changements</a:t>
            </a:r>
            <a:r>
              <a:rPr lang="en-CA" sz="1600" dirty="0">
                <a:latin typeface="Dagny OT" panose="020B0504020201020104" pitchFamily="34" charset="77"/>
              </a:rPr>
              <a:t> par rapport au </a:t>
            </a:r>
            <a:r>
              <a:rPr lang="en-CA" sz="1600" dirty="0" err="1">
                <a:latin typeface="Dagny OT" panose="020B0504020201020104" pitchFamily="34" charset="77"/>
              </a:rPr>
              <a:t>graphique</a:t>
            </a:r>
            <a:r>
              <a:rPr lang="en-CA" sz="1600" dirty="0">
                <a:latin typeface="Dagny OT" panose="020B0504020201020104" pitchFamily="34" charset="77"/>
              </a:rPr>
              <a:t> par </a:t>
            </a:r>
            <a:r>
              <a:rPr lang="en-CA" sz="1600" dirty="0" err="1">
                <a:latin typeface="Dagny OT" panose="020B0504020201020104" pitchFamily="34" charset="77"/>
              </a:rPr>
              <a:t>défaut</a:t>
            </a:r>
            <a:r>
              <a:rPr lang="en-CA" sz="1600" dirty="0">
                <a:latin typeface="Dagny OT" panose="020B0504020201020104" pitchFamily="34" charset="77"/>
              </a:rPr>
              <a:t>. </a:t>
            </a:r>
          </a:p>
          <a:p>
            <a:pPr marL="806958" lvl="1" indent="-514350" algn="l">
              <a:buFont typeface="+mj-lt"/>
              <a:buAutoNum type="arabicPeriod" startAt="4"/>
            </a:pPr>
            <a:r>
              <a:rPr lang="en-CA" sz="1600" dirty="0" err="1">
                <a:latin typeface="Dagny OT" panose="020B0504020201020104" pitchFamily="34" charset="77"/>
              </a:rPr>
              <a:t>Formulez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quelques</a:t>
            </a:r>
            <a:r>
              <a:rPr lang="en-CA" sz="1600" dirty="0">
                <a:latin typeface="Dagny OT" panose="020B0504020201020104" pitchFamily="34" charset="77"/>
              </a:rPr>
              <a:t> questions </a:t>
            </a:r>
            <a:r>
              <a:rPr lang="en-CA" sz="1600" dirty="0" err="1">
                <a:latin typeface="Dagny OT" panose="020B0504020201020104" pitchFamily="34" charset="77"/>
              </a:rPr>
              <a:t>auxquelles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vous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pourriez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répondre</a:t>
            </a:r>
            <a:r>
              <a:rPr lang="en-CA" sz="1600" dirty="0">
                <a:latin typeface="Dagny OT" panose="020B0504020201020104" pitchFamily="34" charset="77"/>
              </a:rPr>
              <a:t> avec les </a:t>
            </a:r>
            <a:r>
              <a:rPr lang="en-CA" sz="1600" dirty="0" err="1">
                <a:latin typeface="Dagny OT" panose="020B0504020201020104" pitchFamily="34" charset="77"/>
              </a:rPr>
              <a:t>données</a:t>
            </a:r>
            <a:r>
              <a:rPr lang="en-CA" sz="1600" dirty="0">
                <a:latin typeface="Dagny OT" panose="020B0504020201020104" pitchFamily="34" charset="77"/>
              </a:rPr>
              <a:t> par </a:t>
            </a:r>
            <a:r>
              <a:rPr lang="en-CA" sz="1600" dirty="0" err="1">
                <a:latin typeface="Dagny OT" panose="020B0504020201020104" pitchFamily="34" charset="77"/>
              </a:rPr>
              <a:t>défaut</a:t>
            </a:r>
            <a:r>
              <a:rPr lang="en-CA" sz="1600" dirty="0">
                <a:latin typeface="Dagny OT" panose="020B0504020201020104" pitchFamily="34" charset="77"/>
              </a:rPr>
              <a:t>.</a:t>
            </a:r>
          </a:p>
          <a:p>
            <a:pPr marL="806958" lvl="1" indent="-514350" algn="l">
              <a:buFont typeface="+mj-lt"/>
              <a:buAutoNum type="arabicPeriod" startAt="4"/>
            </a:pPr>
            <a:r>
              <a:rPr lang="en-CA" sz="1600" dirty="0" err="1">
                <a:latin typeface="Dagny OT" panose="020B0504020201020104" pitchFamily="34" charset="77"/>
              </a:rPr>
              <a:t>Formulez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quelques</a:t>
            </a:r>
            <a:r>
              <a:rPr lang="en-CA" sz="1600" dirty="0">
                <a:latin typeface="Dagny OT" panose="020B0504020201020104" pitchFamily="34" charset="77"/>
              </a:rPr>
              <a:t> questions </a:t>
            </a:r>
            <a:r>
              <a:rPr lang="en-CA" sz="1600" dirty="0" err="1">
                <a:latin typeface="Dagny OT" panose="020B0504020201020104" pitchFamily="34" charset="77"/>
              </a:rPr>
              <a:t>auxquelles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vous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pourriez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répondre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en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utilisant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certaines</a:t>
            </a:r>
            <a:r>
              <a:rPr lang="en-CA" sz="1600" dirty="0">
                <a:latin typeface="Dagny OT" panose="020B0504020201020104" pitchFamily="34" charset="77"/>
              </a:rPr>
              <a:t> des </a:t>
            </a:r>
            <a:r>
              <a:rPr lang="en-CA" sz="1600" dirty="0" err="1">
                <a:latin typeface="Dagny OT" panose="020B0504020201020104" pitchFamily="34" charset="77"/>
              </a:rPr>
              <a:t>autres</a:t>
            </a:r>
            <a:r>
              <a:rPr lang="en-CA" sz="1600" dirty="0">
                <a:latin typeface="Dagny OT" panose="020B0504020201020104" pitchFamily="34" charset="77"/>
              </a:rPr>
              <a:t> variables.</a:t>
            </a:r>
          </a:p>
          <a:p>
            <a:pPr marL="806958" lvl="1" indent="-514350" algn="l">
              <a:buFont typeface="+mj-lt"/>
              <a:buAutoNum type="arabicPeriod" startAt="4"/>
            </a:pPr>
            <a:r>
              <a:rPr lang="en-CA" sz="1600" dirty="0" err="1">
                <a:latin typeface="Dagny OT" panose="020B0504020201020104" pitchFamily="34" charset="77"/>
              </a:rPr>
              <a:t>À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quel</a:t>
            </a:r>
            <a:r>
              <a:rPr lang="en-CA" sz="1600" dirty="0">
                <a:latin typeface="Dagny OT" panose="020B0504020201020104" pitchFamily="34" charset="77"/>
              </a:rPr>
              <a:t> moment du “flux de travail de la science des </a:t>
            </a:r>
            <a:r>
              <a:rPr lang="en-CA" sz="1600" dirty="0" err="1">
                <a:latin typeface="Dagny OT" panose="020B0504020201020104" pitchFamily="34" charset="77"/>
              </a:rPr>
              <a:t>données</a:t>
            </a:r>
            <a:r>
              <a:rPr lang="en-CA" sz="1600" dirty="0">
                <a:latin typeface="Dagny OT" panose="020B0504020201020104" pitchFamily="34" charset="77"/>
              </a:rPr>
              <a:t>” </a:t>
            </a:r>
            <a:r>
              <a:rPr lang="en-CA" sz="1600" dirty="0" err="1">
                <a:latin typeface="Dagny OT" panose="020B0504020201020104" pitchFamily="34" charset="77"/>
              </a:rPr>
              <a:t>pensez-vous</a:t>
            </a:r>
            <a:r>
              <a:rPr lang="en-CA" sz="1600" dirty="0">
                <a:latin typeface="Dagny OT" panose="020B0504020201020104" pitchFamily="34" charset="77"/>
              </a:rPr>
              <a:t> que des visualisations de </a:t>
            </a:r>
            <a:r>
              <a:rPr lang="en-CA" sz="1600" dirty="0" err="1">
                <a:latin typeface="Dagny OT" panose="020B0504020201020104" pitchFamily="34" charset="77"/>
              </a:rPr>
              <a:t>cette</a:t>
            </a:r>
            <a:r>
              <a:rPr lang="en-CA" sz="1600" dirty="0">
                <a:latin typeface="Dagny OT" panose="020B0504020201020104" pitchFamily="34" charset="77"/>
              </a:rPr>
              <a:t> nature </a:t>
            </a:r>
            <a:r>
              <a:rPr lang="en-CA" sz="1600" dirty="0" err="1">
                <a:latin typeface="Dagny OT" panose="020B0504020201020104" pitchFamily="34" charset="77"/>
              </a:rPr>
              <a:t>pourraient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être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utiles</a:t>
            </a:r>
            <a:r>
              <a:rPr lang="en-CA" sz="1600" dirty="0">
                <a:latin typeface="Dagny OT" panose="020B0504020201020104" pitchFamily="34" charset="77"/>
              </a:rPr>
              <a:t> ? </a:t>
            </a:r>
          </a:p>
          <a:p>
            <a:pPr marL="806958" lvl="1" indent="-514350" algn="l">
              <a:buFont typeface="+mj-lt"/>
              <a:buAutoNum type="arabicPeriod" startAt="4"/>
            </a:pPr>
            <a:r>
              <a:rPr lang="en-CA" sz="1600" dirty="0" err="1">
                <a:latin typeface="Dagny OT" panose="020B0504020201020104" pitchFamily="34" charset="77"/>
              </a:rPr>
              <a:t>Ces</a:t>
            </a:r>
            <a:r>
              <a:rPr lang="en-CA" sz="1600" dirty="0">
                <a:latin typeface="Dagny OT" panose="020B0504020201020104" pitchFamily="34" charset="77"/>
              </a:rPr>
              <a:t> visualisations </a:t>
            </a:r>
            <a:r>
              <a:rPr lang="en-CA" sz="1600" dirty="0" err="1">
                <a:latin typeface="Dagny OT" panose="020B0504020201020104" pitchFamily="34" charset="77"/>
              </a:rPr>
              <a:t>permettent-elles</a:t>
            </a:r>
            <a:r>
              <a:rPr lang="en-CA" sz="1600" dirty="0">
                <a:latin typeface="Dagny OT" panose="020B0504020201020104" pitchFamily="34" charset="77"/>
              </a:rPr>
              <a:t> de bien </a:t>
            </a:r>
            <a:r>
              <a:rPr lang="en-CA" sz="1600" dirty="0" err="1">
                <a:latin typeface="Dagny OT" panose="020B0504020201020104" pitchFamily="34" charset="77"/>
              </a:rPr>
              <a:t>comprendre</a:t>
            </a:r>
            <a:r>
              <a:rPr lang="en-CA" sz="1600" dirty="0">
                <a:latin typeface="Dagny OT" panose="020B0504020201020104" pitchFamily="34" charset="77"/>
              </a:rPr>
              <a:t> le </a:t>
            </a:r>
            <a:r>
              <a:rPr lang="en-CA" sz="1600" dirty="0" err="1">
                <a:latin typeface="Dagny OT" panose="020B0504020201020104" pitchFamily="34" charset="77"/>
              </a:rPr>
              <a:t>système</a:t>
            </a:r>
            <a:r>
              <a:rPr lang="en-CA" sz="1600" dirty="0">
                <a:latin typeface="Dagny OT" panose="020B0504020201020104" pitchFamily="34" charset="77"/>
              </a:rPr>
              <a:t> </a:t>
            </a:r>
            <a:r>
              <a:rPr lang="en-CA" sz="1600" dirty="0" err="1">
                <a:latin typeface="Dagny OT" panose="020B0504020201020104" pitchFamily="34" charset="77"/>
              </a:rPr>
              <a:t>étudié</a:t>
            </a:r>
            <a:r>
              <a:rPr lang="en-CA" sz="1600" dirty="0">
                <a:latin typeface="Dagny OT" panose="020B0504020201020104" pitchFamily="34" charset="77"/>
              </a:rPr>
              <a:t> (la Terre </a:t>
            </a:r>
            <a:r>
              <a:rPr lang="en-CA" sz="1600" dirty="0" err="1">
                <a:latin typeface="Dagny OT" panose="020B0504020201020104" pitchFamily="34" charset="77"/>
              </a:rPr>
              <a:t>géopolitique</a:t>
            </a:r>
            <a:r>
              <a:rPr lang="en-CA" sz="1600" dirty="0">
                <a:latin typeface="Dagny OT" panose="020B0504020201020104" pitchFamily="34" charset="77"/>
              </a:rPr>
              <a:t>) ?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37F73-7DE6-D445-96E6-CCC911266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258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48EE2E1-A85C-D3E0-DB46-C50DCD72D66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9355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68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81873-E023-8481-866F-311B600D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Projet guidé III (suite)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A7760-9F43-3574-E16C-6B0FD884F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5293011" cy="3868576"/>
          </a:xfrm>
        </p:spPr>
        <p:txBody>
          <a:bodyPr anchor="t"/>
          <a:lstStyle/>
          <a:p>
            <a:pPr marL="806958" lvl="1" indent="-514350" algn="l">
              <a:buFont typeface="+mj-lt"/>
              <a:buAutoNum type="arabicPeriod" startAt="9"/>
            </a:pPr>
            <a:r>
              <a:rPr lang="en-CA" sz="1600" dirty="0" err="1"/>
              <a:t>Quelles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, </a:t>
            </a:r>
            <a:r>
              <a:rPr lang="en-CA" sz="1600" dirty="0" err="1"/>
              <a:t>selon</a:t>
            </a:r>
            <a:r>
              <a:rPr lang="en-CA" sz="1600" dirty="0"/>
              <a:t> </a:t>
            </a:r>
            <a:r>
              <a:rPr lang="en-CA" sz="1600" dirty="0" err="1"/>
              <a:t>vous</a:t>
            </a:r>
            <a:r>
              <a:rPr lang="en-CA" sz="1600" dirty="0"/>
              <a:t>, les sources de </a:t>
            </a:r>
            <a:r>
              <a:rPr lang="en-CA" sz="1600" dirty="0" err="1"/>
              <a:t>données</a:t>
            </a:r>
            <a:r>
              <a:rPr lang="en-CA" sz="1600" dirty="0"/>
              <a:t> de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 sous-jacent? [</a:t>
            </a:r>
            <a:r>
              <a:rPr lang="en-CA" sz="1600" dirty="0" err="1"/>
              <a:t>Vous</a:t>
            </a:r>
            <a:r>
              <a:rPr lang="en-CA" sz="1600" dirty="0"/>
              <a:t> </a:t>
            </a:r>
            <a:r>
              <a:rPr lang="en-CA" sz="1600" dirty="0" err="1"/>
              <a:t>devrez</a:t>
            </a:r>
            <a:r>
              <a:rPr lang="en-CA" sz="1600" dirty="0"/>
              <a:t> </a:t>
            </a:r>
            <a:r>
              <a:rPr lang="en-CA" sz="1600" dirty="0" err="1"/>
              <a:t>peut-être</a:t>
            </a:r>
            <a:r>
              <a:rPr lang="en-CA" sz="1600" dirty="0"/>
              <a:t> </a:t>
            </a:r>
            <a:r>
              <a:rPr lang="en-CA" sz="1600" dirty="0" err="1"/>
              <a:t>fouiller</a:t>
            </a:r>
            <a:r>
              <a:rPr lang="en-CA" sz="1600" dirty="0"/>
              <a:t> sur Internet pour y </a:t>
            </a:r>
            <a:r>
              <a:rPr lang="en-CA" sz="1600" dirty="0" err="1"/>
              <a:t>répondre</a:t>
            </a:r>
            <a:r>
              <a:rPr lang="en-CA" sz="1600" dirty="0"/>
              <a:t>].</a:t>
            </a:r>
          </a:p>
          <a:p>
            <a:pPr marL="806958" lvl="1" indent="-514350" algn="l">
              <a:buFont typeface="+mj-lt"/>
              <a:buAutoNum type="arabicPeriod" startAt="9"/>
            </a:pPr>
            <a:r>
              <a:rPr lang="en-CA" sz="1600" dirty="0" err="1"/>
              <a:t>Toutes</a:t>
            </a:r>
            <a:r>
              <a:rPr lang="en-CA" sz="1600" dirty="0"/>
              <a:t> les variables et </a:t>
            </a:r>
            <a:r>
              <a:rPr lang="en-CA" sz="1600" dirty="0" err="1"/>
              <a:t>mesures</a:t>
            </a:r>
            <a:r>
              <a:rPr lang="en-CA" sz="1600" dirty="0"/>
              <a:t> </a:t>
            </a:r>
            <a:r>
              <a:rPr lang="en-CA" sz="1600" dirty="0" err="1"/>
              <a:t>sont-elles</a:t>
            </a:r>
            <a:r>
              <a:rPr lang="en-CA" sz="1600" dirty="0"/>
              <a:t> </a:t>
            </a:r>
            <a:r>
              <a:rPr lang="en-CA" sz="1600" dirty="0" err="1"/>
              <a:t>dignes</a:t>
            </a:r>
            <a:r>
              <a:rPr lang="en-CA" sz="1600" dirty="0"/>
              <a:t> de </a:t>
            </a:r>
            <a:r>
              <a:rPr lang="en-CA" sz="1600" dirty="0" err="1"/>
              <a:t>confiance</a:t>
            </a:r>
            <a:r>
              <a:rPr lang="en-CA" sz="1600" dirty="0"/>
              <a:t>? Comment </a:t>
            </a:r>
            <a:r>
              <a:rPr lang="en-CA" sz="1600" dirty="0" err="1"/>
              <a:t>pouvez-vous</a:t>
            </a:r>
            <a:r>
              <a:rPr lang="en-CA" sz="1600" dirty="0"/>
              <a:t> le </a:t>
            </a:r>
            <a:r>
              <a:rPr lang="en-CA" sz="1600" dirty="0" err="1"/>
              <a:t>déterminer</a:t>
            </a:r>
            <a:r>
              <a:rPr lang="en-CA" sz="1600" dirty="0"/>
              <a:t>? </a:t>
            </a:r>
          </a:p>
          <a:p>
            <a:pPr marL="806958" lvl="1" indent="-514350" algn="l">
              <a:buFont typeface="+mj-lt"/>
              <a:buAutoNum type="arabicPeriod" startAt="9"/>
            </a:pP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 sous-jacent </a:t>
            </a:r>
            <a:r>
              <a:rPr lang="en-CA" sz="1600" dirty="0" err="1"/>
              <a:t>est</a:t>
            </a:r>
            <a:r>
              <a:rPr lang="en-CA" sz="1600" dirty="0"/>
              <a:t>-il </a:t>
            </a:r>
            <a:r>
              <a:rPr lang="en-CA" sz="1600" dirty="0" err="1"/>
              <a:t>structuré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non </a:t>
            </a:r>
            <a:r>
              <a:rPr lang="en-CA" sz="1600" dirty="0" err="1"/>
              <a:t>structuré</a:t>
            </a:r>
            <a:r>
              <a:rPr lang="en-CA" sz="1600" dirty="0"/>
              <a:t>? </a:t>
            </a:r>
          </a:p>
          <a:p>
            <a:pPr marL="806958" lvl="1" indent="-514350" algn="l">
              <a:buFont typeface="+mj-lt"/>
              <a:buAutoNum type="arabicPeriod" startAt="9"/>
            </a:pPr>
            <a:r>
              <a:rPr lang="en-CA" sz="1600" dirty="0" err="1"/>
              <a:t>Fournissez</a:t>
            </a:r>
            <a:r>
              <a:rPr lang="en-CA" sz="1600" dirty="0"/>
              <a:t> un </a:t>
            </a:r>
            <a:r>
              <a:rPr lang="en-CA" sz="1600" dirty="0" err="1"/>
              <a:t>modèle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 (“data model”) </a:t>
            </a:r>
            <a:r>
              <a:rPr lang="en-CA" sz="1600" dirty="0" err="1"/>
              <a:t>potentiel</a:t>
            </a:r>
            <a:r>
              <a:rPr lang="en-CA" sz="1600" dirty="0"/>
              <a:t> pour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 sous-jacent. </a:t>
            </a:r>
          </a:p>
          <a:p>
            <a:pPr marL="806958" lvl="1" indent="-514350" algn="l">
              <a:buFont typeface="+mj-lt"/>
              <a:buAutoNum type="arabicPeriod" startAt="9"/>
            </a:pPr>
            <a:r>
              <a:rPr lang="en-CA" sz="1600" dirty="0" err="1"/>
              <a:t>Quels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les types des 4 variables par </a:t>
            </a:r>
            <a:r>
              <a:rPr lang="en-CA" sz="1600" dirty="0" err="1"/>
              <a:t>défaut</a:t>
            </a:r>
            <a:r>
              <a:rPr lang="en-CA" sz="1600" dirty="0"/>
              <a:t> (</a:t>
            </a:r>
            <a:r>
              <a:rPr lang="en-CA" sz="1600" dirty="0" err="1"/>
              <a:t>espérance</a:t>
            </a:r>
            <a:r>
              <a:rPr lang="en-CA" sz="1600" dirty="0"/>
              <a:t> de vie, </a:t>
            </a:r>
            <a:r>
              <a:rPr lang="en-CA" sz="1600" dirty="0" err="1"/>
              <a:t>revenu</a:t>
            </a:r>
            <a:r>
              <a:rPr lang="en-CA" sz="1600" dirty="0"/>
              <a:t>, population, </a:t>
            </a:r>
            <a:r>
              <a:rPr lang="en-CA" sz="1600" dirty="0" err="1"/>
              <a:t>régions</a:t>
            </a:r>
            <a:r>
              <a:rPr lang="en-CA" sz="1600" dirty="0"/>
              <a:t>)? </a:t>
            </a:r>
          </a:p>
          <a:p>
            <a:pPr marL="806958" lvl="1" indent="-514350" algn="l">
              <a:buFont typeface="+mj-lt"/>
              <a:buAutoNum type="arabicPeriod" startAt="9"/>
            </a:pPr>
            <a:r>
              <a:rPr lang="en-CA" sz="1600" dirty="0" err="1"/>
              <a:t>Jouez</a:t>
            </a:r>
            <a:r>
              <a:rPr lang="en-CA" sz="1600" dirty="0"/>
              <a:t> un </a:t>
            </a:r>
            <a:r>
              <a:rPr lang="en-CA" sz="1600" dirty="0" err="1"/>
              <a:t>peu</a:t>
            </a:r>
            <a:r>
              <a:rPr lang="en-CA" sz="1600" dirty="0"/>
              <a:t> avec les </a:t>
            </a:r>
            <a:r>
              <a:rPr lang="en-CA" sz="1600" dirty="0" err="1"/>
              <a:t>graphiques</a:t>
            </a:r>
            <a:r>
              <a:rPr lang="en-CA" sz="1600" dirty="0"/>
              <a:t>. </a:t>
            </a:r>
            <a:r>
              <a:rPr lang="en-CA" sz="1600" dirty="0" err="1"/>
              <a:t>Pouvez-vous</a:t>
            </a:r>
            <a:r>
              <a:rPr lang="en-CA" sz="1600" dirty="0"/>
              <a:t> </a:t>
            </a:r>
            <a:r>
              <a:rPr lang="en-CA" sz="1600" dirty="0" err="1"/>
              <a:t>trouver</a:t>
            </a:r>
            <a:r>
              <a:rPr lang="en-CA" sz="1600" dirty="0"/>
              <a:t> des </a:t>
            </a:r>
            <a:r>
              <a:rPr lang="en-CA" sz="1600" dirty="0" err="1"/>
              <a:t>paires</a:t>
            </a:r>
            <a:r>
              <a:rPr lang="en-CA" sz="1600" dirty="0"/>
              <a:t> de variables qui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positivement</a:t>
            </a:r>
            <a:r>
              <a:rPr lang="en-CA" sz="1600" dirty="0"/>
              <a:t> </a:t>
            </a:r>
            <a:r>
              <a:rPr lang="en-CA" sz="1600" dirty="0" err="1"/>
              <a:t>corrélées</a:t>
            </a:r>
            <a:r>
              <a:rPr lang="en-CA" sz="1600" dirty="0"/>
              <a:t>? </a:t>
            </a:r>
            <a:r>
              <a:rPr lang="en-CA" sz="1600" dirty="0" err="1"/>
              <a:t>Négativement</a:t>
            </a:r>
            <a:r>
              <a:rPr lang="en-CA" sz="1600" dirty="0"/>
              <a:t> </a:t>
            </a:r>
            <a:r>
              <a:rPr lang="en-CA" sz="1600" dirty="0" err="1"/>
              <a:t>corrélées</a:t>
            </a:r>
            <a:r>
              <a:rPr lang="en-CA" sz="1600" dirty="0"/>
              <a:t>? Non </a:t>
            </a:r>
            <a:r>
              <a:rPr lang="en-CA" sz="1600" dirty="0" err="1"/>
              <a:t>corrélées</a:t>
            </a:r>
            <a:r>
              <a:rPr lang="en-CA" sz="1600" dirty="0"/>
              <a:t>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E241D-3036-9D5A-DED5-132EC8D1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19" y="2000517"/>
            <a:ext cx="5501115" cy="3868577"/>
          </a:xfrm>
        </p:spPr>
        <p:txBody>
          <a:bodyPr anchor="t"/>
          <a:lstStyle/>
          <a:p>
            <a:pPr marL="806958" lvl="1" indent="-514350" algn="l">
              <a:buFont typeface="+mj-lt"/>
              <a:buAutoNum type="arabicPeriod" startAt="15"/>
            </a:pPr>
            <a:r>
              <a:rPr lang="en-CA" sz="1600" dirty="0"/>
              <a:t>Parmi les variables qui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corrélées</a:t>
            </a:r>
            <a:r>
              <a:rPr lang="en-CA" sz="1600" dirty="0"/>
              <a:t>, </a:t>
            </a:r>
            <a:r>
              <a:rPr lang="en-CA" sz="1600" dirty="0" err="1"/>
              <a:t>certaines</a:t>
            </a:r>
            <a:r>
              <a:rPr lang="en-CA" sz="1600" dirty="0"/>
              <a:t> </a:t>
            </a:r>
            <a:r>
              <a:rPr lang="en-CA" sz="1600" dirty="0" err="1"/>
              <a:t>vous</a:t>
            </a:r>
            <a:r>
              <a:rPr lang="en-CA" sz="1600" dirty="0"/>
              <a:t> </a:t>
            </a:r>
            <a:r>
              <a:rPr lang="en-CA" sz="1600" dirty="0" err="1"/>
              <a:t>semblent-elles</a:t>
            </a:r>
            <a:r>
              <a:rPr lang="en-CA" sz="1600" dirty="0"/>
              <a:t> </a:t>
            </a:r>
            <a:r>
              <a:rPr lang="en-CA" sz="1600" dirty="0" err="1"/>
              <a:t>présenter</a:t>
            </a:r>
            <a:r>
              <a:rPr lang="en-CA" sz="1600" dirty="0"/>
              <a:t> </a:t>
            </a:r>
            <a:r>
              <a:rPr lang="en-CA" sz="1600" dirty="0" err="1"/>
              <a:t>une</a:t>
            </a:r>
            <a:r>
              <a:rPr lang="en-CA" sz="1600" dirty="0"/>
              <a:t> relation </a:t>
            </a:r>
            <a:r>
              <a:rPr lang="en-CA" sz="1600" dirty="0" err="1"/>
              <a:t>dépendante-indépendante</a:t>
            </a:r>
            <a:r>
              <a:rPr lang="en-CA" sz="1600" dirty="0"/>
              <a:t>? Comment </a:t>
            </a:r>
            <a:r>
              <a:rPr lang="en-CA" sz="1600" dirty="0" err="1"/>
              <a:t>pouvez-vous</a:t>
            </a:r>
            <a:r>
              <a:rPr lang="en-CA" sz="1600" dirty="0"/>
              <a:t> identifier de </a:t>
            </a:r>
            <a:r>
              <a:rPr lang="en-CA" sz="1600" dirty="0" err="1"/>
              <a:t>telles</a:t>
            </a:r>
            <a:r>
              <a:rPr lang="en-CA" sz="1600" dirty="0"/>
              <a:t> </a:t>
            </a:r>
            <a:r>
              <a:rPr lang="en-CA" sz="1600" dirty="0" err="1"/>
              <a:t>paires</a:t>
            </a:r>
            <a:r>
              <a:rPr lang="en-CA" sz="1600" dirty="0"/>
              <a:t>? </a:t>
            </a:r>
          </a:p>
          <a:p>
            <a:pPr marL="806958" lvl="1" indent="-514350" algn="l">
              <a:buFont typeface="+mj-lt"/>
              <a:buAutoNum type="arabicPeriod" startAt="15"/>
            </a:pPr>
            <a:r>
              <a:rPr lang="en-CA" sz="1600" dirty="0" err="1"/>
              <a:t>Pouvez-vous</a:t>
            </a:r>
            <a:r>
              <a:rPr lang="en-CA" sz="1600" dirty="0"/>
              <a:t> </a:t>
            </a:r>
            <a:r>
              <a:rPr lang="en-CA" sz="1600" dirty="0" err="1"/>
              <a:t>fournir</a:t>
            </a:r>
            <a:r>
              <a:rPr lang="en-CA" sz="1600" dirty="0"/>
              <a:t> </a:t>
            </a:r>
            <a:r>
              <a:rPr lang="en-CA" sz="1600" dirty="0" err="1"/>
              <a:t>une</a:t>
            </a:r>
            <a:r>
              <a:rPr lang="en-CA" sz="1600" dirty="0"/>
              <a:t> estimation </a:t>
            </a:r>
            <a:r>
              <a:rPr lang="en-CA" sz="1600" dirty="0" err="1"/>
              <a:t>visuelle</a:t>
            </a:r>
            <a:r>
              <a:rPr lang="en-CA" sz="1600" dirty="0"/>
              <a:t> de la </a:t>
            </a:r>
            <a:r>
              <a:rPr lang="en-CA" sz="1600" dirty="0" err="1"/>
              <a:t>moyenne</a:t>
            </a:r>
            <a:r>
              <a:rPr lang="en-CA" sz="1600" dirty="0"/>
              <a:t>, de la </a:t>
            </a:r>
            <a:r>
              <a:rPr lang="en-CA" sz="1600" dirty="0" err="1"/>
              <a:t>médiane</a:t>
            </a:r>
            <a:r>
              <a:rPr lang="en-CA" sz="1600" dirty="0"/>
              <a:t>, et de </a:t>
            </a:r>
            <a:r>
              <a:rPr lang="en-CA" sz="1600" dirty="0" err="1"/>
              <a:t>l'étendue</a:t>
            </a:r>
            <a:r>
              <a:rPr lang="en-CA" sz="1600" dirty="0"/>
              <a:t> de </a:t>
            </a:r>
            <a:r>
              <a:rPr lang="en-CA" sz="1600" dirty="0" err="1"/>
              <a:t>diverses</a:t>
            </a:r>
            <a:r>
              <a:rPr lang="en-CA" sz="1600" dirty="0"/>
              <a:t> variables </a:t>
            </a:r>
            <a:r>
              <a:rPr lang="en-CA" sz="1600" dirty="0" err="1"/>
              <a:t>numériques</a:t>
            </a:r>
            <a:r>
              <a:rPr lang="en-CA" sz="1600" dirty="0"/>
              <a:t>? </a:t>
            </a:r>
          </a:p>
          <a:p>
            <a:pPr marL="806958" lvl="1" indent="-514350" algn="l">
              <a:buFont typeface="+mj-lt"/>
              <a:buAutoNum type="arabicPeriod" startAt="15"/>
            </a:pPr>
            <a:r>
              <a:rPr lang="en-CA" sz="1600" dirty="0" err="1"/>
              <a:t>Pouvez-vous</a:t>
            </a:r>
            <a:r>
              <a:rPr lang="en-CA" sz="1600" dirty="0"/>
              <a:t> </a:t>
            </a:r>
            <a:r>
              <a:rPr lang="en-CA" sz="1600" dirty="0" err="1"/>
              <a:t>estimer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vue</a:t>
            </a:r>
            <a:r>
              <a:rPr lang="en-CA" sz="1600" dirty="0"/>
              <a:t> </a:t>
            </a:r>
            <a:r>
              <a:rPr lang="en-CA" sz="1600" dirty="0" err="1"/>
              <a:t>d'œil</a:t>
            </a:r>
            <a:r>
              <a:rPr lang="en-CA" sz="1600" dirty="0"/>
              <a:t> le mode des variables </a:t>
            </a:r>
            <a:r>
              <a:rPr lang="en-CA" sz="1600" dirty="0" err="1"/>
              <a:t>catégorielles</a:t>
            </a:r>
            <a:r>
              <a:rPr lang="en-CA" sz="1600" dirty="0"/>
              <a:t>? </a:t>
            </a:r>
          </a:p>
          <a:p>
            <a:pPr marL="806958" lvl="1" indent="-514350" algn="l">
              <a:buFont typeface="+mj-lt"/>
              <a:buAutoNum type="arabicPeriod" startAt="15"/>
            </a:pPr>
            <a:r>
              <a:rPr lang="en-CA" sz="1600" dirty="0" err="1"/>
              <a:t>Pouvez-vous</a:t>
            </a:r>
            <a:r>
              <a:rPr lang="en-CA" sz="1600" dirty="0"/>
              <a:t> identifier des moments </a:t>
            </a:r>
            <a:r>
              <a:rPr lang="en-CA" sz="1600" dirty="0" err="1"/>
              <a:t>spéciaux</a:t>
            </a:r>
            <a:r>
              <a:rPr lang="en-CA" sz="1600" dirty="0"/>
              <a:t> (points </a:t>
            </a:r>
            <a:r>
              <a:rPr lang="en-CA" sz="1600" dirty="0" err="1"/>
              <a:t>temporels</a:t>
            </a:r>
            <a:r>
              <a:rPr lang="en-CA" sz="1600" dirty="0"/>
              <a:t> </a:t>
            </a:r>
            <a:r>
              <a:rPr lang="en-CA" sz="1600" dirty="0" err="1"/>
              <a:t>particuliers</a:t>
            </a:r>
            <a:r>
              <a:rPr lang="en-CA" sz="1600" dirty="0"/>
              <a:t>) dans les </a:t>
            </a:r>
            <a:r>
              <a:rPr lang="en-CA" sz="1600" dirty="0" err="1"/>
              <a:t>données</a:t>
            </a:r>
            <a:r>
              <a:rPr lang="en-CA" sz="1600" dirty="0"/>
              <a:t>, </a:t>
            </a:r>
            <a:r>
              <a:rPr lang="en-CA" sz="1600" dirty="0" err="1"/>
              <a:t>où</a:t>
            </a:r>
            <a:r>
              <a:rPr lang="en-CA" sz="1600" dirty="0"/>
              <a:t> un </a:t>
            </a:r>
            <a:r>
              <a:rPr lang="en-CA" sz="1600" dirty="0" err="1"/>
              <a:t>changement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longue </a:t>
            </a:r>
            <a:r>
              <a:rPr lang="en-CA" sz="1600" dirty="0" err="1"/>
              <a:t>haleine</a:t>
            </a:r>
            <a:r>
              <a:rPr lang="en-CA" sz="1600" dirty="0"/>
              <a:t> se </a:t>
            </a:r>
            <a:r>
              <a:rPr lang="en-CA" sz="1600" dirty="0" err="1"/>
              <a:t>produit</a:t>
            </a:r>
            <a:r>
              <a:rPr lang="en-CA" sz="1600" dirty="0"/>
              <a:t>, par </a:t>
            </a:r>
            <a:r>
              <a:rPr lang="en-CA" sz="1600" dirty="0" err="1"/>
              <a:t>exemple</a:t>
            </a:r>
            <a:r>
              <a:rPr lang="en-CA" sz="1600" dirty="0"/>
              <a:t>? </a:t>
            </a:r>
          </a:p>
          <a:p>
            <a:pPr marL="806958" lvl="1" indent="-514350" algn="l">
              <a:buFont typeface="+mj-lt"/>
              <a:buAutoNum type="arabicPeriod" startAt="15"/>
            </a:pPr>
            <a:r>
              <a:rPr lang="en-CA" sz="1600" dirty="0" err="1"/>
              <a:t>L'outil</a:t>
            </a:r>
            <a:r>
              <a:rPr lang="en-CA" sz="1600" dirty="0"/>
              <a:t> et son jeu de </a:t>
            </a:r>
            <a:r>
              <a:rPr lang="en-CA" sz="1600" dirty="0" err="1"/>
              <a:t>données</a:t>
            </a:r>
            <a:r>
              <a:rPr lang="en-CA" sz="1600" dirty="0"/>
              <a:t> sous-jacent </a:t>
            </a:r>
            <a:r>
              <a:rPr lang="en-CA" sz="1600" dirty="0" err="1"/>
              <a:t>sont-ils</a:t>
            </a:r>
            <a:r>
              <a:rPr lang="en-CA" sz="1600" dirty="0"/>
              <a:t> </a:t>
            </a:r>
            <a:r>
              <a:rPr lang="en-CA" sz="1600" dirty="0" err="1"/>
              <a:t>utilisables</a:t>
            </a:r>
            <a:r>
              <a:rPr lang="en-CA" sz="1600" dirty="0"/>
              <a:t> ? De </a:t>
            </a:r>
            <a:r>
              <a:rPr lang="en-CA" sz="1600" dirty="0" err="1"/>
              <a:t>quels</a:t>
            </a:r>
            <a:r>
              <a:rPr lang="en-CA" sz="1600" dirty="0"/>
              <a:t> </a:t>
            </a:r>
            <a:r>
              <a:rPr lang="en-CA" sz="1600" dirty="0" err="1"/>
              <a:t>facteurs</a:t>
            </a:r>
            <a:r>
              <a:rPr lang="en-CA" sz="1600" dirty="0"/>
              <a:t> </a:t>
            </a:r>
            <a:r>
              <a:rPr lang="en-CA" sz="1600" dirty="0" err="1"/>
              <a:t>dépend</a:t>
            </a:r>
            <a:r>
              <a:rPr lang="en-CA" sz="1600" dirty="0"/>
              <a:t> </a:t>
            </a:r>
            <a:r>
              <a:rPr lang="en-CA" sz="1600" dirty="0" err="1"/>
              <a:t>votre</a:t>
            </a:r>
            <a:r>
              <a:rPr lang="en-CA" sz="1600" dirty="0"/>
              <a:t> </a:t>
            </a:r>
            <a:r>
              <a:rPr lang="en-CA" sz="1600" dirty="0" err="1"/>
              <a:t>réponse</a:t>
            </a:r>
            <a:r>
              <a:rPr lang="en-CA" sz="1600" dirty="0"/>
              <a:t> 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6C04-F9DD-B7CB-D308-2450FAC0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259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1F63825-F234-704B-0C3F-94A55483136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251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08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logiciels</a:t>
            </a:r>
            <a:r>
              <a:rPr lang="en-CA" dirty="0"/>
              <a:t> et les </a:t>
            </a:r>
            <a:r>
              <a:rPr lang="en-CA" dirty="0" err="1"/>
              <a:t>outils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A775E1-7398-6D48-5EEE-FB376118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sz="2000" b="1" dirty="0" err="1"/>
              <a:t>Programmation</a:t>
            </a:r>
            <a:endParaRPr lang="en-CA" sz="2000" b="1" dirty="0"/>
          </a:p>
          <a:p>
            <a:pPr lvl="1" algn="l"/>
            <a:r>
              <a:rPr lang="en-CA" sz="1600" dirty="0"/>
              <a:t>Python, R, C/C++/C#, Perl, Julia, </a:t>
            </a:r>
            <a:r>
              <a:rPr lang="en-CA" sz="1600" dirty="0" err="1"/>
              <a:t>regexps</a:t>
            </a:r>
            <a:r>
              <a:rPr lang="en-CA" sz="1600" dirty="0"/>
              <a:t> (, Visual Basic ?), Java, Ruby, etc.</a:t>
            </a:r>
          </a:p>
          <a:p>
            <a:pPr algn="l">
              <a:spcBef>
                <a:spcPts val="1400"/>
              </a:spcBef>
            </a:pPr>
            <a:r>
              <a:rPr lang="en-CA" sz="2000" b="1" dirty="0"/>
              <a:t>Gestion des bases de </a:t>
            </a:r>
            <a:r>
              <a:rPr lang="en-CA" sz="2000" b="1" dirty="0" err="1"/>
              <a:t>données</a:t>
            </a:r>
            <a:endParaRPr lang="en-CA" sz="2000" b="1" dirty="0"/>
          </a:p>
          <a:p>
            <a:pPr lvl="1" algn="l"/>
            <a:r>
              <a:rPr lang="en-CA" sz="1600" dirty="0"/>
              <a:t>SQL et </a:t>
            </a:r>
            <a:r>
              <a:rPr lang="en-CA" sz="1600" dirty="0" err="1"/>
              <a:t>variantes</a:t>
            </a:r>
            <a:r>
              <a:rPr lang="en-CA" sz="1600" dirty="0"/>
              <a:t>, </a:t>
            </a:r>
            <a:r>
              <a:rPr lang="en-CA" sz="1600" dirty="0" err="1"/>
              <a:t>ArangoDB</a:t>
            </a:r>
            <a:r>
              <a:rPr lang="en-CA" sz="1600" dirty="0"/>
              <a:t>, MongoDB, Redis, Amazon DynamoDB (, Access ?), Big Query, Redshift, Synapse, etc.</a:t>
            </a:r>
          </a:p>
          <a:p>
            <a:pPr algn="l">
              <a:spcBef>
                <a:spcPts val="1400"/>
              </a:spcBef>
            </a:pPr>
            <a:r>
              <a:rPr lang="en-CA" sz="2000" b="1" dirty="0"/>
              <a:t>Visualisation des </a:t>
            </a:r>
            <a:r>
              <a:rPr lang="en-CA" sz="2000" b="1" dirty="0" err="1"/>
              <a:t>données</a:t>
            </a:r>
            <a:endParaRPr lang="en-CA" sz="2000" b="1" dirty="0"/>
          </a:p>
          <a:p>
            <a:pPr lvl="1" algn="l"/>
            <a:r>
              <a:rPr lang="en-CA" sz="1600" dirty="0"/>
              <a:t>ggplot2, seaborn, plot.ly, Power BI, Tableau, D3.js, Google Data Studio, </a:t>
            </a:r>
            <a:r>
              <a:rPr lang="en-CA" sz="1600" dirty="0" err="1"/>
              <a:t>logiciels</a:t>
            </a:r>
            <a:r>
              <a:rPr lang="en-CA" sz="1600" dirty="0"/>
              <a:t> </a:t>
            </a:r>
            <a:r>
              <a:rPr lang="en-CA" sz="1600" dirty="0" err="1"/>
              <a:t>spécialisés</a:t>
            </a:r>
            <a:r>
              <a:rPr lang="en-CA" sz="1600" dirty="0"/>
              <a:t>, etc.</a:t>
            </a:r>
          </a:p>
          <a:p>
            <a:pPr algn="l">
              <a:spcBef>
                <a:spcPts val="1400"/>
              </a:spcBef>
            </a:pPr>
            <a:r>
              <a:rPr lang="en-CA" sz="2000" b="1" dirty="0"/>
              <a:t>Simulations, analyse </a:t>
            </a:r>
            <a:r>
              <a:rPr lang="en-CA" sz="2000" b="1" dirty="0" err="1"/>
              <a:t>statistique</a:t>
            </a:r>
            <a:r>
              <a:rPr lang="en-CA" sz="2000" b="1" dirty="0"/>
              <a:t>, analyse des </a:t>
            </a:r>
            <a:r>
              <a:rPr lang="en-CA" sz="2000" b="1" dirty="0" err="1"/>
              <a:t>données</a:t>
            </a:r>
            <a:r>
              <a:rPr lang="en-CA" sz="2000" b="1" dirty="0"/>
              <a:t>, </a:t>
            </a:r>
            <a:r>
              <a:rPr lang="en-CA" sz="2000" b="1" dirty="0" err="1"/>
              <a:t>apprentissage</a:t>
            </a:r>
            <a:r>
              <a:rPr lang="en-CA" sz="2000" b="1" dirty="0"/>
              <a:t> </a:t>
            </a:r>
            <a:r>
              <a:rPr lang="en-CA" sz="2000" b="1" dirty="0" err="1"/>
              <a:t>automatique</a:t>
            </a:r>
            <a:r>
              <a:rPr lang="en-CA" sz="2000" b="1" dirty="0"/>
              <a:t> </a:t>
            </a:r>
          </a:p>
          <a:p>
            <a:pPr lvl="1" algn="l"/>
            <a:r>
              <a:rPr lang="en-CA" sz="1600" dirty="0" err="1"/>
              <a:t>tidyverse</a:t>
            </a:r>
            <a:r>
              <a:rPr lang="en-CA" sz="1600" dirty="0"/>
              <a:t>, scikit-learn, </a:t>
            </a:r>
            <a:r>
              <a:rPr lang="en-CA" sz="1600" dirty="0" err="1"/>
              <a:t>numpy</a:t>
            </a:r>
            <a:r>
              <a:rPr lang="en-CA" sz="1600" dirty="0"/>
              <a:t>, pandas, </a:t>
            </a:r>
            <a:r>
              <a:rPr lang="en-CA" sz="1600" dirty="0" err="1"/>
              <a:t>scipy</a:t>
            </a:r>
            <a:r>
              <a:rPr lang="en-CA" sz="1600" dirty="0"/>
              <a:t>, MATLAB, Simulink, SAS, SPSS, STATA (, Excel ?), Visio, TensorFlow, </a:t>
            </a:r>
            <a:r>
              <a:rPr lang="en-CA" sz="1600" dirty="0" err="1"/>
              <a:t>keras</a:t>
            </a:r>
            <a:r>
              <a:rPr lang="en-CA" sz="1600" dirty="0"/>
              <a:t>, Spark, Scala, etc.</a:t>
            </a:r>
          </a:p>
          <a:p>
            <a:pPr algn="l">
              <a:spcBef>
                <a:spcPts val="1400"/>
              </a:spcBef>
            </a:pPr>
            <a:r>
              <a:rPr lang="en-CA" sz="2000" b="1" dirty="0"/>
              <a:t>Mise </a:t>
            </a:r>
            <a:r>
              <a:rPr lang="en-CA" sz="2000" b="1" dirty="0" err="1"/>
              <a:t>en</a:t>
            </a:r>
            <a:r>
              <a:rPr lang="en-CA" sz="2000" b="1" dirty="0"/>
              <a:t> page et rapports </a:t>
            </a:r>
          </a:p>
          <a:p>
            <a:pPr lvl="1" algn="l"/>
            <a:r>
              <a:rPr lang="en-CA" sz="1600" dirty="0"/>
              <a:t>LaTeX, R Markdown, Adobe Illustrator, GIMP (, Word ?, PowerPoint ?),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26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C45A5E-87FA-B189-27DD-450BBB489745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22E48-226E-3B0B-6402-811188384442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3DF0258-C518-25A3-CF9F-3420FC19B87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302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4280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F5A2-6D7E-8972-7043-9CDB4DBB0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Projet guidé III (suite)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8506-9D43-205C-7513-A73509F88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000518"/>
            <a:ext cx="5282500" cy="3868576"/>
          </a:xfrm>
        </p:spPr>
        <p:txBody>
          <a:bodyPr anchor="t"/>
          <a:lstStyle/>
          <a:p>
            <a:pPr marL="806958" lvl="1" indent="-514350" algn="l">
              <a:buFont typeface="+mj-lt"/>
              <a:buAutoNum type="arabicPeriod" startAt="20"/>
            </a:pPr>
            <a:r>
              <a:rPr lang="en-CA" sz="1600" dirty="0" err="1"/>
              <a:t>Pensez-vous</a:t>
            </a:r>
            <a:r>
              <a:rPr lang="en-CA" sz="1600" dirty="0"/>
              <a:t> </a:t>
            </a:r>
            <a:r>
              <a:rPr lang="en-CA" sz="1600" dirty="0" err="1"/>
              <a:t>qu'il</a:t>
            </a:r>
            <a:r>
              <a:rPr lang="en-CA" sz="1600" dirty="0"/>
              <a:t> </a:t>
            </a:r>
            <a:r>
              <a:rPr lang="en-CA" sz="1600" dirty="0" err="1"/>
              <a:t>pourrait</a:t>
            </a:r>
            <a:r>
              <a:rPr lang="en-CA" sz="1600" dirty="0"/>
              <a:t> y </a:t>
            </a:r>
            <a:r>
              <a:rPr lang="en-CA" sz="1600" dirty="0" err="1"/>
              <a:t>avoir</a:t>
            </a:r>
            <a:r>
              <a:rPr lang="en-CA" sz="1600" dirty="0"/>
              <a:t> des </a:t>
            </a:r>
            <a:r>
              <a:rPr lang="en-CA" sz="1600" dirty="0" err="1"/>
              <a:t>problèmes</a:t>
            </a:r>
            <a:r>
              <a:rPr lang="en-CA" sz="1600" dirty="0"/>
              <a:t> avec les </a:t>
            </a:r>
            <a:r>
              <a:rPr lang="en-CA" sz="1600" dirty="0" err="1"/>
              <a:t>valeurs</a:t>
            </a:r>
            <a:r>
              <a:rPr lang="en-CA" sz="1600" dirty="0"/>
              <a:t> </a:t>
            </a:r>
            <a:r>
              <a:rPr lang="en-CA" sz="1600" dirty="0" err="1"/>
              <a:t>rapportées</a:t>
            </a:r>
            <a:r>
              <a:rPr lang="en-CA" sz="1600" dirty="0"/>
              <a:t> ? Par </a:t>
            </a:r>
            <a:r>
              <a:rPr lang="en-CA" sz="1600" dirty="0" err="1"/>
              <a:t>exemple</a:t>
            </a:r>
            <a:r>
              <a:rPr lang="en-CA" sz="1600" dirty="0"/>
              <a:t>, </a:t>
            </a:r>
            <a:r>
              <a:rPr lang="en-CA" sz="1600" dirty="0" err="1"/>
              <a:t>sélectionnez</a:t>
            </a:r>
            <a:r>
              <a:rPr lang="en-CA" sz="1600" dirty="0"/>
              <a:t> la </a:t>
            </a:r>
            <a:r>
              <a:rPr lang="en-CA" sz="1600" dirty="0" err="1"/>
              <a:t>Suède</a:t>
            </a:r>
            <a:r>
              <a:rPr lang="en-CA" sz="1600" dirty="0"/>
              <a:t> et les </a:t>
            </a:r>
            <a:r>
              <a:rPr lang="en-CA" sz="1600" dirty="0" err="1"/>
              <a:t>États</a:t>
            </a:r>
            <a:r>
              <a:rPr lang="en-CA" sz="1600" dirty="0"/>
              <a:t>-Unis dans le menu de cases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cocher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droite et suivez </a:t>
            </a:r>
            <a:r>
              <a:rPr lang="en-CA" sz="1600" dirty="0" err="1"/>
              <a:t>leur</a:t>
            </a:r>
            <a:r>
              <a:rPr lang="en-CA" sz="1600" dirty="0"/>
              <a:t> </a:t>
            </a:r>
            <a:r>
              <a:rPr lang="en-CA" sz="1600" dirty="0" err="1"/>
              <a:t>parcours</a:t>
            </a:r>
            <a:r>
              <a:rPr lang="en-CA" sz="1600" dirty="0"/>
              <a:t> de 1799 </a:t>
            </a:r>
            <a:r>
              <a:rPr lang="en-CA" sz="1600" dirty="0" err="1"/>
              <a:t>à</a:t>
            </a:r>
            <a:r>
              <a:rPr lang="en-CA" sz="1600" dirty="0"/>
              <a:t> 2018/2020.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partir</a:t>
            </a:r>
            <a:r>
              <a:rPr lang="en-CA" sz="1600" dirty="0"/>
              <a:t> de </a:t>
            </a:r>
            <a:r>
              <a:rPr lang="en-CA" sz="1600" dirty="0" err="1"/>
              <a:t>quel</a:t>
            </a:r>
            <a:r>
              <a:rPr lang="en-CA" sz="1600" dirty="0"/>
              <a:t> moment les </a:t>
            </a:r>
            <a:r>
              <a:rPr lang="en-CA" sz="1600" dirty="0" err="1"/>
              <a:t>valeurs</a:t>
            </a:r>
            <a:r>
              <a:rPr lang="en-CA" sz="1600" dirty="0"/>
              <a:t> </a:t>
            </a:r>
            <a:r>
              <a:rPr lang="en-CA" sz="1600" dirty="0" err="1"/>
              <a:t>sont-elles</a:t>
            </a:r>
            <a:r>
              <a:rPr lang="en-CA" sz="1600" dirty="0"/>
              <a:t> </a:t>
            </a:r>
            <a:r>
              <a:rPr lang="en-CA" sz="1600" dirty="0" err="1"/>
              <a:t>raisonnables</a:t>
            </a:r>
            <a:r>
              <a:rPr lang="en-CA" sz="1600" dirty="0"/>
              <a:t> ?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votre</a:t>
            </a:r>
            <a:r>
              <a:rPr lang="en-CA" sz="1600" dirty="0"/>
              <a:t> </a:t>
            </a:r>
            <a:r>
              <a:rPr lang="en-CA" sz="1600" dirty="0" err="1"/>
              <a:t>avis</a:t>
            </a:r>
            <a:r>
              <a:rPr lang="en-CA" sz="1600" dirty="0"/>
              <a:t>, que se passe-t-il au début de la </a:t>
            </a:r>
            <a:r>
              <a:rPr lang="en-CA" sz="1600" dirty="0" err="1"/>
              <a:t>série</a:t>
            </a:r>
            <a:r>
              <a:rPr lang="en-CA" sz="1600" dirty="0"/>
              <a:t> </a:t>
            </a:r>
            <a:r>
              <a:rPr lang="en-CA" sz="1600" dirty="0" err="1"/>
              <a:t>chronologique</a:t>
            </a:r>
            <a:r>
              <a:rPr lang="en-CA" sz="1600" dirty="0"/>
              <a:t> ? </a:t>
            </a:r>
          </a:p>
          <a:p>
            <a:pPr marL="806958" lvl="1" indent="-514350" algn="l">
              <a:buFont typeface="+mj-lt"/>
              <a:buAutoNum type="arabicPeriod" startAt="20"/>
            </a:pPr>
            <a:r>
              <a:rPr lang="en-CA" sz="1600" dirty="0"/>
              <a:t>Suivez </a:t>
            </a:r>
            <a:r>
              <a:rPr lang="en-CA" sz="1600" dirty="0" err="1"/>
              <a:t>l'Érythrée</a:t>
            </a:r>
            <a:r>
              <a:rPr lang="en-CA" sz="1600" dirty="0"/>
              <a:t> pendant la </a:t>
            </a:r>
            <a:r>
              <a:rPr lang="en-CA" sz="1600" dirty="0" err="1"/>
              <a:t>même</a:t>
            </a:r>
            <a:r>
              <a:rPr lang="en-CA" sz="1600" dirty="0"/>
              <a:t> durée. </a:t>
            </a:r>
            <a:r>
              <a:rPr lang="en-CA" sz="1600" dirty="0" err="1"/>
              <a:t>Recherchez</a:t>
            </a:r>
            <a:r>
              <a:rPr lang="en-CA" sz="1600" dirty="0"/>
              <a:t> la date </a:t>
            </a:r>
            <a:r>
              <a:rPr lang="en-CA" sz="1600" dirty="0" err="1"/>
              <a:t>d'indépendance</a:t>
            </a:r>
            <a:r>
              <a:rPr lang="en-CA" sz="1600" dirty="0"/>
              <a:t> de </a:t>
            </a:r>
            <a:r>
              <a:rPr lang="en-CA" sz="1600" dirty="0" err="1"/>
              <a:t>ce</a:t>
            </a:r>
            <a:r>
              <a:rPr lang="en-CA" sz="1600" dirty="0"/>
              <a:t> pays (vis-à-vis de </a:t>
            </a:r>
            <a:r>
              <a:rPr lang="en-CA" sz="1600" dirty="0" err="1"/>
              <a:t>l'Éthiopie</a:t>
            </a:r>
            <a:r>
              <a:rPr lang="en-CA" sz="1600" dirty="0"/>
              <a:t>). A </a:t>
            </a:r>
            <a:r>
              <a:rPr lang="en-CA" sz="1600" dirty="0" err="1"/>
              <a:t>votre</a:t>
            </a:r>
            <a:r>
              <a:rPr lang="en-CA" sz="1600" dirty="0"/>
              <a:t> </a:t>
            </a:r>
            <a:r>
              <a:rPr lang="en-CA" sz="1600" dirty="0" err="1"/>
              <a:t>avis</a:t>
            </a:r>
            <a:r>
              <a:rPr lang="en-CA" sz="1600" dirty="0"/>
              <a:t>, que </a:t>
            </a:r>
            <a:r>
              <a:rPr lang="en-CA" sz="1600" dirty="0" err="1"/>
              <a:t>représentent</a:t>
            </a:r>
            <a:r>
              <a:rPr lang="en-CA" sz="1600" dirty="0"/>
              <a:t> les </a:t>
            </a:r>
            <a:r>
              <a:rPr lang="en-CA" sz="1600" dirty="0" err="1"/>
              <a:t>mesures</a:t>
            </a:r>
            <a:r>
              <a:rPr lang="en-CA" sz="1600" dirty="0"/>
              <a:t> </a:t>
            </a:r>
            <a:r>
              <a:rPr lang="en-CA" sz="1600" dirty="0" err="1"/>
              <a:t>antérieures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cette</a:t>
            </a:r>
            <a:r>
              <a:rPr lang="en-CA" sz="1600" dirty="0"/>
              <a:t> date ? </a:t>
            </a:r>
          </a:p>
          <a:p>
            <a:pPr marL="806958" lvl="1" indent="-514350" algn="l">
              <a:buFont typeface="+mj-lt"/>
              <a:buAutoNum type="arabicPeriod" startAt="20"/>
            </a:pPr>
            <a:r>
              <a:rPr lang="en-CA" sz="1600" dirty="0"/>
              <a:t>Suivez </a:t>
            </a:r>
            <a:r>
              <a:rPr lang="en-CA" sz="1600" dirty="0" err="1"/>
              <a:t>l'Autriche</a:t>
            </a:r>
            <a:r>
              <a:rPr lang="en-CA" sz="1600" dirty="0"/>
              <a:t> pendant la </a:t>
            </a:r>
            <a:r>
              <a:rPr lang="en-CA" sz="1600" dirty="0" err="1"/>
              <a:t>même</a:t>
            </a:r>
            <a:r>
              <a:rPr lang="en-CA" sz="1600" dirty="0"/>
              <a:t> durée. </a:t>
            </a:r>
            <a:r>
              <a:rPr lang="en-CA" sz="1600" dirty="0" err="1"/>
              <a:t>Recherchez</a:t>
            </a:r>
            <a:r>
              <a:rPr lang="en-CA" sz="1600" dirty="0"/>
              <a:t> la </a:t>
            </a:r>
            <a:r>
              <a:rPr lang="en-CA" sz="1600" dirty="0" err="1"/>
              <a:t>chronologie</a:t>
            </a:r>
            <a:r>
              <a:rPr lang="en-CA" sz="1600" dirty="0"/>
              <a:t> </a:t>
            </a:r>
            <a:r>
              <a:rPr lang="en-CA" sz="1600" dirty="0" err="1"/>
              <a:t>historique</a:t>
            </a:r>
            <a:r>
              <a:rPr lang="en-CA" sz="1600" dirty="0"/>
              <a:t> des </a:t>
            </a:r>
            <a:r>
              <a:rPr lang="en-CA" sz="1600" dirty="0" err="1"/>
              <a:t>frontières</a:t>
            </a:r>
            <a:r>
              <a:rPr lang="en-CA" sz="1600" dirty="0"/>
              <a:t> du pays (</a:t>
            </a:r>
            <a:r>
              <a:rPr lang="en-CA" sz="1600" dirty="0" err="1"/>
              <a:t>Autriche-Hongrie</a:t>
            </a:r>
            <a:r>
              <a:rPr lang="en-CA" sz="1600" dirty="0"/>
              <a:t>, Anschluss, </a:t>
            </a:r>
            <a:r>
              <a:rPr lang="en-CA" sz="1600" dirty="0" err="1"/>
              <a:t>frontières</a:t>
            </a:r>
            <a:r>
              <a:rPr lang="en-CA" sz="1600" dirty="0"/>
              <a:t> </a:t>
            </a:r>
            <a:r>
              <a:rPr lang="en-CA" sz="1600" dirty="0" err="1"/>
              <a:t>modernes</a:t>
            </a:r>
            <a:r>
              <a:rPr lang="en-CA" sz="1600" dirty="0"/>
              <a:t>, etc.). </a:t>
            </a:r>
            <a:r>
              <a:rPr lang="en-CA" sz="1600" dirty="0" err="1"/>
              <a:t>Qu'est-ce</a:t>
            </a:r>
            <a:r>
              <a:rPr lang="en-CA" sz="1600" dirty="0"/>
              <a:t> que </a:t>
            </a:r>
            <a:r>
              <a:rPr lang="en-CA" sz="1600" dirty="0" err="1"/>
              <a:t>cela</a:t>
            </a:r>
            <a:r>
              <a:rPr lang="en-CA" sz="1600" dirty="0"/>
              <a:t> </a:t>
            </a:r>
            <a:r>
              <a:rPr lang="en-CA" sz="1600" dirty="0" err="1"/>
              <a:t>implique</a:t>
            </a:r>
            <a:r>
              <a:rPr lang="en-CA" sz="1600" dirty="0"/>
              <a:t> pour les </a:t>
            </a:r>
            <a:r>
              <a:rPr lang="en-CA" sz="1600" dirty="0" err="1"/>
              <a:t>mesures</a:t>
            </a:r>
            <a:r>
              <a:rPr lang="en-CA" sz="1600" dirty="0"/>
              <a:t> </a:t>
            </a:r>
            <a:r>
              <a:rPr lang="en-CA" sz="1600" dirty="0" err="1"/>
              <a:t>rapportées</a:t>
            </a:r>
            <a:r>
              <a:rPr lang="en-CA" sz="1600" dirty="0"/>
              <a:t> 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2DF3E-9B54-BD46-1579-6AFD69793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19" y="2000517"/>
            <a:ext cx="5574687" cy="3868577"/>
          </a:xfrm>
        </p:spPr>
        <p:txBody>
          <a:bodyPr anchor="t"/>
          <a:lstStyle/>
          <a:p>
            <a:pPr marL="806958" lvl="1" indent="-514350" algn="l">
              <a:buFont typeface="+mj-lt"/>
              <a:buAutoNum type="arabicPeriod" startAt="23"/>
            </a:pPr>
            <a:r>
              <a:rPr lang="en-CA" sz="1600" dirty="0"/>
              <a:t>Suivez la </a:t>
            </a:r>
            <a:r>
              <a:rPr lang="en-CA" sz="1600" dirty="0" err="1"/>
              <a:t>Finlande</a:t>
            </a:r>
            <a:r>
              <a:rPr lang="en-CA" sz="1600" dirty="0"/>
              <a:t> pendant la </a:t>
            </a:r>
            <a:r>
              <a:rPr lang="en-CA" sz="1600" dirty="0" err="1"/>
              <a:t>même</a:t>
            </a:r>
            <a:r>
              <a:rPr lang="en-CA" sz="1600" dirty="0"/>
              <a:t> durée. Que se passe-t-il </a:t>
            </a:r>
            <a:r>
              <a:rPr lang="en-CA" sz="1600" dirty="0" err="1"/>
              <a:t>en</a:t>
            </a:r>
            <a:r>
              <a:rPr lang="en-CA" sz="1600" dirty="0"/>
              <a:t> 1809 ? </a:t>
            </a:r>
            <a:r>
              <a:rPr lang="en-CA" sz="1600" dirty="0" err="1"/>
              <a:t>Cela</a:t>
            </a:r>
            <a:r>
              <a:rPr lang="en-CA" sz="1600" dirty="0"/>
              <a:t> </a:t>
            </a:r>
            <a:r>
              <a:rPr lang="en-CA" sz="1600" dirty="0" err="1"/>
              <a:t>vous</a:t>
            </a:r>
            <a:r>
              <a:rPr lang="en-CA" sz="1600" dirty="0"/>
              <a:t> </a:t>
            </a:r>
            <a:r>
              <a:rPr lang="en-CA" sz="1600" dirty="0" err="1"/>
              <a:t>apprend</a:t>
            </a:r>
            <a:r>
              <a:rPr lang="en-CA" sz="1600" dirty="0"/>
              <a:t>-il </a:t>
            </a:r>
            <a:r>
              <a:rPr lang="en-CA" sz="1600" dirty="0" err="1"/>
              <a:t>quelque</a:t>
            </a:r>
            <a:r>
              <a:rPr lang="en-CA" sz="1600" dirty="0"/>
              <a:t> chose sur la </a:t>
            </a:r>
            <a:r>
              <a:rPr lang="en-CA" sz="1600" dirty="0" err="1"/>
              <a:t>façon</a:t>
            </a:r>
            <a:r>
              <a:rPr lang="en-CA" sz="1600" dirty="0"/>
              <a:t> </a:t>
            </a:r>
            <a:r>
              <a:rPr lang="en-CA" sz="1600" dirty="0" err="1"/>
              <a:t>dont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codées</a:t>
            </a:r>
            <a:r>
              <a:rPr lang="en-CA" sz="1600" dirty="0"/>
              <a:t> dans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 ? </a:t>
            </a:r>
          </a:p>
          <a:p>
            <a:pPr marL="806958" lvl="1" indent="-514350" algn="l">
              <a:buFont typeface="+mj-lt"/>
              <a:buAutoNum type="arabicPeriod" startAt="23"/>
            </a:pPr>
            <a:r>
              <a:rPr lang="en-CA" sz="1600" dirty="0" err="1"/>
              <a:t>Désélectionnez</a:t>
            </a:r>
            <a:r>
              <a:rPr lang="en-CA" sz="1600" dirty="0"/>
              <a:t> </a:t>
            </a:r>
            <a:r>
              <a:rPr lang="en-CA" sz="1600" dirty="0" err="1"/>
              <a:t>tous</a:t>
            </a:r>
            <a:r>
              <a:rPr lang="en-CA" sz="1600" dirty="0"/>
              <a:t> les pays et laissez la simulation se </a:t>
            </a:r>
            <a:r>
              <a:rPr lang="en-CA" sz="1600" dirty="0" err="1"/>
              <a:t>dérouler</a:t>
            </a:r>
            <a:r>
              <a:rPr lang="en-CA" sz="1600" dirty="0"/>
              <a:t> de 1799 </a:t>
            </a:r>
            <a:r>
              <a:rPr lang="en-CA" sz="1600" dirty="0" err="1"/>
              <a:t>à</a:t>
            </a:r>
            <a:r>
              <a:rPr lang="en-CA" sz="1600" dirty="0"/>
              <a:t> 2018/2020. </a:t>
            </a:r>
            <a:r>
              <a:rPr lang="en-CA" sz="1600" dirty="0" err="1"/>
              <a:t>Pouvez-vous</a:t>
            </a:r>
            <a:r>
              <a:rPr lang="en-CA" sz="1600" dirty="0"/>
              <a:t> identifier des </a:t>
            </a:r>
            <a:r>
              <a:rPr lang="en-CA" sz="1600" dirty="0" err="1"/>
              <a:t>cas</a:t>
            </a:r>
            <a:r>
              <a:rPr lang="en-CA" sz="1600" dirty="0"/>
              <a:t> </a:t>
            </a:r>
            <a:r>
              <a:rPr lang="en-CA" sz="1600" dirty="0" err="1"/>
              <a:t>où</a:t>
            </a:r>
            <a:r>
              <a:rPr lang="en-CA" sz="1600" dirty="0"/>
              <a:t> un grand sous-ensemble </a:t>
            </a:r>
            <a:r>
              <a:rPr lang="en-CA" sz="1600" dirty="0" err="1"/>
              <a:t>d'observations</a:t>
            </a:r>
            <a:r>
              <a:rPr lang="en-CA" sz="1600" dirty="0"/>
              <a:t> se </a:t>
            </a:r>
            <a:r>
              <a:rPr lang="en-CA" sz="1600" dirty="0" err="1"/>
              <a:t>comporte</a:t>
            </a:r>
            <a:r>
              <a:rPr lang="en-CA" sz="1600" dirty="0"/>
              <a:t> de manière </a:t>
            </a:r>
            <a:r>
              <a:rPr lang="en-CA" sz="1600" dirty="0" err="1"/>
              <a:t>inattendue</a:t>
            </a:r>
            <a:r>
              <a:rPr lang="en-CA" sz="1600" dirty="0"/>
              <a:t> ? Si </a:t>
            </a:r>
            <a:r>
              <a:rPr lang="en-CA" sz="1600" dirty="0" err="1"/>
              <a:t>oui</a:t>
            </a:r>
            <a:r>
              <a:rPr lang="en-CA" sz="1600" dirty="0"/>
              <a:t>, </a:t>
            </a:r>
            <a:r>
              <a:rPr lang="en-CA" sz="1600" dirty="0" err="1"/>
              <a:t>pensez-vous</a:t>
            </a:r>
            <a:r>
              <a:rPr lang="en-CA" sz="1600" dirty="0"/>
              <a:t> que </a:t>
            </a:r>
            <a:r>
              <a:rPr lang="en-CA" sz="1600" dirty="0" err="1"/>
              <a:t>cela</a:t>
            </a:r>
            <a:r>
              <a:rPr lang="en-CA" sz="1600" dirty="0"/>
              <a:t> </a:t>
            </a:r>
            <a:r>
              <a:rPr lang="en-CA" sz="1600" dirty="0" err="1"/>
              <a:t>est</a:t>
            </a:r>
            <a:r>
              <a:rPr lang="en-CA" sz="1600" dirty="0"/>
              <a:t> </a:t>
            </a:r>
            <a:r>
              <a:rPr lang="en-CA" sz="1600" dirty="0" err="1"/>
              <a:t>dû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des </a:t>
            </a:r>
            <a:r>
              <a:rPr lang="en-CA" sz="1600" dirty="0" err="1"/>
              <a:t>problèmes</a:t>
            </a:r>
            <a:r>
              <a:rPr lang="en-CA" sz="1600" dirty="0"/>
              <a:t> de </a:t>
            </a:r>
            <a:r>
              <a:rPr lang="en-CA" sz="1600" dirty="0" err="1"/>
              <a:t>nettoyage</a:t>
            </a:r>
            <a:r>
              <a:rPr lang="en-CA" sz="1600" dirty="0"/>
              <a:t>/de  </a:t>
            </a:r>
            <a:r>
              <a:rPr lang="en-CA" sz="1600" dirty="0" err="1"/>
              <a:t>traitement</a:t>
            </a:r>
            <a:r>
              <a:rPr lang="en-CA" sz="1600" dirty="0"/>
              <a:t> des </a:t>
            </a:r>
            <a:r>
              <a:rPr lang="en-CA" sz="1600" dirty="0" err="1"/>
              <a:t>données</a:t>
            </a:r>
            <a:r>
              <a:rPr lang="en-CA" sz="1600" dirty="0"/>
              <a:t> ? </a:t>
            </a:r>
          </a:p>
          <a:p>
            <a:pPr marL="806958" lvl="1" indent="-514350" algn="l">
              <a:buFont typeface="+mj-lt"/>
              <a:buAutoNum type="arabicPeriod" startAt="23"/>
            </a:pPr>
            <a:r>
              <a:rPr lang="en-CA" sz="1600" dirty="0" err="1"/>
              <a:t>Continuez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explorer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. </a:t>
            </a:r>
            <a:r>
              <a:rPr lang="en-CA" sz="1600" dirty="0" err="1"/>
              <a:t>Vous</a:t>
            </a:r>
            <a:r>
              <a:rPr lang="en-CA" sz="1600" dirty="0"/>
              <a:t> </a:t>
            </a:r>
            <a:r>
              <a:rPr lang="en-CA" sz="1600" dirty="0" err="1"/>
              <a:t>pouvez</a:t>
            </a:r>
            <a:r>
              <a:rPr lang="en-CA" sz="1600" dirty="0"/>
              <a:t> modifier les variables </a:t>
            </a:r>
            <a:r>
              <a:rPr lang="en-CA" sz="1600" dirty="0" err="1"/>
              <a:t>affichées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</a:t>
            </a:r>
            <a:r>
              <a:rPr lang="en-CA" sz="1600" dirty="0" err="1"/>
              <a:t>utiliser</a:t>
            </a:r>
            <a:r>
              <a:rPr lang="en-CA" sz="1600" dirty="0"/>
              <a:t> </a:t>
            </a:r>
            <a:r>
              <a:rPr lang="en-CA" sz="1600" dirty="0" err="1"/>
              <a:t>d'autres</a:t>
            </a:r>
            <a:r>
              <a:rPr lang="en-CA" sz="1600" dirty="0"/>
              <a:t> </a:t>
            </a:r>
            <a:r>
              <a:rPr lang="en-CA" sz="1600" dirty="0" err="1"/>
              <a:t>méthodes</a:t>
            </a:r>
            <a:r>
              <a:rPr lang="en-CA" sz="1600" dirty="0"/>
              <a:t> de visualisation. </a:t>
            </a:r>
            <a:r>
              <a:rPr lang="en-CA" sz="1600" dirty="0" err="1"/>
              <a:t>Globalement</a:t>
            </a:r>
            <a:r>
              <a:rPr lang="en-CA" sz="1600" dirty="0"/>
              <a:t>, </a:t>
            </a:r>
            <a:r>
              <a:rPr lang="en-CA" sz="1600" dirty="0" err="1"/>
              <a:t>pensez-vous</a:t>
            </a:r>
            <a:r>
              <a:rPr lang="en-CA" sz="1600" dirty="0"/>
              <a:t> que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est</a:t>
            </a:r>
            <a:r>
              <a:rPr lang="en-CA" sz="1600" dirty="0"/>
              <a:t> </a:t>
            </a:r>
            <a:r>
              <a:rPr lang="en-CA" sz="1600" dirty="0" err="1"/>
              <a:t>fiables</a:t>
            </a:r>
            <a:r>
              <a:rPr lang="en-CA" sz="1600" dirty="0"/>
              <a:t> ? </a:t>
            </a:r>
            <a:r>
              <a:rPr lang="en-CA" sz="1600" dirty="0" err="1"/>
              <a:t>L'utiliseriez-vous</a:t>
            </a:r>
            <a:r>
              <a:rPr lang="en-CA" sz="1600" dirty="0"/>
              <a:t> pour </a:t>
            </a:r>
            <a:r>
              <a:rPr lang="en-CA" sz="1600" dirty="0" err="1"/>
              <a:t>effectuer</a:t>
            </a:r>
            <a:r>
              <a:rPr lang="en-CA" sz="1600" dirty="0"/>
              <a:t> des analyses ? </a:t>
            </a:r>
            <a:r>
              <a:rPr lang="en-CA" sz="1600" dirty="0" err="1"/>
              <a:t>Quelles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ses</a:t>
            </a:r>
            <a:r>
              <a:rPr lang="en-CA" sz="1600" dirty="0"/>
              <a:t> forces et </a:t>
            </a:r>
            <a:r>
              <a:rPr lang="en-CA" sz="1600" dirty="0" err="1"/>
              <a:t>ses</a:t>
            </a:r>
            <a:r>
              <a:rPr lang="en-CA" sz="1600" dirty="0"/>
              <a:t> faiblesses ?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AF4F9-2824-561D-2E7C-B91208658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260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4387E4A-64C8-7FE9-5F11-739187A876E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42902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5549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9C456-0B09-11A8-1201-4DB26452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Projet guidé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5251-FD4D-B90A-C277-2F1AC8C68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5229949" cy="3868576"/>
          </a:xfrm>
        </p:spPr>
        <p:txBody>
          <a:bodyPr anchor="t"/>
          <a:lstStyle/>
          <a:p>
            <a:pPr algn="l"/>
            <a:r>
              <a:rPr lang="en-CA" sz="2000" dirty="0" err="1"/>
              <a:t>Sélectionnez</a:t>
            </a:r>
            <a:r>
              <a:rPr lang="en-CA" sz="2000" dirty="0"/>
              <a:t> un ensemble de </a:t>
            </a:r>
            <a:r>
              <a:rPr lang="en-CA" sz="2000" dirty="0" err="1"/>
              <a:t>données</a:t>
            </a:r>
            <a:r>
              <a:rPr lang="en-CA" sz="2000" dirty="0"/>
              <a:t> dans la </a:t>
            </a:r>
            <a:r>
              <a:rPr lang="en-CA" sz="2000" dirty="0" err="1"/>
              <a:t>liste</a:t>
            </a:r>
            <a:r>
              <a:rPr lang="en-CA" sz="2000" dirty="0"/>
              <a:t> ci-dessous (</a:t>
            </a:r>
            <a:r>
              <a:rPr lang="en-CA" sz="2000" dirty="0" err="1"/>
              <a:t>ou</a:t>
            </a:r>
            <a:r>
              <a:rPr lang="en-CA" sz="2000" dirty="0"/>
              <a:t> tout </a:t>
            </a:r>
            <a:r>
              <a:rPr lang="en-CA" sz="2000" dirty="0" err="1"/>
              <a:t>autre</a:t>
            </a:r>
            <a:r>
              <a:rPr lang="en-CA" sz="2000" dirty="0"/>
              <a:t> ensemble qui </a:t>
            </a:r>
            <a:r>
              <a:rPr lang="en-CA" sz="2000" dirty="0" err="1"/>
              <a:t>vous</a:t>
            </a:r>
            <a:r>
              <a:rPr lang="en-CA" sz="2000" dirty="0"/>
              <a:t> </a:t>
            </a:r>
            <a:r>
              <a:rPr lang="en-CA" sz="2000" dirty="0" err="1"/>
              <a:t>intéresse</a:t>
            </a:r>
            <a:r>
              <a:rPr lang="en-CA" sz="2000" dirty="0"/>
              <a:t>) :</a:t>
            </a:r>
          </a:p>
          <a:p>
            <a:pPr lvl="1"/>
            <a:r>
              <a:rPr lang="en-CA" sz="1600" dirty="0">
                <a:highlight>
                  <a:srgbClr val="C0C0C0"/>
                </a:highlight>
                <a:hlinkClick r:id="rId2"/>
              </a:rPr>
              <a:t>GlobalCitiesPBI.csv</a:t>
            </a:r>
            <a:endParaRPr lang="en-CA" sz="1600" dirty="0"/>
          </a:p>
          <a:p>
            <a:pPr lvl="1"/>
            <a:r>
              <a:rPr lang="en-CA" sz="1600" dirty="0">
                <a:highlight>
                  <a:srgbClr val="C0C0C0"/>
                </a:highlight>
                <a:hlinkClick r:id="rId3"/>
              </a:rPr>
              <a:t>2016collisionsfinal.csv</a:t>
            </a:r>
            <a:endParaRPr lang="en-CA" sz="1600" dirty="0">
              <a:highlight>
                <a:srgbClr val="C0C0C0"/>
              </a:highlight>
            </a:endParaRPr>
          </a:p>
          <a:p>
            <a:pPr lvl="1"/>
            <a:r>
              <a:rPr lang="en-CA" sz="1600" dirty="0">
                <a:highlight>
                  <a:srgbClr val="C0C0C0"/>
                </a:highlight>
                <a:hlinkClick r:id="rId4"/>
              </a:rPr>
              <a:t>sondages_us_election_2016.csv</a:t>
            </a:r>
            <a:endParaRPr lang="en-CA" sz="1600" dirty="0">
              <a:highlight>
                <a:srgbClr val="C0C0C0"/>
              </a:highlight>
            </a:endParaRPr>
          </a:p>
          <a:p>
            <a:pPr lvl="1"/>
            <a:r>
              <a:rPr lang="en-CA" sz="1600" dirty="0">
                <a:highlight>
                  <a:srgbClr val="C0C0C0"/>
                </a:highlight>
                <a:hlinkClick r:id="rId5"/>
              </a:rPr>
              <a:t>HR_2016_Census_simple.xlsx</a:t>
            </a:r>
            <a:endParaRPr lang="en-CA" sz="1600" dirty="0"/>
          </a:p>
          <a:p>
            <a:r>
              <a:rPr lang="en-CA" sz="2000" dirty="0"/>
              <a:t>Pour </a:t>
            </a:r>
            <a:r>
              <a:rPr lang="en-CA" sz="2000" dirty="0" err="1"/>
              <a:t>votre</a:t>
            </a:r>
            <a:r>
              <a:rPr lang="en-CA" sz="2000" dirty="0"/>
              <a:t>/</a:t>
            </a:r>
            <a:r>
              <a:rPr lang="en-CA" sz="2000" dirty="0" err="1"/>
              <a:t>vos</a:t>
            </a:r>
            <a:r>
              <a:rPr lang="en-CA" sz="2000" dirty="0"/>
              <a:t> ensemble(s) de </a:t>
            </a:r>
            <a:r>
              <a:rPr lang="en-CA" sz="2000" dirty="0" err="1"/>
              <a:t>données</a:t>
            </a:r>
            <a:r>
              <a:rPr lang="en-CA" sz="2000" dirty="0"/>
              <a:t> :</a:t>
            </a:r>
          </a:p>
          <a:p>
            <a:pPr marL="658368" lvl="1" indent="-457200" algn="l">
              <a:buFont typeface="+mj-lt"/>
              <a:buAutoNum type="arabicPeriod"/>
            </a:pPr>
            <a:r>
              <a:rPr lang="en-CA" sz="1600" dirty="0" err="1"/>
              <a:t>Créez</a:t>
            </a:r>
            <a:r>
              <a:rPr lang="en-CA" sz="1600" dirty="0"/>
              <a:t> un "</a:t>
            </a:r>
            <a:r>
              <a:rPr lang="en-CA" sz="1600" dirty="0" err="1"/>
              <a:t>dictionnaire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" pour </a:t>
            </a:r>
            <a:r>
              <a:rPr lang="en-CA" sz="1600" dirty="0" err="1"/>
              <a:t>expliquer</a:t>
            </a:r>
            <a:r>
              <a:rPr lang="en-CA" sz="1600" dirty="0"/>
              <a:t> les </a:t>
            </a:r>
            <a:r>
              <a:rPr lang="en-CA" sz="1600" dirty="0" err="1"/>
              <a:t>différents</a:t>
            </a:r>
            <a:r>
              <a:rPr lang="en-CA" sz="1600" dirty="0"/>
              <a:t> champs et variables. </a:t>
            </a:r>
            <a:r>
              <a:rPr lang="en-CA" sz="1600" dirty="0" err="1"/>
              <a:t>Pouvez-vous</a:t>
            </a:r>
            <a:r>
              <a:rPr lang="en-CA" sz="1600" dirty="0"/>
              <a:t> </a:t>
            </a:r>
            <a:r>
              <a:rPr lang="en-CA" sz="1600" dirty="0" err="1"/>
              <a:t>trouver</a:t>
            </a:r>
            <a:r>
              <a:rPr lang="en-CA" sz="1600" dirty="0"/>
              <a:t> </a:t>
            </a:r>
            <a:r>
              <a:rPr lang="en-CA" sz="1600" dirty="0" err="1"/>
              <a:t>une</a:t>
            </a:r>
            <a:r>
              <a:rPr lang="en-CA" sz="1600" dirty="0"/>
              <a:t> source pour </a:t>
            </a:r>
            <a:r>
              <a:rPr lang="en-CA" sz="1600" dirty="0" err="1"/>
              <a:t>ces</a:t>
            </a:r>
            <a:r>
              <a:rPr lang="en-CA" sz="1600" dirty="0"/>
              <a:t> ensembles de </a:t>
            </a:r>
            <a:r>
              <a:rPr lang="en-CA" sz="1600" dirty="0" err="1"/>
              <a:t>données</a:t>
            </a:r>
            <a:r>
              <a:rPr lang="en-CA" sz="1600" dirty="0"/>
              <a:t> ?</a:t>
            </a:r>
          </a:p>
          <a:p>
            <a:pPr marL="658368" lvl="1" indent="-457200" algn="l">
              <a:buFont typeface="+mj-lt"/>
              <a:buAutoNum type="arabicPeriod"/>
            </a:pPr>
            <a:r>
              <a:rPr lang="en-CA" sz="1600" dirty="0" err="1"/>
              <a:t>Dressez</a:t>
            </a:r>
            <a:r>
              <a:rPr lang="en-CA" sz="1600" dirty="0"/>
              <a:t> </a:t>
            </a:r>
            <a:r>
              <a:rPr lang="en-CA" sz="1600" dirty="0" err="1"/>
              <a:t>une</a:t>
            </a:r>
            <a:r>
              <a:rPr lang="en-CA" sz="1600" dirty="0"/>
              <a:t> </a:t>
            </a:r>
            <a:r>
              <a:rPr lang="en-CA" sz="1600" dirty="0" err="1"/>
              <a:t>liste</a:t>
            </a:r>
            <a:r>
              <a:rPr lang="en-CA" sz="1600" dirty="0"/>
              <a:t> des questions </a:t>
            </a:r>
            <a:r>
              <a:rPr lang="en-CA" sz="1600" dirty="0" err="1"/>
              <a:t>auxquelles</a:t>
            </a:r>
            <a:r>
              <a:rPr lang="en-CA" sz="1600" dirty="0"/>
              <a:t> </a:t>
            </a:r>
            <a:r>
              <a:rPr lang="en-CA" sz="1600" dirty="0" err="1"/>
              <a:t>vous</a:t>
            </a:r>
            <a:r>
              <a:rPr lang="en-CA" sz="1600" dirty="0"/>
              <a:t> </a:t>
            </a:r>
            <a:r>
              <a:rPr lang="en-CA" sz="1600" dirty="0" err="1"/>
              <a:t>aimeriez</a:t>
            </a:r>
            <a:r>
              <a:rPr lang="en-CA" sz="1600" dirty="0"/>
              <a:t> </a:t>
            </a:r>
            <a:r>
              <a:rPr lang="en-CA" sz="1600" dirty="0" err="1"/>
              <a:t>obtenir</a:t>
            </a:r>
            <a:r>
              <a:rPr lang="en-CA" sz="1600" dirty="0"/>
              <a:t> des </a:t>
            </a:r>
            <a:r>
              <a:rPr lang="en-CA" sz="1600" dirty="0" err="1"/>
              <a:t>réponses</a:t>
            </a:r>
            <a:r>
              <a:rPr lang="en-CA" sz="1600" dirty="0"/>
              <a:t> sur </a:t>
            </a:r>
            <a:r>
              <a:rPr lang="en-CA" sz="1600" dirty="0" err="1"/>
              <a:t>ces</a:t>
            </a:r>
            <a:r>
              <a:rPr lang="en-CA" sz="1600" dirty="0"/>
              <a:t> </a:t>
            </a:r>
            <a:r>
              <a:rPr lang="en-CA" sz="1600" dirty="0" err="1"/>
              <a:t>données</a:t>
            </a:r>
            <a:r>
              <a:rPr lang="en-CA" sz="1600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B5416-DB59-8151-183F-F2DEC7C0A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5658770" cy="3868577"/>
          </a:xfrm>
        </p:spPr>
        <p:txBody>
          <a:bodyPr anchor="t"/>
          <a:lstStyle/>
          <a:p>
            <a:pPr marL="658368" lvl="1" indent="-457200" algn="l">
              <a:buFont typeface="+mj-lt"/>
              <a:buAutoNum type="arabicPeriod" startAt="3"/>
            </a:pPr>
            <a:r>
              <a:rPr lang="en-CA" sz="1600" dirty="0" err="1"/>
              <a:t>Étudiez</a:t>
            </a:r>
            <a:r>
              <a:rPr lang="en-CA" sz="1600" dirty="0"/>
              <a:t> les variables </a:t>
            </a:r>
            <a:r>
              <a:rPr lang="en-CA" sz="1600" dirty="0" err="1"/>
              <a:t>individuelles</a:t>
            </a:r>
            <a:r>
              <a:rPr lang="en-CA" sz="1600" dirty="0"/>
              <a:t> (au </a:t>
            </a:r>
            <a:r>
              <a:rPr lang="en-CA" sz="1600" dirty="0" err="1"/>
              <a:t>moyen</a:t>
            </a:r>
            <a:r>
              <a:rPr lang="en-CA" sz="1600" dirty="0"/>
              <a:t> de </a:t>
            </a:r>
            <a:r>
              <a:rPr lang="en-CA" sz="1600" dirty="0" err="1"/>
              <a:t>graphiques</a:t>
            </a:r>
            <a:r>
              <a:rPr lang="en-CA" sz="1600" dirty="0"/>
              <a:t> simples, de </a:t>
            </a:r>
            <a:r>
              <a:rPr lang="en-CA" sz="1600" dirty="0" err="1"/>
              <a:t>statistiques</a:t>
            </a:r>
            <a:r>
              <a:rPr lang="en-CA" sz="1600" dirty="0"/>
              <a:t> </a:t>
            </a:r>
            <a:r>
              <a:rPr lang="en-CA" sz="1600" dirty="0" err="1"/>
              <a:t>univariées</a:t>
            </a:r>
            <a:r>
              <a:rPr lang="en-CA" sz="1600" dirty="0"/>
              <a:t>, etc.)</a:t>
            </a:r>
          </a:p>
          <a:p>
            <a:pPr marL="658368" lvl="1" indent="-457200" algn="l">
              <a:buFont typeface="+mj-lt"/>
              <a:buAutoNum type="arabicPeriod" startAt="3"/>
            </a:pPr>
            <a:r>
              <a:rPr lang="en-CA" sz="1600" dirty="0" err="1"/>
              <a:t>Répétez</a:t>
            </a:r>
            <a:r>
              <a:rPr lang="en-CA" sz="1600" dirty="0"/>
              <a:t> le </a:t>
            </a:r>
            <a:r>
              <a:rPr lang="en-CA" sz="1600" dirty="0" err="1"/>
              <a:t>processus</a:t>
            </a:r>
            <a:r>
              <a:rPr lang="en-CA" sz="1600" dirty="0"/>
              <a:t> avec des </a:t>
            </a:r>
            <a:r>
              <a:rPr lang="en-CA" sz="1600" dirty="0" err="1"/>
              <a:t>paires</a:t>
            </a:r>
            <a:r>
              <a:rPr lang="en-CA" sz="1600" dirty="0"/>
              <a:t> de variables (par le </a:t>
            </a:r>
            <a:r>
              <a:rPr lang="en-CA" sz="1600" dirty="0" err="1"/>
              <a:t>biais</a:t>
            </a:r>
            <a:r>
              <a:rPr lang="en-CA" sz="1600" dirty="0"/>
              <a:t> de </a:t>
            </a:r>
            <a:r>
              <a:rPr lang="en-CA" sz="1600" dirty="0" err="1"/>
              <a:t>graphiques</a:t>
            </a:r>
            <a:r>
              <a:rPr lang="en-CA" sz="1600" dirty="0"/>
              <a:t> simples, de distributions </a:t>
            </a:r>
            <a:r>
              <a:rPr lang="en-CA" sz="1600" dirty="0" err="1"/>
              <a:t>conjointes</a:t>
            </a:r>
            <a:r>
              <a:rPr lang="en-CA" sz="1600" dirty="0"/>
              <a:t>, </a:t>
            </a:r>
            <a:r>
              <a:rPr lang="en-CA" sz="1600" dirty="0" err="1"/>
              <a:t>d'interactions</a:t>
            </a:r>
            <a:r>
              <a:rPr lang="en-CA" sz="1600" dirty="0"/>
              <a:t> entre variables, etc.)</a:t>
            </a:r>
          </a:p>
          <a:p>
            <a:pPr marL="658368" lvl="1" indent="-457200" algn="l">
              <a:buFont typeface="+mj-lt"/>
              <a:buAutoNum type="arabicPeriod" startAt="3"/>
            </a:pPr>
            <a:r>
              <a:rPr lang="en-CA" sz="1600" dirty="0" err="1"/>
              <a:t>Faites-vous</a:t>
            </a:r>
            <a:r>
              <a:rPr lang="en-CA" sz="1600" dirty="0"/>
              <a:t> </a:t>
            </a:r>
            <a:r>
              <a:rPr lang="en-CA" sz="1600" dirty="0" err="1"/>
              <a:t>confiance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, </a:t>
            </a:r>
            <a:r>
              <a:rPr lang="en-CA" sz="1600" dirty="0" err="1"/>
              <a:t>ou</a:t>
            </a:r>
            <a:r>
              <a:rPr lang="en-CA" sz="1600" dirty="0"/>
              <a:t> non ? </a:t>
            </a:r>
            <a:r>
              <a:rPr lang="en-CA" sz="1600" dirty="0" err="1"/>
              <a:t>Justifiez</a:t>
            </a:r>
            <a:r>
              <a:rPr lang="en-CA" sz="1600" dirty="0"/>
              <a:t> </a:t>
            </a:r>
            <a:r>
              <a:rPr lang="en-CA" sz="1600" dirty="0" err="1"/>
              <a:t>votre</a:t>
            </a:r>
            <a:r>
              <a:rPr lang="en-CA" sz="1600" dirty="0"/>
              <a:t> </a:t>
            </a:r>
            <a:r>
              <a:rPr lang="en-CA" sz="1600" dirty="0" err="1"/>
              <a:t>réponse</a:t>
            </a:r>
            <a:r>
              <a:rPr lang="en-CA" sz="1600" dirty="0"/>
              <a:t>. Si </a:t>
            </a:r>
            <a:r>
              <a:rPr lang="en-CA" sz="1600" dirty="0" err="1"/>
              <a:t>vous</a:t>
            </a:r>
            <a:r>
              <a:rPr lang="en-CA" sz="1600" dirty="0"/>
              <a:t> ne </a:t>
            </a:r>
            <a:r>
              <a:rPr lang="en-CA" sz="1600" dirty="0" err="1"/>
              <a:t>faites</a:t>
            </a:r>
            <a:r>
              <a:rPr lang="en-CA" sz="1600" dirty="0"/>
              <a:t> pas </a:t>
            </a:r>
            <a:r>
              <a:rPr lang="en-CA" sz="1600" dirty="0" err="1"/>
              <a:t>confiance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l'ensemble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, </a:t>
            </a:r>
            <a:r>
              <a:rPr lang="en-CA" sz="1600" dirty="0" err="1"/>
              <a:t>signalez</a:t>
            </a:r>
            <a:r>
              <a:rPr lang="en-CA" sz="1600" dirty="0"/>
              <a:t> les entrées </a:t>
            </a:r>
            <a:r>
              <a:rPr lang="en-CA" sz="1600" dirty="0" err="1"/>
              <a:t>potentiellement</a:t>
            </a:r>
            <a:r>
              <a:rPr lang="en-CA" sz="1600" dirty="0"/>
              <a:t> </a:t>
            </a:r>
            <a:r>
              <a:rPr lang="en-CA" sz="1600" dirty="0" err="1"/>
              <a:t>invalides</a:t>
            </a:r>
            <a:r>
              <a:rPr lang="en-CA" sz="1600" dirty="0"/>
              <a:t>, les observations </a:t>
            </a:r>
            <a:r>
              <a:rPr lang="en-CA" sz="1600" dirty="0" err="1"/>
              <a:t>anormales</a:t>
            </a:r>
            <a:r>
              <a:rPr lang="en-CA" sz="1600" dirty="0"/>
              <a:t>, les </a:t>
            </a:r>
            <a:r>
              <a:rPr lang="en-CA" sz="1600" dirty="0" err="1"/>
              <a:t>valeurs</a:t>
            </a:r>
            <a:r>
              <a:rPr lang="en-CA" sz="1600" dirty="0"/>
              <a:t> </a:t>
            </a:r>
            <a:r>
              <a:rPr lang="en-CA" sz="1600" dirty="0" err="1"/>
              <a:t>manquantes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les </a:t>
            </a:r>
            <a:r>
              <a:rPr lang="en-CA" sz="1600" dirty="0" err="1"/>
              <a:t>valeurs</a:t>
            </a:r>
            <a:r>
              <a:rPr lang="en-CA" sz="1600" dirty="0"/>
              <a:t> </a:t>
            </a:r>
            <a:r>
              <a:rPr lang="en-CA" sz="1600" dirty="0" err="1"/>
              <a:t>aberrantes</a:t>
            </a:r>
            <a:r>
              <a:rPr lang="en-CA" sz="1600" dirty="0"/>
              <a:t>. Comment </a:t>
            </a:r>
            <a:r>
              <a:rPr lang="en-CA" sz="1600" dirty="0" err="1"/>
              <a:t>ces</a:t>
            </a:r>
            <a:r>
              <a:rPr lang="en-CA" sz="1600" dirty="0"/>
              <a:t> entrées </a:t>
            </a:r>
            <a:r>
              <a:rPr lang="en-CA" sz="1600" dirty="0" err="1"/>
              <a:t>doivent-elles</a:t>
            </a:r>
            <a:r>
              <a:rPr lang="en-CA" sz="1600" dirty="0"/>
              <a:t> </a:t>
            </a:r>
            <a:r>
              <a:rPr lang="en-CA" sz="1600" dirty="0" err="1"/>
              <a:t>être</a:t>
            </a:r>
            <a:r>
              <a:rPr lang="en-CA" sz="1600" dirty="0"/>
              <a:t> </a:t>
            </a:r>
            <a:r>
              <a:rPr lang="en-CA" sz="1600" dirty="0" err="1"/>
              <a:t>traitées</a:t>
            </a:r>
            <a:r>
              <a:rPr lang="en-CA" sz="1600" dirty="0"/>
              <a:t> ?</a:t>
            </a:r>
          </a:p>
          <a:p>
            <a:pPr marL="658368" lvl="1" indent="-457200" algn="l">
              <a:buFont typeface="+mj-lt"/>
              <a:buAutoNum type="arabicPeriod" startAt="3"/>
            </a:pPr>
            <a:r>
              <a:rPr lang="en-CA" sz="1600" dirty="0" err="1"/>
              <a:t>Votre</a:t>
            </a:r>
            <a:r>
              <a:rPr lang="en-CA" sz="1600" dirty="0"/>
              <a:t> analyse </a:t>
            </a:r>
            <a:r>
              <a:rPr lang="en-CA" sz="1600" dirty="0" err="1"/>
              <a:t>suggère</a:t>
            </a:r>
            <a:r>
              <a:rPr lang="en-CA" sz="1600" dirty="0"/>
              <a:t>-t-</a:t>
            </a:r>
            <a:r>
              <a:rPr lang="en-CA" sz="1600" dirty="0" err="1"/>
              <a:t>elle</a:t>
            </a:r>
            <a:r>
              <a:rPr lang="en-CA" sz="1600" dirty="0"/>
              <a:t> que </a:t>
            </a:r>
            <a:r>
              <a:rPr lang="en-CA" sz="1600" dirty="0" err="1"/>
              <a:t>certaines</a:t>
            </a:r>
            <a:r>
              <a:rPr lang="en-CA" sz="1600" dirty="0"/>
              <a:t> des variables </a:t>
            </a:r>
            <a:r>
              <a:rPr lang="en-CA" sz="1600" dirty="0" err="1"/>
              <a:t>devraient</a:t>
            </a:r>
            <a:r>
              <a:rPr lang="en-CA" sz="1600" dirty="0"/>
              <a:t> </a:t>
            </a:r>
            <a:r>
              <a:rPr lang="en-CA" sz="1600" dirty="0" err="1"/>
              <a:t>être</a:t>
            </a:r>
            <a:r>
              <a:rPr lang="en-CA" sz="1600" dirty="0"/>
              <a:t> </a:t>
            </a:r>
            <a:r>
              <a:rPr lang="en-CA" sz="1600" dirty="0" err="1"/>
              <a:t>transformées</a:t>
            </a:r>
            <a:r>
              <a:rPr lang="en-CA" sz="1600" dirty="0"/>
              <a:t> ? </a:t>
            </a:r>
            <a:r>
              <a:rPr lang="en-CA" sz="1600" dirty="0" err="1"/>
              <a:t>L'une</a:t>
            </a:r>
            <a:r>
              <a:rPr lang="en-CA" sz="1600" dirty="0"/>
              <a:t> des questions que </a:t>
            </a:r>
            <a:r>
              <a:rPr lang="en-CA" sz="1600" dirty="0" err="1"/>
              <a:t>vous</a:t>
            </a:r>
            <a:r>
              <a:rPr lang="en-CA" sz="1600" dirty="0"/>
              <a:t> </a:t>
            </a:r>
            <a:r>
              <a:rPr lang="en-CA" sz="1600" dirty="0" err="1"/>
              <a:t>avez</a:t>
            </a:r>
            <a:r>
              <a:rPr lang="en-CA" sz="1600" dirty="0"/>
              <a:t> </a:t>
            </a:r>
            <a:r>
              <a:rPr lang="en-CA" sz="1600" dirty="0" err="1"/>
              <a:t>élaborées</a:t>
            </a:r>
            <a:r>
              <a:rPr lang="en-CA" sz="1600" dirty="0"/>
              <a:t> </a:t>
            </a:r>
            <a:r>
              <a:rPr lang="en-CA" sz="1600" dirty="0" err="1"/>
              <a:t>à</a:t>
            </a:r>
            <a:r>
              <a:rPr lang="en-CA" sz="1600" dirty="0"/>
              <a:t> </a:t>
            </a:r>
            <a:r>
              <a:rPr lang="en-CA" sz="1600" dirty="0" err="1"/>
              <a:t>l'étape</a:t>
            </a:r>
            <a:r>
              <a:rPr lang="en-CA" sz="1600" dirty="0"/>
              <a:t> 2 </a:t>
            </a:r>
            <a:r>
              <a:rPr lang="en-CA" sz="1600" dirty="0" err="1"/>
              <a:t>soutient-elle</a:t>
            </a:r>
            <a:r>
              <a:rPr lang="en-CA" sz="1600" dirty="0"/>
              <a:t> de </a:t>
            </a:r>
            <a:r>
              <a:rPr lang="en-CA" sz="1600" dirty="0" err="1"/>
              <a:t>telles</a:t>
            </a:r>
            <a:r>
              <a:rPr lang="en-CA" sz="1600" dirty="0"/>
              <a:t> transformations ? Si </a:t>
            </a:r>
            <a:r>
              <a:rPr lang="en-CA" sz="1600" dirty="0" err="1"/>
              <a:t>c'est</a:t>
            </a:r>
            <a:r>
              <a:rPr lang="en-CA" sz="1600" dirty="0"/>
              <a:t> le </a:t>
            </a:r>
            <a:r>
              <a:rPr lang="en-CA" sz="1600" dirty="0" err="1"/>
              <a:t>cas</a:t>
            </a:r>
            <a:r>
              <a:rPr lang="en-CA" sz="1600" dirty="0"/>
              <a:t>, </a:t>
            </a:r>
            <a:r>
              <a:rPr lang="en-CA" sz="1600" dirty="0" err="1"/>
              <a:t>transformez</a:t>
            </a:r>
            <a:r>
              <a:rPr lang="en-CA" sz="1600" dirty="0"/>
              <a:t> les </a:t>
            </a:r>
            <a:r>
              <a:rPr lang="en-CA" sz="1600" dirty="0" err="1"/>
              <a:t>données</a:t>
            </a:r>
            <a:r>
              <a:rPr lang="en-CA" sz="1600" dirty="0"/>
              <a:t> de manière </a:t>
            </a:r>
            <a:r>
              <a:rPr lang="en-CA" sz="1600" dirty="0" err="1"/>
              <a:t>appropriée</a:t>
            </a:r>
            <a:r>
              <a:rPr lang="en-CA" sz="16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9324A-7A19-5C8D-C4E0-41CA4D751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261</a:t>
            </a:fld>
            <a:endParaRPr lang="en-CA"/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F6D5D809-4A84-C000-0489-F0E6416B74C7}"/>
              </a:ext>
            </a:extLst>
          </p:cNvPr>
          <p:cNvSpPr txBox="1">
            <a:spLocks/>
          </p:cNvSpPr>
          <p:nvPr/>
        </p:nvSpPr>
        <p:spPr>
          <a:xfrm>
            <a:off x="1097279" y="6447427"/>
            <a:ext cx="61596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39422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F3-5CE0-794B-F999-1B9BEE9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Références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60C1-5066-8F2C-231E-35ED4D83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/>
              <a:t>LES BASES DE LA SCIENCE DES DONNÉES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B652E-8FEC-72E5-617D-67FAA777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262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266020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3017-D730-9893-C7A4-859E7171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Références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AD7B-0638-5596-4CE3-8AE8C2F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Autofit/>
          </a:bodyPr>
          <a:lstStyle/>
          <a:p>
            <a:pPr algn="l"/>
            <a:r>
              <a:rPr lang="en-CA" sz="2000" dirty="0"/>
              <a:t>C. C. Aggarwal, </a:t>
            </a:r>
            <a:r>
              <a:rPr lang="en-CA" sz="2000" i="1" dirty="0">
                <a:hlinkClick r:id="rId3"/>
              </a:rPr>
              <a:t>Data Classification: Algorithms and Applications</a:t>
            </a:r>
            <a:r>
              <a:rPr lang="en-CA" sz="2000" dirty="0"/>
              <a:t>. CRC Press, 2015.</a:t>
            </a:r>
          </a:p>
          <a:p>
            <a:pPr algn="l"/>
            <a:r>
              <a:rPr lang="en-CA" sz="2000" dirty="0"/>
              <a:t>C. C. Aggarwal, </a:t>
            </a:r>
            <a:r>
              <a:rPr lang="en-CA" sz="2000" i="1" dirty="0">
                <a:hlinkClick r:id="rId4"/>
              </a:rPr>
              <a:t>Data Mining: The Textbook</a:t>
            </a:r>
            <a:r>
              <a:rPr lang="en-CA" sz="2000" dirty="0"/>
              <a:t>. Cham: Springer, 2015.</a:t>
            </a:r>
          </a:p>
          <a:p>
            <a:pPr algn="l"/>
            <a:r>
              <a:rPr lang="en-CA" sz="2000" dirty="0"/>
              <a:t>C. C. Aggarwal, C. K. Reddy, </a:t>
            </a:r>
            <a:r>
              <a:rPr lang="en-CA" sz="2000" i="1" dirty="0">
                <a:hlinkClick r:id="rId5"/>
              </a:rPr>
              <a:t>Data Clustering: Algorithms and Applications</a:t>
            </a:r>
            <a:r>
              <a:rPr lang="en-CA" sz="2000" dirty="0"/>
              <a:t>. CRC Press, 2014.</a:t>
            </a:r>
          </a:p>
          <a:p>
            <a:r>
              <a:rPr lang="en-CA" sz="2000" dirty="0"/>
              <a:t>P. Boily, J. </a:t>
            </a:r>
            <a:r>
              <a:rPr lang="en-CA" sz="2000" dirty="0" err="1"/>
              <a:t>Schellinck</a:t>
            </a:r>
            <a:r>
              <a:rPr lang="en-CA" sz="2000" dirty="0"/>
              <a:t>, </a:t>
            </a:r>
            <a:r>
              <a:rPr lang="en-CA" sz="2000" i="1" dirty="0">
                <a:hlinkClick r:id="rId6"/>
              </a:rPr>
              <a:t>Data Understanding, Data Analysis, and Data Science</a:t>
            </a:r>
            <a:r>
              <a:rPr lang="en-CA" sz="2000" i="1" dirty="0"/>
              <a:t>.</a:t>
            </a:r>
            <a:r>
              <a:rPr lang="en-CA" sz="2000" dirty="0"/>
              <a:t> </a:t>
            </a:r>
            <a:r>
              <a:rPr lang="en-CA" sz="2000"/>
              <a:t>Data Action Lab, 2022. </a:t>
            </a:r>
          </a:p>
          <a:p>
            <a:pPr algn="l"/>
            <a:r>
              <a:rPr lang="en-CA" sz="2000"/>
              <a:t>D</a:t>
            </a:r>
            <a:r>
              <a:rPr lang="en-CA" sz="2000" dirty="0"/>
              <a:t>. Brin, </a:t>
            </a:r>
            <a:r>
              <a:rPr lang="en-CA" sz="2000" i="1" dirty="0">
                <a:hlinkClick r:id="rId7"/>
              </a:rPr>
              <a:t>The Transparent Society: Will Technology Force Us to Choose Between Privacy and Freedom?</a:t>
            </a:r>
            <a:r>
              <a:rPr lang="en-CA" sz="2000" dirty="0"/>
              <a:t> Perseus, 1998.</a:t>
            </a:r>
          </a:p>
          <a:p>
            <a:pPr algn="l"/>
            <a:r>
              <a:rPr lang="en-CA" sz="2000" dirty="0"/>
              <a:t> Coursera, “</a:t>
            </a:r>
            <a:r>
              <a:rPr lang="en-CA" sz="2000" dirty="0">
                <a:hlinkClick r:id="rId8"/>
              </a:rPr>
              <a:t>Introduction to Data Engineering</a:t>
            </a:r>
            <a:r>
              <a:rPr lang="en-CA" sz="2000" dirty="0"/>
              <a:t>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6876A-BCBD-7C9C-D402-A3A31FE7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263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3BFE3D-D6DC-131A-1589-953CC1B9CAE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DATA SCIENCE ESSENTIALS</a:t>
            </a:r>
            <a:endParaRPr lang="en-CA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689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3017-D730-9893-C7A4-859E7171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Références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AD7B-0638-5596-4CE3-8AE8C2F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CA" sz="2000"/>
              <a:t>T. H. Davenport and D. J. Patil, “</a:t>
            </a:r>
            <a:r>
              <a:rPr lang="en-CA" sz="2000">
                <a:hlinkClick r:id="rId2"/>
              </a:rPr>
              <a:t>Data Scientist: The Sexiest Job of the 21st Century</a:t>
            </a:r>
            <a:r>
              <a:rPr lang="en-CA" sz="2000"/>
              <a:t>,” </a:t>
            </a:r>
            <a:r>
              <a:rPr lang="en-CA" sz="2000" i="1"/>
              <a:t>Harvard Business Review</a:t>
            </a:r>
            <a:r>
              <a:rPr lang="en-CA" sz="2000"/>
              <a:t>, Oct. 2012.</a:t>
            </a:r>
          </a:p>
          <a:p>
            <a:pPr algn="l"/>
            <a:r>
              <a:rPr lang="en-CA" sz="2000"/>
              <a:t>T. Hastie, R. </a:t>
            </a:r>
            <a:r>
              <a:rPr lang="en-CA" sz="2000" err="1"/>
              <a:t>Tibshirani</a:t>
            </a:r>
            <a:r>
              <a:rPr lang="en-CA" sz="2000"/>
              <a:t>, and J. Friedman, </a:t>
            </a:r>
            <a:r>
              <a:rPr lang="en-CA" sz="2000" i="1">
                <a:hlinkClick r:id="rId3"/>
              </a:rPr>
              <a:t>The Elements of Statistical Learning: Data Mining, Inference, and Prediction</a:t>
            </a:r>
            <a:r>
              <a:rPr lang="en-CA" sz="2000" i="1"/>
              <a:t>, 2nd ed.</a:t>
            </a:r>
            <a:r>
              <a:rPr lang="en-CA" sz="2000"/>
              <a:t> Springer, 2008.</a:t>
            </a:r>
          </a:p>
          <a:p>
            <a:pPr algn="l"/>
            <a:r>
              <a:rPr lang="en-CA" sz="2000"/>
              <a:t>H. </a:t>
            </a:r>
            <a:r>
              <a:rPr lang="en-CA" sz="2000" err="1"/>
              <a:t>Konsek</a:t>
            </a:r>
            <a:r>
              <a:rPr lang="en-CA" sz="2000"/>
              <a:t>, “</a:t>
            </a:r>
            <a:r>
              <a:rPr lang="en-CA" sz="2000">
                <a:hlinkClick r:id="rId4"/>
              </a:rPr>
              <a:t>Automating Data Pipelines: Types, Use Cases, Best Practices</a:t>
            </a:r>
            <a:r>
              <a:rPr lang="en-CA" sz="2000"/>
              <a:t>.” Soft Kraft.</a:t>
            </a:r>
          </a:p>
          <a:p>
            <a:pPr algn="l"/>
            <a:r>
              <a:rPr lang="en-CA" sz="2000"/>
              <a:t>J. </a:t>
            </a:r>
            <a:r>
              <a:rPr lang="en-CA" sz="2000" err="1"/>
              <a:t>Kunigk</a:t>
            </a:r>
            <a:r>
              <a:rPr lang="en-CA" sz="2000"/>
              <a:t>, I. Buss, P. Wilkinson, and L. George, </a:t>
            </a:r>
            <a:r>
              <a:rPr lang="en-CA" sz="2000" i="1"/>
              <a:t>Architecting Modern Data Platforms: A Guide to Enterprise Hadoop at Scale</a:t>
            </a:r>
            <a:r>
              <a:rPr lang="en-CA" sz="2000"/>
              <a:t>. O’Reilly Media, 2018.</a:t>
            </a:r>
          </a:p>
          <a:p>
            <a:pPr algn="l"/>
            <a:r>
              <a:rPr lang="en-CA" sz="2000"/>
              <a:t>T. </a:t>
            </a:r>
            <a:r>
              <a:rPr lang="en-CA" sz="2000" err="1"/>
              <a:t>Malaska</a:t>
            </a:r>
            <a:r>
              <a:rPr lang="en-CA" sz="2000"/>
              <a:t> and J. Seidman, </a:t>
            </a:r>
            <a:r>
              <a:rPr lang="en-CA" sz="2000" i="1"/>
              <a:t>Foundations for Architecting Data Solutions: Managing Successful Data Projects</a:t>
            </a:r>
            <a:r>
              <a:rPr lang="en-CA" sz="2000"/>
              <a:t>. O’Reilly Media, 2018.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6876A-BCBD-7C9C-D402-A3A31FE7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264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03114D-154A-7391-ABCC-F9672641C25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DATA SCIENCE ESSENTIALS</a:t>
            </a:r>
            <a:endParaRPr lang="en-CA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57187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3017-D730-9893-C7A4-859E7171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Références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AD7B-0638-5596-4CE3-8AE8C2F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l"/>
            <a:r>
              <a:rPr lang="en-CA" sz="2000"/>
              <a:t>C. O’Neil, </a:t>
            </a:r>
            <a:r>
              <a:rPr lang="en-CA" sz="2000" i="1">
                <a:hlinkClick r:id="rId2"/>
              </a:rPr>
              <a:t>Weapons of Math Destruction: How Big Data Increases Inequality and Threatens Democracy</a:t>
            </a:r>
            <a:r>
              <a:rPr lang="en-CA" sz="2000"/>
              <a:t>. Crown, 2016.</a:t>
            </a:r>
          </a:p>
          <a:p>
            <a:pPr algn="l"/>
            <a:r>
              <a:rPr lang="en-CA" sz="2000"/>
              <a:t>T. Orchard and M. Woodbury, </a:t>
            </a:r>
            <a:r>
              <a:rPr lang="en-CA" sz="2000" i="1"/>
              <a:t>A missing information principle: theory and applications</a:t>
            </a:r>
            <a:r>
              <a:rPr lang="en-CA" sz="2000"/>
              <a:t>. University of California Press, 1972.</a:t>
            </a:r>
          </a:p>
          <a:p>
            <a:pPr algn="l"/>
            <a:r>
              <a:rPr lang="en-CA" sz="2000"/>
              <a:t>R. W. Paul and L. Elder, </a:t>
            </a:r>
            <a:r>
              <a:rPr lang="en-CA" sz="2000" i="1">
                <a:hlinkClick r:id="rId3"/>
              </a:rPr>
              <a:t>Understanding the Foundations of Ethical Reasoning</a:t>
            </a:r>
            <a:r>
              <a:rPr lang="en-CA" sz="2000"/>
              <a:t>, 2nd ed. Foundation for Critical Thinking, 2006.</a:t>
            </a:r>
          </a:p>
          <a:p>
            <a:pPr algn="l"/>
            <a:r>
              <a:rPr lang="en-GB" sz="2000" i="1">
                <a:hlinkClick r:id="rId4"/>
              </a:rPr>
              <a:t>What is Data Engineering? Everything You Need to Know in 2022</a:t>
            </a:r>
            <a:r>
              <a:rPr lang="en-GB" sz="2000"/>
              <a:t>. </a:t>
            </a:r>
            <a:r>
              <a:rPr lang="en-GB" sz="2000" err="1"/>
              <a:t>phData</a:t>
            </a:r>
            <a:r>
              <a:rPr lang="en-GB" sz="2000"/>
              <a:t>, 2022.</a:t>
            </a:r>
          </a:p>
          <a:p>
            <a:pPr algn="l"/>
            <a:r>
              <a:rPr lang="en-CA" sz="2000"/>
              <a:t>F. Provost and T. Fawcett, </a:t>
            </a:r>
            <a:r>
              <a:rPr lang="en-CA" sz="2000" i="1"/>
              <a:t>Data Science for Business</a:t>
            </a:r>
            <a:r>
              <a:rPr lang="en-CA" sz="2000"/>
              <a:t>. O’Reilly, 2015.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6876A-BCBD-7C9C-D402-A3A31FE7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265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8756E2A-4BF9-5851-B6A5-CCD5EAA7BB8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DATA SCIENCE ESSENTIALS</a:t>
            </a:r>
            <a:endParaRPr lang="en-CA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4155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3017-D730-9893-C7A4-859E7171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Références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8AD7B-0638-5596-4CE3-8AE8C2F6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/>
            <a:r>
              <a:rPr lang="en-CA" sz="2000"/>
              <a:t>T. Raghunathan, J. </a:t>
            </a:r>
            <a:r>
              <a:rPr lang="en-CA" sz="2000" err="1"/>
              <a:t>Lepkowski</a:t>
            </a:r>
            <a:r>
              <a:rPr lang="en-CA" sz="2000"/>
              <a:t>, J. Van </a:t>
            </a:r>
            <a:r>
              <a:rPr lang="en-CA" sz="2000" err="1"/>
              <a:t>Hoewyk</a:t>
            </a:r>
            <a:r>
              <a:rPr lang="en-CA" sz="2000"/>
              <a:t>, and P. </a:t>
            </a:r>
            <a:r>
              <a:rPr lang="en-CA" sz="2000" err="1"/>
              <a:t>Solenberger</a:t>
            </a:r>
            <a:r>
              <a:rPr lang="en-CA" sz="2000"/>
              <a:t>, “A multivariate technique for multiply imputing missing values using a sequence of regression models,” </a:t>
            </a:r>
            <a:r>
              <a:rPr lang="en-CA" sz="2000" i="1"/>
              <a:t>Survey Methodology</a:t>
            </a:r>
            <a:r>
              <a:rPr lang="en-CA" sz="2000"/>
              <a:t>, vol. 27, no. 1, pp. 85–95, 2001.</a:t>
            </a:r>
          </a:p>
          <a:p>
            <a:pPr algn="l"/>
            <a:r>
              <a:rPr lang="en-CA" sz="2000"/>
              <a:t>D. B. Rubin, </a:t>
            </a:r>
            <a:r>
              <a:rPr lang="en-CA" sz="2000" i="1"/>
              <a:t>Multiple imputation for nonresponse in surveys</a:t>
            </a:r>
            <a:r>
              <a:rPr lang="en-CA" sz="2000"/>
              <a:t>. Wiley, 1987.</a:t>
            </a:r>
            <a:endParaRPr lang="en-GB" sz="2000"/>
          </a:p>
          <a:p>
            <a:pPr algn="l"/>
            <a:r>
              <a:rPr lang="en-CA" sz="2000"/>
              <a:t>R. Schutt and C. O’Neill, </a:t>
            </a:r>
            <a:r>
              <a:rPr lang="en-CA" sz="2000" i="1"/>
              <a:t>Doing Data Science: Straight Talk from the Front Line</a:t>
            </a:r>
            <a:r>
              <a:rPr lang="en-CA" sz="2000"/>
              <a:t>. O’Reilly, 2013.</a:t>
            </a:r>
          </a:p>
          <a:p>
            <a:pPr algn="l"/>
            <a:r>
              <a:rPr lang="en-GB" sz="2000"/>
              <a:t>simplystatistics.org, “</a:t>
            </a:r>
            <a:r>
              <a:rPr lang="en-GB" sz="2000">
                <a:hlinkClick r:id="rId2"/>
              </a:rPr>
              <a:t>An interactive visualization to teach about the curse of dimensionality</a:t>
            </a:r>
            <a:r>
              <a:rPr lang="en-GB" sz="2000"/>
              <a:t>.”</a:t>
            </a:r>
            <a:endParaRPr lang="en-CA" sz="2000"/>
          </a:p>
          <a:p>
            <a:pPr algn="l"/>
            <a:r>
              <a:rPr lang="en-CA" sz="2000"/>
              <a:t>S. van </a:t>
            </a:r>
            <a:r>
              <a:rPr lang="en-CA" sz="2000" err="1"/>
              <a:t>Buuren</a:t>
            </a:r>
            <a:r>
              <a:rPr lang="en-CA" sz="2000"/>
              <a:t>, </a:t>
            </a:r>
            <a:r>
              <a:rPr lang="en-CA" sz="2000" i="1"/>
              <a:t>Flexible imputation of missing data</a:t>
            </a:r>
            <a:r>
              <a:rPr lang="en-CA" sz="2000"/>
              <a:t>. CRC Press, 2012.</a:t>
            </a:r>
          </a:p>
          <a:p>
            <a:pPr algn="l"/>
            <a:r>
              <a:rPr lang="nn-NO" sz="2000"/>
              <a:t>A. Watt, </a:t>
            </a:r>
            <a:r>
              <a:rPr lang="nn-NO" sz="2000" i="1">
                <a:hlinkClick r:id="rId3"/>
              </a:rPr>
              <a:t>Database Design</a:t>
            </a:r>
            <a:r>
              <a:rPr lang="nn-NO" sz="2000"/>
              <a:t>. BCCampus, 2014.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6876A-BCBD-7C9C-D402-A3A31FE75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266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7670A71-FF4C-B843-6803-291B7727D2E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DATA SCIENCE ESSENTIALS</a:t>
            </a:r>
            <a:endParaRPr lang="en-CA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2508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F5C3-4B9A-4122-9D78-D61E8BF8B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115203" cy="3851404"/>
          </a:xfrm>
        </p:spPr>
        <p:txBody>
          <a:bodyPr>
            <a:noAutofit/>
          </a:bodyPr>
          <a:lstStyle/>
          <a:p>
            <a:r>
              <a:rPr lang="en-US" sz="1800" dirty="0"/>
              <a:t>Point central de </a:t>
            </a:r>
            <a:r>
              <a:rPr lang="en-US" sz="1800" dirty="0" err="1"/>
              <a:t>référence</a:t>
            </a:r>
            <a:r>
              <a:rPr lang="en-US" sz="1800" dirty="0"/>
              <a:t> pour le </a:t>
            </a:r>
            <a:r>
              <a:rPr lang="en-US" sz="1800" dirty="0" err="1"/>
              <a:t>GdC</a:t>
            </a:r>
            <a:r>
              <a:rPr lang="en-US" sz="1800" dirty="0"/>
              <a:t> (</a:t>
            </a:r>
            <a:r>
              <a:rPr lang="en-CA" sz="1800" dirty="0" err="1"/>
              <a:t>Gouvernement</a:t>
            </a:r>
            <a:r>
              <a:rPr lang="en-CA" sz="1800" dirty="0"/>
              <a:t> </a:t>
            </a:r>
            <a:r>
              <a:rPr lang="en-CA" sz="1800" dirty="0" err="1"/>
              <a:t>à</a:t>
            </a:r>
            <a:r>
              <a:rPr lang="en-CA" sz="1800" dirty="0"/>
              <a:t> </a:t>
            </a:r>
            <a:r>
              <a:rPr lang="en-CA" sz="1800" dirty="0" err="1"/>
              <a:t>l’ère</a:t>
            </a:r>
            <a:r>
              <a:rPr lang="en-CA" sz="1800" dirty="0"/>
              <a:t> numérique</a:t>
            </a:r>
            <a:r>
              <a:rPr lang="en-US" sz="1800" dirty="0"/>
              <a:t>) :</a:t>
            </a:r>
          </a:p>
          <a:p>
            <a:pPr lvl="1"/>
            <a:r>
              <a:rPr lang="en-US" sz="1600" dirty="0">
                <a:hlinkClick r:id="rId3"/>
              </a:rPr>
              <a:t>Plans stratégiques, politiques, normes et lignes directrices relatives aux services numériques du gouvernement</a:t>
            </a:r>
            <a:endParaRPr lang="en-US" sz="100" dirty="0"/>
          </a:p>
          <a:p>
            <a:pPr>
              <a:spcBef>
                <a:spcPts val="1200"/>
              </a:spcBef>
            </a:pPr>
            <a:r>
              <a:rPr lang="en-CA" sz="1800" dirty="0"/>
              <a:t>Rapport au </a:t>
            </a:r>
            <a:r>
              <a:rPr lang="en-CA" sz="1800" dirty="0" err="1"/>
              <a:t>greffier</a:t>
            </a:r>
            <a:r>
              <a:rPr lang="en-CA" sz="1800" dirty="0"/>
              <a:t> du Conseil </a:t>
            </a:r>
            <a:r>
              <a:rPr lang="en-CA" sz="1800" dirty="0" err="1"/>
              <a:t>privé</a:t>
            </a:r>
            <a:r>
              <a:rPr lang="en-CA" sz="1800" dirty="0"/>
              <a:t> :</a:t>
            </a:r>
          </a:p>
          <a:p>
            <a:pPr lvl="1"/>
            <a:r>
              <a:rPr lang="en-US" sz="1600" dirty="0">
                <a:hlinkClick r:id="rId3"/>
              </a:rPr>
              <a:t>Feuille de route de la Stratégie de données pour la fonction publique fédérale</a:t>
            </a:r>
            <a:endParaRPr lang="en-US" sz="100" dirty="0"/>
          </a:p>
          <a:p>
            <a:pPr>
              <a:spcBef>
                <a:spcPts val="1200"/>
              </a:spcBef>
            </a:pPr>
            <a:r>
              <a:rPr lang="en-US" sz="1800" dirty="0" err="1"/>
              <a:t>Secrétariat</a:t>
            </a:r>
            <a:r>
              <a:rPr lang="en-US" sz="1800" dirty="0"/>
              <a:t> du Conseil du </a:t>
            </a:r>
            <a:r>
              <a:rPr lang="en-US" sz="1800" dirty="0" err="1"/>
              <a:t>Trésor</a:t>
            </a:r>
            <a:r>
              <a:rPr lang="en-US" sz="1800" dirty="0"/>
              <a:t> (</a:t>
            </a:r>
            <a:r>
              <a:rPr lang="en-US" sz="1800" dirty="0" err="1"/>
              <a:t>sélection</a:t>
            </a:r>
            <a:r>
              <a:rPr lang="en-US" sz="1800" dirty="0"/>
              <a:t>) :</a:t>
            </a:r>
          </a:p>
          <a:p>
            <a:pPr lvl="1"/>
            <a:r>
              <a:rPr lang="en-US" sz="1600" dirty="0">
                <a:hlinkClick r:id="rId4"/>
              </a:rPr>
              <a:t>Politique sur les services et le numérique</a:t>
            </a:r>
            <a:endParaRPr lang="en-US" sz="1600" dirty="0">
              <a:hlinkClick r:id="" action="ppaction://noaction"/>
            </a:endParaRPr>
          </a:p>
          <a:p>
            <a:pPr lvl="1"/>
            <a:r>
              <a:rPr lang="en-US" sz="1600" dirty="0">
                <a:hlinkClick r:id="rId5"/>
              </a:rPr>
              <a:t>Plan stratégique du GdC pour la gestion de l’information et la technologie de l’information de 2017 à 2021</a:t>
            </a:r>
            <a:endParaRPr lang="en-US" sz="1600" dirty="0"/>
          </a:p>
          <a:p>
            <a:pPr lvl="1"/>
            <a:r>
              <a:rPr lang="en-US" sz="1600" dirty="0">
                <a:hlinkClick r:id="rId6"/>
              </a:rPr>
              <a:t>Plan stratégique des opérations numériques de 2018 à 2022</a:t>
            </a:r>
            <a:endParaRPr lang="en-US" sz="1600" dirty="0"/>
          </a:p>
          <a:p>
            <a:pPr lvl="1"/>
            <a:r>
              <a:rPr lang="en-US" sz="1600" dirty="0">
                <a:hlinkClick r:id="rId7"/>
              </a:rPr>
              <a:t>Stratégie d’adoption de l’informatique en nuage du gouvernement du Canada : Mise à jour de 2018 </a:t>
            </a:r>
            <a:endParaRPr lang="en-US" sz="100" dirty="0"/>
          </a:p>
          <a:p>
            <a:pPr>
              <a:spcBef>
                <a:spcPts val="1200"/>
              </a:spcBef>
            </a:pPr>
            <a:r>
              <a:rPr lang="en-US" sz="1800" dirty="0"/>
              <a:t>I</a:t>
            </a:r>
            <a:r>
              <a:rPr lang="en-CA" sz="1800" dirty="0" err="1"/>
              <a:t>nnovation</a:t>
            </a:r>
            <a:r>
              <a:rPr lang="en-CA" sz="1800" dirty="0"/>
              <a:t>, Sciences et </a:t>
            </a:r>
            <a:r>
              <a:rPr lang="en-CA" sz="1800" dirty="0" err="1"/>
              <a:t>Développement</a:t>
            </a:r>
            <a:r>
              <a:rPr lang="en-CA" sz="1800" dirty="0"/>
              <a:t> </a:t>
            </a:r>
            <a:r>
              <a:rPr lang="en-CA" sz="1800" dirty="0" err="1"/>
              <a:t>économique</a:t>
            </a:r>
            <a:r>
              <a:rPr lang="en-CA" sz="1800" dirty="0"/>
              <a:t> Canada :</a:t>
            </a:r>
          </a:p>
          <a:p>
            <a:pPr lvl="1"/>
            <a:r>
              <a:rPr lang="en-US" sz="1600" dirty="0">
                <a:hlinkClick r:id="rId8"/>
              </a:rPr>
              <a:t>La Charte numérique du Canada en action: un plan par des Canadiens, pour les Canadiens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DCDEE-4A47-4ECD-8ABD-7301C813B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558692" cy="1450757"/>
          </a:xfrm>
        </p:spPr>
        <p:txBody>
          <a:bodyPr>
            <a:normAutofit/>
          </a:bodyPr>
          <a:lstStyle/>
          <a:p>
            <a:r>
              <a:rPr lang="en-CA" sz="4200" b="1" dirty="0"/>
              <a:t>La </a:t>
            </a:r>
            <a:r>
              <a:rPr lang="en-CA" sz="4200" b="1" dirty="0" err="1"/>
              <a:t>gouvernance</a:t>
            </a:r>
            <a:r>
              <a:rPr lang="en-CA" sz="4200" b="1" dirty="0"/>
              <a:t> des </a:t>
            </a:r>
            <a:r>
              <a:rPr lang="en-CA" sz="4200" b="1" dirty="0" err="1"/>
              <a:t>données</a:t>
            </a:r>
            <a:r>
              <a:rPr lang="en-CA" sz="4200" b="1" dirty="0"/>
              <a:t> au sein du </a:t>
            </a:r>
            <a:r>
              <a:rPr lang="en-CA" sz="4200" b="1" dirty="0" err="1"/>
              <a:t>GdC</a:t>
            </a:r>
            <a:endParaRPr lang="en-CA" sz="4200" b="1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DF8DA82-DDD3-471B-842D-FC75FD8462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882" t="23494" r="17073" b="22045"/>
          <a:stretch/>
        </p:blipFill>
        <p:spPr>
          <a:xfrm>
            <a:off x="10146504" y="1603888"/>
            <a:ext cx="1069449" cy="469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F94D-F067-301F-6A02-E88983B98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pPr/>
              <a:t>267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D4D104D-D18A-0E9E-F790-8FD8928450C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247227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>
                <a:solidFill>
                  <a:srgbClr val="FFFFFF"/>
                </a:solidFill>
              </a:rPr>
              <a:t>DATA SCIENCE ESSENTIALS</a:t>
            </a:r>
            <a:endParaRPr lang="en-CA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52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E553-666F-2EE2-80BC-C37B2B4B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logiciels</a:t>
            </a:r>
            <a:r>
              <a:rPr lang="en-CA" dirty="0"/>
              <a:t> et les </a:t>
            </a:r>
            <a:r>
              <a:rPr lang="en-CA" dirty="0" err="1"/>
              <a:t>outils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9C64E-3C4A-B7B5-F010-918911276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200" b="1" dirty="0"/>
              <a:t>Q : </a:t>
            </a:r>
            <a:r>
              <a:rPr lang="en-GB" sz="2200" dirty="0"/>
              <a:t>À </a:t>
            </a:r>
            <a:r>
              <a:rPr lang="en-GB" sz="2200" dirty="0" err="1"/>
              <a:t>StatCan</a:t>
            </a:r>
            <a:r>
              <a:rPr lang="en-GB" sz="2200" dirty="0"/>
              <a:t>, R </a:t>
            </a:r>
            <a:r>
              <a:rPr lang="en-GB" sz="2200" dirty="0" err="1"/>
              <a:t>ou</a:t>
            </a:r>
            <a:r>
              <a:rPr lang="en-GB" sz="2200" dirty="0"/>
              <a:t> SAS ? </a:t>
            </a:r>
          </a:p>
          <a:p>
            <a:r>
              <a:rPr lang="en-GB" sz="2200" b="1" dirty="0"/>
              <a:t>R : </a:t>
            </a:r>
            <a:r>
              <a:rPr lang="en-GB" sz="2200" dirty="0" err="1"/>
              <a:t>StatCan</a:t>
            </a:r>
            <a:r>
              <a:rPr lang="en-GB" sz="2200" dirty="0"/>
              <a:t> </a:t>
            </a:r>
            <a:r>
              <a:rPr lang="en-GB" sz="2200" dirty="0" err="1"/>
              <a:t>est</a:t>
            </a:r>
            <a:r>
              <a:rPr lang="en-GB" sz="2200" dirty="0"/>
              <a:t> dans </a:t>
            </a:r>
            <a:r>
              <a:rPr lang="en-GB" sz="2200" dirty="0" err="1"/>
              <a:t>une</a:t>
            </a:r>
            <a:r>
              <a:rPr lang="en-GB" sz="2200" dirty="0"/>
              <a:t> </a:t>
            </a:r>
            <a:r>
              <a:rPr lang="en-GB" sz="2200" dirty="0" err="1"/>
              <a:t>lente</a:t>
            </a:r>
            <a:r>
              <a:rPr lang="en-GB" sz="2200" dirty="0"/>
              <a:t> </a:t>
            </a:r>
            <a:r>
              <a:rPr lang="en-GB" sz="2200" dirty="0" err="1"/>
              <a:t>période</a:t>
            </a:r>
            <a:r>
              <a:rPr lang="en-GB" sz="2200" dirty="0"/>
              <a:t> de transition. </a:t>
            </a:r>
            <a:r>
              <a:rPr lang="en-GB" sz="2200" dirty="0" err="1"/>
              <a:t>L'Agence</a:t>
            </a:r>
            <a:r>
              <a:rPr lang="en-GB" sz="2200" dirty="0"/>
              <a:t> </a:t>
            </a:r>
            <a:r>
              <a:rPr lang="en-GB" sz="2200" dirty="0" err="1"/>
              <a:t>est</a:t>
            </a:r>
            <a:r>
              <a:rPr lang="en-GB" sz="2200" dirty="0"/>
              <a:t> </a:t>
            </a:r>
            <a:r>
              <a:rPr lang="en-GB" sz="2200" dirty="0" err="1"/>
              <a:t>mieux</a:t>
            </a:r>
            <a:r>
              <a:rPr lang="en-GB" sz="2200" dirty="0"/>
              <a:t> </a:t>
            </a:r>
            <a:r>
              <a:rPr lang="en-GB" sz="2200" dirty="0" err="1"/>
              <a:t>équipée</a:t>
            </a:r>
            <a:r>
              <a:rPr lang="en-GB" sz="2200" dirty="0"/>
              <a:t> pour SAS (avec des options "Big Data", </a:t>
            </a:r>
            <a:r>
              <a:rPr lang="en-GB" sz="2200" dirty="0" err="1"/>
              <a:t>comme</a:t>
            </a:r>
            <a:r>
              <a:rPr lang="en-GB" sz="2200" dirty="0"/>
              <a:t> SAS Grid).</a:t>
            </a:r>
          </a:p>
          <a:p>
            <a:r>
              <a:rPr lang="en-GB" sz="2200" dirty="0"/>
              <a:t>R </a:t>
            </a:r>
            <a:r>
              <a:rPr lang="en-GB" sz="2200" dirty="0" err="1"/>
              <a:t>n'est</a:t>
            </a:r>
            <a:r>
              <a:rPr lang="en-GB" sz="2200" dirty="0"/>
              <a:t> pas </a:t>
            </a:r>
            <a:r>
              <a:rPr lang="en-GB" sz="2200" dirty="0" err="1"/>
              <a:t>aussi</a:t>
            </a:r>
            <a:r>
              <a:rPr lang="en-GB" sz="2200" dirty="0"/>
              <a:t> </a:t>
            </a:r>
            <a:r>
              <a:rPr lang="en-GB" sz="2200" dirty="0" err="1"/>
              <a:t>idéal</a:t>
            </a:r>
            <a:r>
              <a:rPr lang="en-GB" sz="2200" dirty="0"/>
              <a:t> pour les </a:t>
            </a:r>
            <a:r>
              <a:rPr lang="en-GB" sz="2200" dirty="0" err="1"/>
              <a:t>gros</a:t>
            </a:r>
            <a:r>
              <a:rPr lang="en-GB" sz="2200" dirty="0"/>
              <a:t> </a:t>
            </a:r>
            <a:r>
              <a:rPr lang="en-GB" sz="2200" dirty="0" err="1"/>
              <a:t>fichiers</a:t>
            </a:r>
            <a:r>
              <a:rPr lang="en-GB" sz="2200" dirty="0"/>
              <a:t> (par </a:t>
            </a:r>
            <a:r>
              <a:rPr lang="en-GB" sz="2200" dirty="0" err="1"/>
              <a:t>exemple</a:t>
            </a:r>
            <a:r>
              <a:rPr lang="en-GB" sz="2200" dirty="0"/>
              <a:t>, les </a:t>
            </a:r>
            <a:r>
              <a:rPr lang="en-GB" sz="2200" dirty="0" err="1"/>
              <a:t>données</a:t>
            </a:r>
            <a:r>
              <a:rPr lang="en-GB" sz="2200" dirty="0"/>
              <a:t> de </a:t>
            </a:r>
            <a:r>
              <a:rPr lang="en-GB" sz="2200" dirty="0" err="1"/>
              <a:t>recensement</a:t>
            </a:r>
            <a:r>
              <a:rPr lang="en-GB" sz="2200" dirty="0"/>
              <a:t>), il </a:t>
            </a:r>
            <a:r>
              <a:rPr lang="en-GB" sz="2200" dirty="0" err="1"/>
              <a:t>n'est</a:t>
            </a:r>
            <a:r>
              <a:rPr lang="en-GB" sz="2200" dirty="0"/>
              <a:t> </a:t>
            </a:r>
            <a:r>
              <a:rPr lang="en-GB" sz="2200" dirty="0" err="1"/>
              <a:t>donc</a:t>
            </a:r>
            <a:r>
              <a:rPr lang="en-GB" sz="2200" dirty="0"/>
              <a:t> pas </a:t>
            </a:r>
            <a:r>
              <a:rPr lang="en-GB" sz="2200" dirty="0" err="1"/>
              <a:t>une</a:t>
            </a:r>
            <a:r>
              <a:rPr lang="en-GB" sz="2200" dirty="0"/>
              <a:t> option dans de </a:t>
            </a:r>
            <a:r>
              <a:rPr lang="en-GB" sz="2200" dirty="0" err="1"/>
              <a:t>tels</a:t>
            </a:r>
            <a:r>
              <a:rPr lang="en-GB" sz="2200" dirty="0"/>
              <a:t> </a:t>
            </a:r>
            <a:r>
              <a:rPr lang="en-GB" sz="2200" dirty="0" err="1"/>
              <a:t>cas</a:t>
            </a:r>
            <a:r>
              <a:rPr lang="en-GB" sz="2200" dirty="0"/>
              <a:t> car il </a:t>
            </a:r>
            <a:r>
              <a:rPr lang="en-GB" sz="2200" dirty="0" err="1"/>
              <a:t>est</a:t>
            </a:r>
            <a:r>
              <a:rPr lang="en-GB" sz="2200" dirty="0"/>
              <a:t> encore trop lent (à </a:t>
            </a:r>
            <a:r>
              <a:rPr lang="en-GB" sz="2200" dirty="0" err="1"/>
              <a:t>moins</a:t>
            </a:r>
            <a:r>
              <a:rPr lang="en-GB" sz="2200" dirty="0"/>
              <a:t> que </a:t>
            </a:r>
            <a:r>
              <a:rPr lang="en-GB" sz="2200" dirty="0" err="1"/>
              <a:t>vous</a:t>
            </a:r>
            <a:r>
              <a:rPr lang="en-GB" sz="2200" dirty="0"/>
              <a:t> ne </a:t>
            </a:r>
            <a:r>
              <a:rPr lang="en-GB" sz="2200" dirty="0" err="1"/>
              <a:t>disposiez</a:t>
            </a:r>
            <a:r>
              <a:rPr lang="en-GB" sz="2200" dirty="0"/>
              <a:t> de </a:t>
            </a:r>
            <a:r>
              <a:rPr lang="en-GB" sz="2200" dirty="0" err="1"/>
              <a:t>serveurs</a:t>
            </a:r>
            <a:r>
              <a:rPr lang="en-GB" sz="2200" dirty="0"/>
              <a:t> très </a:t>
            </a:r>
            <a:r>
              <a:rPr lang="en-GB" sz="2200" dirty="0" err="1"/>
              <a:t>puissants</a:t>
            </a:r>
            <a:r>
              <a:rPr lang="en-GB" sz="2200" dirty="0"/>
              <a:t>). </a:t>
            </a:r>
            <a:r>
              <a:rPr lang="en-GB" sz="2200" dirty="0" err="1"/>
              <a:t>Mais</a:t>
            </a:r>
            <a:r>
              <a:rPr lang="en-GB" sz="2200" dirty="0"/>
              <a:t> nous </a:t>
            </a:r>
            <a:r>
              <a:rPr lang="en-GB" sz="2200" dirty="0" err="1"/>
              <a:t>préférerions</a:t>
            </a:r>
            <a:r>
              <a:rPr lang="en-GB" sz="2200" dirty="0"/>
              <a:t> utiliser les </a:t>
            </a:r>
            <a:r>
              <a:rPr lang="en-GB" sz="2200" dirty="0" err="1"/>
              <a:t>paquets</a:t>
            </a:r>
            <a:r>
              <a:rPr lang="en-GB" sz="2200" dirty="0"/>
              <a:t> R, </a:t>
            </a:r>
            <a:r>
              <a:rPr lang="en-GB" sz="2200" dirty="0" err="1"/>
              <a:t>c'est</a:t>
            </a:r>
            <a:r>
              <a:rPr lang="en-GB" sz="2200" dirty="0"/>
              <a:t> </a:t>
            </a:r>
            <a:r>
              <a:rPr lang="en-GB" sz="2200" dirty="0" err="1"/>
              <a:t>donc</a:t>
            </a:r>
            <a:r>
              <a:rPr lang="en-GB" sz="2200" dirty="0"/>
              <a:t> un </a:t>
            </a:r>
            <a:r>
              <a:rPr lang="en-GB" sz="2200" dirty="0" err="1"/>
              <a:t>dilemme</a:t>
            </a:r>
            <a:r>
              <a:rPr lang="en-GB" sz="2200" dirty="0"/>
              <a:t>. </a:t>
            </a:r>
          </a:p>
          <a:p>
            <a:r>
              <a:rPr lang="en-GB" sz="2200" b="1" dirty="0"/>
              <a:t>TL;DR : </a:t>
            </a:r>
            <a:r>
              <a:rPr lang="en-GB" sz="2200" dirty="0"/>
              <a:t>R </a:t>
            </a:r>
            <a:r>
              <a:rPr lang="en-GB" sz="2200" dirty="0" err="1"/>
              <a:t>est</a:t>
            </a:r>
            <a:r>
              <a:rPr lang="en-GB" sz="2200" dirty="0"/>
              <a:t> </a:t>
            </a:r>
            <a:r>
              <a:rPr lang="en-GB" sz="2200" dirty="0" err="1"/>
              <a:t>notre</a:t>
            </a:r>
            <a:r>
              <a:rPr lang="en-GB" sz="2200" dirty="0"/>
              <a:t> avenir, </a:t>
            </a:r>
            <a:r>
              <a:rPr lang="en-GB" sz="2200" dirty="0" err="1"/>
              <a:t>mais</a:t>
            </a:r>
            <a:r>
              <a:rPr lang="en-GB" sz="2200" dirty="0"/>
              <a:t> SAS </a:t>
            </a:r>
            <a:r>
              <a:rPr lang="en-GB" sz="2200" dirty="0" err="1"/>
              <a:t>est</a:t>
            </a:r>
            <a:r>
              <a:rPr lang="en-GB" sz="2200" dirty="0"/>
              <a:t> encore très </a:t>
            </a:r>
            <a:r>
              <a:rPr lang="en-GB" sz="2200" dirty="0" err="1"/>
              <a:t>présent</a:t>
            </a:r>
            <a:r>
              <a:rPr lang="en-GB" sz="2200" dirty="0"/>
              <a:t>. </a:t>
            </a:r>
            <a:r>
              <a:rPr lang="en-GB" sz="2200" dirty="0" err="1"/>
              <a:t>En</a:t>
            </a:r>
            <a:r>
              <a:rPr lang="en-GB" sz="2200" dirty="0"/>
              <a:t> </a:t>
            </a:r>
            <a:r>
              <a:rPr lang="en-GB" sz="2200" dirty="0" err="1"/>
              <a:t>période</a:t>
            </a:r>
            <a:r>
              <a:rPr lang="en-GB" sz="2200" dirty="0"/>
              <a:t> de transition, </a:t>
            </a:r>
            <a:r>
              <a:rPr lang="en-GB" sz="2200" b="1" dirty="0"/>
              <a:t>les </a:t>
            </a:r>
            <a:r>
              <a:rPr lang="en-GB" sz="2200" b="1" dirty="0" err="1"/>
              <a:t>analystes</a:t>
            </a:r>
            <a:r>
              <a:rPr lang="en-GB" sz="2200" b="1" dirty="0"/>
              <a:t> qui </a:t>
            </a:r>
            <a:r>
              <a:rPr lang="en-GB" sz="2200" b="1" dirty="0" err="1"/>
              <a:t>connaissent</a:t>
            </a:r>
            <a:r>
              <a:rPr lang="en-GB" sz="2200" b="1" dirty="0"/>
              <a:t> les deux </a:t>
            </a:r>
            <a:r>
              <a:rPr lang="en-GB" sz="2200" b="1" dirty="0" err="1"/>
              <a:t>sont</a:t>
            </a:r>
            <a:r>
              <a:rPr lang="en-GB" sz="2200" b="1" dirty="0"/>
              <a:t> </a:t>
            </a:r>
            <a:r>
              <a:rPr lang="en-GB" sz="2200" b="1" dirty="0" err="1"/>
              <a:t>mieux</a:t>
            </a:r>
            <a:r>
              <a:rPr lang="en-GB" sz="2200" b="1" dirty="0"/>
              <a:t> </a:t>
            </a:r>
            <a:r>
              <a:rPr lang="en-GB" sz="2200" b="1" dirty="0" err="1"/>
              <a:t>placés</a:t>
            </a:r>
            <a:r>
              <a:rPr lang="en-GB" sz="2200" dirty="0"/>
              <a:t>.   </a:t>
            </a:r>
            <a:endParaRPr lang="en-CA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21506-9703-BDB3-636C-CC4EE86DF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27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970C-5717-E385-7D5A-E14F85CB12ED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25E1D-C2B5-5756-E294-222F0F653783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4975E64-1E37-2C68-231F-D4304F68B0F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865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282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L'approche</a:t>
            </a:r>
            <a:r>
              <a:rPr lang="en-CA" dirty="0"/>
              <a:t> des “I” multiples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8A775E1-7398-6D48-5EEE-FB3761187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189285" cy="3851404"/>
          </a:xfrm>
        </p:spPr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compétence</a:t>
            </a:r>
            <a:r>
              <a:rPr lang="en-GB" dirty="0"/>
              <a:t> (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l'expertise</a:t>
            </a:r>
            <a:r>
              <a:rPr lang="en-GB" dirty="0"/>
              <a:t>) technique et quantitative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b="1" dirty="0" err="1"/>
              <a:t>nécessaire</a:t>
            </a:r>
            <a:r>
              <a:rPr lang="en-GB" b="1" dirty="0"/>
              <a:t> </a:t>
            </a:r>
            <a:r>
              <a:rPr lang="en-GB" dirty="0"/>
              <a:t>pour faire un bon travail </a:t>
            </a:r>
            <a:r>
              <a:rPr lang="en-GB" dirty="0" err="1"/>
              <a:t>quantitatif</a:t>
            </a:r>
            <a:r>
              <a:rPr lang="en-GB" dirty="0"/>
              <a:t> </a:t>
            </a:r>
            <a:r>
              <a:rPr lang="en-GB" i="1" dirty="0"/>
              <a:t>dans le monde </a:t>
            </a:r>
            <a:r>
              <a:rPr lang="en-GB" i="1" dirty="0" err="1"/>
              <a:t>réel</a:t>
            </a:r>
            <a:r>
              <a:rPr lang="en-GB" dirty="0"/>
              <a:t>, </a:t>
            </a:r>
            <a:r>
              <a:rPr lang="en-GB" dirty="0" err="1"/>
              <a:t>mais</a:t>
            </a:r>
            <a:r>
              <a:rPr lang="en-GB" dirty="0"/>
              <a:t> </a:t>
            </a:r>
            <a:r>
              <a:rPr lang="en-GB" dirty="0" err="1"/>
              <a:t>elle</a:t>
            </a:r>
            <a:r>
              <a:rPr lang="en-GB" dirty="0"/>
              <a:t> </a:t>
            </a:r>
            <a:r>
              <a:rPr lang="en-GB" b="1" dirty="0" err="1"/>
              <a:t>n'est</a:t>
            </a:r>
            <a:r>
              <a:rPr lang="en-GB" b="1" dirty="0"/>
              <a:t> pas suffisante </a:t>
            </a:r>
            <a:r>
              <a:rPr lang="en-GB" dirty="0"/>
              <a:t>- les solutions </a:t>
            </a:r>
            <a:r>
              <a:rPr lang="en-GB" dirty="0" err="1"/>
              <a:t>optimales</a:t>
            </a:r>
            <a:r>
              <a:rPr lang="en-GB" dirty="0"/>
              <a:t> dans le monde </a:t>
            </a:r>
            <a:r>
              <a:rPr lang="en-GB" dirty="0" err="1"/>
              <a:t>réel</a:t>
            </a:r>
            <a:r>
              <a:rPr lang="en-GB" dirty="0"/>
              <a:t> ne </a:t>
            </a:r>
            <a:r>
              <a:rPr lang="en-GB" dirty="0" err="1"/>
              <a:t>sont</a:t>
            </a:r>
            <a:r>
              <a:rPr lang="en-GB" dirty="0"/>
              <a:t> pas </a:t>
            </a:r>
            <a:r>
              <a:rPr lang="en-GB" dirty="0" err="1"/>
              <a:t>toujours</a:t>
            </a:r>
            <a:r>
              <a:rPr lang="en-GB" dirty="0"/>
              <a:t> les solutions </a:t>
            </a:r>
            <a:r>
              <a:rPr lang="en-GB" dirty="0" err="1"/>
              <a:t>académiques</a:t>
            </a:r>
            <a:r>
              <a:rPr lang="en-GB" dirty="0"/>
              <a:t> </a:t>
            </a:r>
            <a:r>
              <a:rPr lang="en-GB" dirty="0" err="1"/>
              <a:t>ou</a:t>
            </a:r>
            <a:r>
              <a:rPr lang="en-GB" dirty="0"/>
              <a:t> </a:t>
            </a:r>
            <a:r>
              <a:rPr lang="en-GB" dirty="0" err="1"/>
              <a:t>analytiques</a:t>
            </a:r>
            <a:r>
              <a:rPr lang="en-GB" dirty="0"/>
              <a:t> </a:t>
            </a:r>
            <a:r>
              <a:rPr lang="en-GB" dirty="0" err="1"/>
              <a:t>optimales</a:t>
            </a:r>
            <a:r>
              <a:rPr lang="en-GB" dirty="0"/>
              <a:t>. </a:t>
            </a:r>
          </a:p>
          <a:p>
            <a:r>
              <a:rPr lang="en-GB" dirty="0" err="1"/>
              <a:t>C'est</a:t>
            </a:r>
            <a:r>
              <a:rPr lang="en-GB" dirty="0"/>
              <a:t> </a:t>
            </a:r>
            <a:r>
              <a:rPr lang="en-GB" dirty="0" err="1"/>
              <a:t>peut-être</a:t>
            </a:r>
            <a:r>
              <a:rPr lang="en-GB" dirty="0"/>
              <a:t> la plus </a:t>
            </a:r>
            <a:r>
              <a:rPr lang="en-GB" dirty="0" err="1"/>
              <a:t>grande</a:t>
            </a:r>
            <a:r>
              <a:rPr lang="en-GB" dirty="0"/>
              <a:t> surprise pour les nouveaux </a:t>
            </a:r>
            <a:r>
              <a:rPr lang="en-GB" dirty="0" err="1"/>
              <a:t>gradés</a:t>
            </a:r>
            <a:r>
              <a:rPr lang="en-GB" dirty="0"/>
              <a:t> </a:t>
            </a:r>
            <a:r>
              <a:rPr lang="en-GB" dirty="0" err="1"/>
              <a:t>universitaires</a:t>
            </a:r>
            <a:r>
              <a:rPr lang="en-GB" dirty="0"/>
              <a:t>.</a:t>
            </a:r>
          </a:p>
          <a:p>
            <a:r>
              <a:rPr lang="en-GB" dirty="0"/>
              <a:t>Ce qui </a:t>
            </a:r>
            <a:r>
              <a:rPr lang="en-GB" dirty="0" err="1"/>
              <a:t>fonctionne</a:t>
            </a:r>
            <a:r>
              <a:rPr lang="en-GB" dirty="0"/>
              <a:t> pour </a:t>
            </a:r>
            <a:r>
              <a:rPr lang="en-GB" dirty="0" err="1"/>
              <a:t>une</a:t>
            </a:r>
            <a:r>
              <a:rPr lang="en-GB" dirty="0"/>
              <a:t> </a:t>
            </a:r>
            <a:r>
              <a:rPr lang="en-GB" dirty="0" err="1"/>
              <a:t>personne</a:t>
            </a:r>
            <a:r>
              <a:rPr lang="en-GB" dirty="0"/>
              <a:t>, un </a:t>
            </a:r>
            <a:r>
              <a:rPr lang="en-GB" dirty="0" err="1"/>
              <a:t>projet</a:t>
            </a:r>
            <a:r>
              <a:rPr lang="en-GB" dirty="0"/>
              <a:t>, etc. </a:t>
            </a:r>
            <a:r>
              <a:rPr lang="en-GB" dirty="0" err="1"/>
              <a:t>peut</a:t>
            </a:r>
            <a:r>
              <a:rPr lang="en-GB" dirty="0"/>
              <a:t> ne pas </a:t>
            </a:r>
            <a:r>
              <a:rPr lang="en-GB" dirty="0" err="1"/>
              <a:t>fonctionner</a:t>
            </a:r>
            <a:r>
              <a:rPr lang="en-GB" dirty="0"/>
              <a:t> pour un </a:t>
            </a:r>
            <a:r>
              <a:rPr lang="en-GB" dirty="0" err="1"/>
              <a:t>autre</a:t>
            </a:r>
            <a:r>
              <a:rPr lang="en-GB" dirty="0"/>
              <a:t> - </a:t>
            </a:r>
            <a:r>
              <a:rPr lang="en-GB" b="1" dirty="0" err="1"/>
              <a:t>méfiez-vous</a:t>
            </a:r>
            <a:r>
              <a:rPr lang="en-GB" b="1" dirty="0"/>
              <a:t> de la </a:t>
            </a:r>
            <a:r>
              <a:rPr lang="en-GB" b="1" dirty="0" err="1"/>
              <a:t>tyrannie</a:t>
            </a:r>
            <a:r>
              <a:rPr lang="en-GB" b="1" dirty="0"/>
              <a:t> des succès </a:t>
            </a:r>
            <a:r>
              <a:rPr lang="en-GB" b="1" dirty="0" err="1"/>
              <a:t>précédents</a:t>
            </a:r>
            <a:r>
              <a:rPr lang="en-GB" b="1" dirty="0"/>
              <a:t> </a:t>
            </a:r>
            <a:r>
              <a:rPr lang="en-GB" dirty="0"/>
              <a:t>!</a:t>
            </a:r>
            <a:endParaRPr lang="en-CA" dirty="0"/>
          </a:p>
          <a:p>
            <a:r>
              <a:rPr lang="en-GB" dirty="0" err="1"/>
              <a:t>L'objectif</a:t>
            </a:r>
            <a:r>
              <a:rPr lang="en-GB" dirty="0"/>
              <a:t> du travail </a:t>
            </a:r>
            <a:r>
              <a:rPr lang="en-GB" dirty="0" err="1"/>
              <a:t>quantitatif</a:t>
            </a:r>
            <a:r>
              <a:rPr lang="en-GB" dirty="0"/>
              <a:t> </a:t>
            </a:r>
            <a:r>
              <a:rPr lang="en-GB" dirty="0" err="1"/>
              <a:t>inclus</a:t>
            </a:r>
            <a:r>
              <a:rPr lang="en-GB" dirty="0"/>
              <a:t> la livraison </a:t>
            </a:r>
            <a:r>
              <a:rPr lang="en-GB" dirty="0" err="1"/>
              <a:t>d'</a:t>
            </a:r>
            <a:r>
              <a:rPr lang="en-GB" b="1" dirty="0" err="1"/>
              <a:t>analyses</a:t>
            </a:r>
            <a:r>
              <a:rPr lang="en-GB" b="1" dirty="0"/>
              <a:t>/</a:t>
            </a:r>
            <a:r>
              <a:rPr lang="en-GB" b="1" dirty="0" err="1"/>
              <a:t>produits</a:t>
            </a:r>
            <a:r>
              <a:rPr lang="en-GB" b="1" dirty="0"/>
              <a:t> </a:t>
            </a:r>
            <a:r>
              <a:rPr lang="en-GB" b="1" dirty="0" err="1"/>
              <a:t>utiles</a:t>
            </a:r>
            <a:r>
              <a:rPr lang="en-GB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28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14247E-3E92-6EE2-AEB5-858338A8BF7D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B7A59-9F8F-E31F-187C-A2CB561E4C7C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6CF3800D-9147-FC32-1215-C6F267D5CF6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2130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409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7C31-B54B-BB4A-11D8-17C5C407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L'approche</a:t>
            </a:r>
            <a:r>
              <a:rPr lang="en-CA" dirty="0"/>
              <a:t> des “I” multiples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B652-7583-B8C7-F477-F74847FDB9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lvl="1" algn="l"/>
            <a:r>
              <a:rPr lang="en-GB" sz="1800" b="1" dirty="0"/>
              <a:t>intuition</a:t>
            </a:r>
            <a:br>
              <a:rPr lang="en-GB" sz="1800" b="1" dirty="0"/>
            </a:br>
            <a:r>
              <a:rPr lang="en-GB" sz="1800" dirty="0" err="1"/>
              <a:t>compréhension</a:t>
            </a:r>
            <a:r>
              <a:rPr lang="en-GB" sz="1800" dirty="0"/>
              <a:t> du </a:t>
            </a:r>
            <a:r>
              <a:rPr lang="en-GB" sz="1800" dirty="0" err="1"/>
              <a:t>contexte</a:t>
            </a:r>
            <a:endParaRPr lang="en-GB" sz="1800" dirty="0"/>
          </a:p>
          <a:p>
            <a:pPr lvl="1" algn="l"/>
            <a:r>
              <a:rPr lang="en-GB" sz="1800" b="1" dirty="0"/>
              <a:t>initiative</a:t>
            </a:r>
            <a:br>
              <a:rPr lang="en-GB" sz="1800" b="1" dirty="0"/>
            </a:br>
            <a:r>
              <a:rPr lang="en-GB" sz="1800" dirty="0" err="1"/>
              <a:t>établir</a:t>
            </a:r>
            <a:r>
              <a:rPr lang="en-GB" sz="1800" dirty="0"/>
              <a:t> un plan </a:t>
            </a:r>
            <a:r>
              <a:rPr lang="en-GB" sz="1800" dirty="0" err="1"/>
              <a:t>d'analyse</a:t>
            </a:r>
            <a:endParaRPr lang="en-GB" sz="1800" dirty="0"/>
          </a:p>
          <a:p>
            <a:pPr lvl="1" algn="l"/>
            <a:r>
              <a:rPr lang="en-GB" sz="1800" b="1" dirty="0"/>
              <a:t>innovation</a:t>
            </a:r>
            <a:br>
              <a:rPr lang="en-GB" sz="1800" b="1" dirty="0"/>
            </a:br>
            <a:r>
              <a:rPr lang="en-GB" sz="1800" dirty="0" err="1"/>
              <a:t>nouvelles</a:t>
            </a:r>
            <a:r>
              <a:rPr lang="en-GB" sz="1800" dirty="0"/>
              <a:t> </a:t>
            </a:r>
            <a:r>
              <a:rPr lang="en-GB" sz="1800" dirty="0" err="1"/>
              <a:t>façons</a:t>
            </a:r>
            <a:r>
              <a:rPr lang="en-GB" sz="1800" dirty="0"/>
              <a:t> </a:t>
            </a:r>
            <a:r>
              <a:rPr lang="en-GB" sz="1800" dirty="0" err="1"/>
              <a:t>d'obtenir</a:t>
            </a:r>
            <a:r>
              <a:rPr lang="en-GB" sz="1800" dirty="0"/>
              <a:t> des </a:t>
            </a:r>
            <a:r>
              <a:rPr lang="en-GB" sz="1800" dirty="0" err="1"/>
              <a:t>résultats</a:t>
            </a:r>
            <a:r>
              <a:rPr lang="en-GB" sz="1800" dirty="0"/>
              <a:t>, au </a:t>
            </a:r>
            <a:r>
              <a:rPr lang="en-GB" sz="1800" dirty="0" err="1"/>
              <a:t>besoin</a:t>
            </a:r>
            <a:endParaRPr lang="en-GB" sz="1800" dirty="0"/>
          </a:p>
          <a:p>
            <a:pPr lvl="1" algn="l"/>
            <a:r>
              <a:rPr lang="en-GB" sz="1800" b="1" dirty="0"/>
              <a:t>assurance (“insurance”)</a:t>
            </a:r>
            <a:br>
              <a:rPr lang="en-GB" sz="1800" b="1" dirty="0"/>
            </a:br>
            <a:r>
              <a:rPr lang="en-GB" sz="1800" dirty="0"/>
              <a:t>essayer </a:t>
            </a:r>
            <a:r>
              <a:rPr lang="en-GB" sz="1800" dirty="0" err="1"/>
              <a:t>plusieurs</a:t>
            </a:r>
            <a:r>
              <a:rPr lang="en-GB" sz="1800" dirty="0"/>
              <a:t> </a:t>
            </a:r>
            <a:r>
              <a:rPr lang="en-GB" sz="1800" dirty="0" err="1"/>
              <a:t>approches</a:t>
            </a:r>
            <a:endParaRPr lang="en-GB" sz="1800" dirty="0"/>
          </a:p>
          <a:p>
            <a:pPr lvl="1" algn="l"/>
            <a:r>
              <a:rPr lang="en-GB" sz="1800" b="1" dirty="0" err="1"/>
              <a:t>interprétabilité</a:t>
            </a:r>
            <a:br>
              <a:rPr lang="en-GB" sz="1800" b="1" dirty="0"/>
            </a:br>
            <a:r>
              <a:rPr lang="en-GB" sz="1800" dirty="0" err="1"/>
              <a:t>fournir</a:t>
            </a:r>
            <a:r>
              <a:rPr lang="en-GB" sz="1800" dirty="0"/>
              <a:t> des </a:t>
            </a:r>
            <a:r>
              <a:rPr lang="en-GB" sz="1800" dirty="0" err="1"/>
              <a:t>résultats</a:t>
            </a:r>
            <a:r>
              <a:rPr lang="en-GB" sz="1800" dirty="0"/>
              <a:t> </a:t>
            </a:r>
            <a:r>
              <a:rPr lang="en-GB" sz="1800" dirty="0" err="1"/>
              <a:t>explicables</a:t>
            </a:r>
            <a:endParaRPr lang="en-GB" sz="1800" dirty="0"/>
          </a:p>
          <a:p>
            <a:pPr lvl="1" algn="l"/>
            <a:r>
              <a:rPr lang="en-GB" sz="1800" b="1" dirty="0" err="1"/>
              <a:t>utilité</a:t>
            </a:r>
            <a:r>
              <a:rPr lang="en-GB" sz="1800" b="1" dirty="0"/>
              <a:t> (“insights”)</a:t>
            </a:r>
            <a:br>
              <a:rPr lang="en-GB" sz="1800" b="1" dirty="0"/>
            </a:br>
            <a:r>
              <a:rPr lang="en-GB" sz="1800" dirty="0" err="1"/>
              <a:t>fournir</a:t>
            </a:r>
            <a:r>
              <a:rPr lang="en-GB" sz="1800" dirty="0"/>
              <a:t> des </a:t>
            </a:r>
            <a:r>
              <a:rPr lang="en-GB" sz="1800" dirty="0" err="1"/>
              <a:t>résultats</a:t>
            </a:r>
            <a:r>
              <a:rPr lang="en-GB" sz="1800" dirty="0"/>
              <a:t> </a:t>
            </a:r>
            <a:r>
              <a:rPr lang="en-GB" sz="1800" dirty="0" err="1"/>
              <a:t>exploitables</a:t>
            </a:r>
            <a:endParaRPr lang="en-CA" sz="1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B651D-F1C8-D61F-DB75-8DEEDAC7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5745480" cy="3868577"/>
          </a:xfrm>
        </p:spPr>
        <p:txBody>
          <a:bodyPr>
            <a:noAutofit/>
          </a:bodyPr>
          <a:lstStyle/>
          <a:p>
            <a:pPr lvl="1" algn="l"/>
            <a:r>
              <a:rPr lang="en-GB" sz="1800" b="1" dirty="0" err="1"/>
              <a:t>intégrité</a:t>
            </a:r>
            <a:br>
              <a:rPr lang="en-GB" sz="1800" b="1" dirty="0"/>
            </a:br>
            <a:r>
              <a:rPr lang="en-GB" sz="1800" dirty="0" err="1"/>
              <a:t>rester</a:t>
            </a:r>
            <a:r>
              <a:rPr lang="en-GB" sz="1800" dirty="0"/>
              <a:t> </a:t>
            </a:r>
            <a:r>
              <a:rPr lang="en-GB" sz="1800" dirty="0" err="1"/>
              <a:t>fidèle</a:t>
            </a:r>
            <a:r>
              <a:rPr lang="en-GB" sz="1800" dirty="0"/>
              <a:t> aux </a:t>
            </a:r>
            <a:r>
              <a:rPr lang="en-GB" sz="1800" dirty="0" err="1"/>
              <a:t>objectifs</a:t>
            </a:r>
            <a:r>
              <a:rPr lang="en-GB" sz="1800" dirty="0"/>
              <a:t> et aux </a:t>
            </a:r>
            <a:r>
              <a:rPr lang="en-GB" sz="1800" dirty="0" err="1"/>
              <a:t>résultats</a:t>
            </a:r>
            <a:endParaRPr lang="en-GB" sz="1800" dirty="0"/>
          </a:p>
          <a:p>
            <a:pPr lvl="1" algn="l"/>
            <a:r>
              <a:rPr lang="en-GB" sz="1800" b="1" dirty="0" err="1"/>
              <a:t>indépendance</a:t>
            </a:r>
            <a:br>
              <a:rPr lang="en-GB" sz="1800" b="1" dirty="0"/>
            </a:br>
            <a:r>
              <a:rPr lang="en-GB" sz="1800" dirty="0"/>
              <a:t>auto-</a:t>
            </a:r>
            <a:r>
              <a:rPr lang="en-GB" sz="1800" dirty="0" err="1"/>
              <a:t>apprentissage</a:t>
            </a:r>
            <a:r>
              <a:rPr lang="en-GB" sz="1800" dirty="0"/>
              <a:t> et auto-</a:t>
            </a:r>
            <a:r>
              <a:rPr lang="en-GB" sz="1800" dirty="0" err="1"/>
              <a:t>enseignement</a:t>
            </a:r>
            <a:endParaRPr lang="en-GB" sz="1800" dirty="0"/>
          </a:p>
          <a:p>
            <a:pPr lvl="1" algn="l"/>
            <a:r>
              <a:rPr lang="en-GB" sz="1800" b="1" dirty="0"/>
              <a:t>interactions</a:t>
            </a:r>
            <a:br>
              <a:rPr lang="en-GB" sz="1800" b="1" dirty="0"/>
            </a:br>
            <a:r>
              <a:rPr lang="en-GB" sz="1800" dirty="0"/>
              <a:t>des analyses </a:t>
            </a:r>
            <a:r>
              <a:rPr lang="en-GB" sz="1800" dirty="0" err="1"/>
              <a:t>solides</a:t>
            </a:r>
            <a:r>
              <a:rPr lang="en-GB" sz="1800" dirty="0"/>
              <a:t> grâce au travail </a:t>
            </a:r>
            <a:r>
              <a:rPr lang="en-GB" sz="1800" dirty="0" err="1"/>
              <a:t>d'équipe</a:t>
            </a:r>
            <a:endParaRPr lang="en-GB" sz="1800" dirty="0"/>
          </a:p>
          <a:p>
            <a:pPr lvl="1" algn="l"/>
            <a:r>
              <a:rPr lang="en-GB" sz="1800" b="1" dirty="0" err="1"/>
              <a:t>intérêt</a:t>
            </a:r>
            <a:br>
              <a:rPr lang="en-GB" sz="1800" b="1" dirty="0"/>
            </a:br>
            <a:r>
              <a:rPr lang="en-GB" sz="1800" dirty="0" err="1"/>
              <a:t>trouver</a:t>
            </a:r>
            <a:r>
              <a:rPr lang="en-GB" sz="1800" dirty="0"/>
              <a:t> des </a:t>
            </a:r>
            <a:r>
              <a:rPr lang="en-GB" sz="1800" dirty="0" err="1"/>
              <a:t>résultats</a:t>
            </a:r>
            <a:r>
              <a:rPr lang="en-GB" sz="1800" dirty="0"/>
              <a:t> </a:t>
            </a:r>
            <a:r>
              <a:rPr lang="en-GB" sz="1800" dirty="0" err="1"/>
              <a:t>intéressants</a:t>
            </a:r>
            <a:endParaRPr lang="en-GB" sz="1800" dirty="0"/>
          </a:p>
          <a:p>
            <a:pPr lvl="1" algn="l"/>
            <a:r>
              <a:rPr lang="en-GB" sz="1800" b="1" dirty="0"/>
              <a:t>intangibles</a:t>
            </a:r>
            <a:br>
              <a:rPr lang="en-GB" sz="1800" b="1" dirty="0"/>
            </a:br>
            <a:r>
              <a:rPr lang="en-GB" sz="1800" dirty="0" err="1"/>
              <a:t>penser</a:t>
            </a:r>
            <a:r>
              <a:rPr lang="en-GB" sz="1800" dirty="0"/>
              <a:t> "</a:t>
            </a:r>
            <a:r>
              <a:rPr lang="en-GB" sz="1800" dirty="0" err="1"/>
              <a:t>en</a:t>
            </a:r>
            <a:r>
              <a:rPr lang="en-GB" sz="1800" dirty="0"/>
              <a:t> dehors de la </a:t>
            </a:r>
            <a:r>
              <a:rPr lang="en-GB" sz="1800" dirty="0" err="1"/>
              <a:t>boîte</a:t>
            </a:r>
            <a:r>
              <a:rPr lang="en-GB" sz="1800" dirty="0"/>
              <a:t>" ;</a:t>
            </a:r>
          </a:p>
          <a:p>
            <a:pPr lvl="1" algn="l"/>
            <a:r>
              <a:rPr lang="en-GB" sz="1800" b="1" dirty="0" err="1"/>
              <a:t>curiosité</a:t>
            </a:r>
            <a:r>
              <a:rPr lang="en-GB" sz="1800" b="1" dirty="0"/>
              <a:t> (“inquisitiveness”)</a:t>
            </a:r>
            <a:br>
              <a:rPr lang="en-GB" sz="1800" b="1" dirty="0"/>
            </a:br>
            <a:r>
              <a:rPr lang="en-GB" sz="1800" dirty="0"/>
              <a:t>ne pas se </a:t>
            </a:r>
            <a:r>
              <a:rPr lang="en-GB" sz="1800" dirty="0" err="1"/>
              <a:t>contenter</a:t>
            </a:r>
            <a:r>
              <a:rPr lang="en-GB" sz="1800" dirty="0"/>
              <a:t> de poser les </a:t>
            </a:r>
            <a:r>
              <a:rPr lang="en-GB" sz="1800" dirty="0" err="1"/>
              <a:t>mêmes</a:t>
            </a:r>
            <a:r>
              <a:rPr lang="en-GB" sz="1800" dirty="0"/>
              <a:t> questions à </a:t>
            </a:r>
            <a:r>
              <a:rPr lang="en-GB" sz="1800" dirty="0" err="1"/>
              <a:t>plusieurs</a:t>
            </a:r>
            <a:r>
              <a:rPr lang="en-GB" sz="1800" dirty="0"/>
              <a:t> reprises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6594A-90A3-D291-995D-8178998A1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29</a:t>
            </a:fld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287DFD-7126-A373-4061-B1D2D5DA9E43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71684-60A3-A05E-ACD0-516ABA1D664B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4D1AA231-270A-0955-3868-7BCC832C637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182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5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6EA3-C323-4729-47AC-406C2535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Instructeur</a:t>
            </a:r>
            <a:r>
              <a:rPr lang="en-CA" dirty="0"/>
              <a:t> – Patrick Boily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5783-CB9F-C6C4-2B6D-DCD07C168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-45720">
              <a:lnSpc>
                <a:spcPct val="100000"/>
              </a:lnSpc>
              <a:spcAft>
                <a:spcPts val="100"/>
              </a:spcAft>
            </a:pPr>
            <a:r>
              <a:rPr lang="en-US" sz="1600" b="1" dirty="0" err="1">
                <a:solidFill>
                  <a:schemeClr val="tx1"/>
                </a:solidFill>
                <a:ea typeface="Helvetica Light" charset="0"/>
                <a:cs typeface="Helvetica Light" charset="0"/>
              </a:rPr>
              <a:t>Emploi</a:t>
            </a:r>
            <a:endParaRPr lang="en-US" sz="1600" b="1" dirty="0">
              <a:solidFill>
                <a:schemeClr val="tx1"/>
              </a:solidFill>
              <a:ea typeface="Helvetica Light" charset="0"/>
              <a:cs typeface="Helvetica Light" charset="0"/>
            </a:endParaRP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 err="1">
                <a:ea typeface="Helvetica Light" charset="0"/>
                <a:cs typeface="Helvetica Light" charset="0"/>
              </a:rPr>
              <a:t>Professeur</a:t>
            </a:r>
            <a:r>
              <a:rPr lang="en-US" sz="1600" dirty="0">
                <a:ea typeface="Helvetica Light" charset="0"/>
                <a:cs typeface="Helvetica Light" charset="0"/>
              </a:rPr>
              <a:t> Math/Stat [</a:t>
            </a:r>
            <a:r>
              <a:rPr lang="en-US" sz="1600" dirty="0" err="1">
                <a:ea typeface="Helvetica Light" charset="0"/>
                <a:cs typeface="Helvetica Light" charset="0"/>
              </a:rPr>
              <a:t>depuis</a:t>
            </a:r>
            <a:r>
              <a:rPr lang="en-US" sz="1600" dirty="0">
                <a:ea typeface="Helvetica Light" charset="0"/>
                <a:cs typeface="Helvetica Light" charset="0"/>
              </a:rPr>
              <a:t> '19, uOttawa]</a:t>
            </a: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 err="1">
                <a:ea typeface="Helvetica Light" charset="0"/>
                <a:cs typeface="Helvetica Light" charset="0"/>
              </a:rPr>
              <a:t>Président</a:t>
            </a:r>
            <a:r>
              <a:rPr lang="en-US" sz="1600" dirty="0">
                <a:ea typeface="Helvetica Light" charset="0"/>
                <a:cs typeface="Helvetica Light" charset="0"/>
              </a:rPr>
              <a:t> et </a:t>
            </a:r>
            <a:r>
              <a:rPr lang="en-US" sz="1600" dirty="0" err="1">
                <a:ea typeface="Helvetica Light" charset="0"/>
                <a:cs typeface="Helvetica Light" charset="0"/>
              </a:rPr>
              <a:t>conseiller</a:t>
            </a:r>
            <a:r>
              <a:rPr lang="en-US" sz="1600" dirty="0">
                <a:ea typeface="Helvetica Light" charset="0"/>
                <a:cs typeface="Helvetica Light" charset="0"/>
              </a:rPr>
              <a:t> principal [</a:t>
            </a:r>
            <a:r>
              <a:rPr lang="en-US" sz="1600" dirty="0" err="1">
                <a:ea typeface="Helvetica Light" charset="0"/>
                <a:cs typeface="Helvetica Light" charset="0"/>
              </a:rPr>
              <a:t>depuis</a:t>
            </a:r>
            <a:r>
              <a:rPr lang="en-US" sz="1600" dirty="0">
                <a:ea typeface="Helvetica Light" charset="0"/>
                <a:cs typeface="Helvetica Light" charset="0"/>
              </a:rPr>
              <a:t> '16, </a:t>
            </a:r>
            <a:r>
              <a:rPr lang="en-US" sz="1600" dirty="0" err="1">
                <a:ea typeface="Helvetica Light" charset="0"/>
                <a:cs typeface="Helvetica Light" charset="0"/>
              </a:rPr>
              <a:t>Idlewyld</a:t>
            </a:r>
            <a:r>
              <a:rPr lang="en-US" sz="1600" dirty="0">
                <a:ea typeface="Helvetica Light" charset="0"/>
                <a:cs typeface="Helvetica Light" charset="0"/>
              </a:rPr>
              <a:t> Analytics]</a:t>
            </a: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>
                <a:ea typeface="Helvetica Light" charset="0"/>
                <a:cs typeface="Helvetica Light" charset="0"/>
              </a:rPr>
              <a:t>Directeur et consultant principal ['12 - '19, CQADS, Carleton]</a:t>
            </a: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>
                <a:ea typeface="Helvetica Light" charset="0"/>
                <a:cs typeface="Helvetica Light" charset="0"/>
              </a:rPr>
              <a:t>Fonctionnaire </a:t>
            </a:r>
            <a:r>
              <a:rPr lang="en-US" sz="1600" dirty="0" err="1">
                <a:ea typeface="Helvetica Light" charset="0"/>
                <a:cs typeface="Helvetica Light" charset="0"/>
              </a:rPr>
              <a:t>GdC</a:t>
            </a:r>
            <a:r>
              <a:rPr lang="en-US" sz="1600" dirty="0">
                <a:ea typeface="Helvetica Light" charset="0"/>
                <a:cs typeface="Helvetica Light" charset="0"/>
              </a:rPr>
              <a:t> ['08 - '12, ASFC | </a:t>
            </a:r>
            <a:r>
              <a:rPr lang="en-US" sz="1600" dirty="0" err="1">
                <a:ea typeface="Helvetica Light" charset="0"/>
                <a:cs typeface="Helvetica Light" charset="0"/>
              </a:rPr>
              <a:t>StatCan</a:t>
            </a:r>
            <a:r>
              <a:rPr lang="en-US" sz="1600" dirty="0">
                <a:ea typeface="Helvetica Light" charset="0"/>
                <a:cs typeface="Helvetica Light" charset="0"/>
              </a:rPr>
              <a:t> | TC | TPSGC]</a:t>
            </a: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>
                <a:ea typeface="Helvetica Light" charset="0"/>
                <a:cs typeface="Helvetica Light" charset="0"/>
              </a:rPr>
              <a:t>60+ </a:t>
            </a:r>
            <a:r>
              <a:rPr lang="en-US" sz="1600" dirty="0" err="1">
                <a:ea typeface="Helvetica Light" charset="0"/>
                <a:cs typeface="Helvetica Light" charset="0"/>
              </a:rPr>
              <a:t>cours</a:t>
            </a:r>
            <a:r>
              <a:rPr lang="en-US" sz="1600" dirty="0">
                <a:ea typeface="Helvetica Light" charset="0"/>
                <a:cs typeface="Helvetica Light" charset="0"/>
              </a:rPr>
              <a:t> </a:t>
            </a:r>
            <a:r>
              <a:rPr lang="en-US" sz="1600" dirty="0" err="1">
                <a:ea typeface="Helvetica Light" charset="0"/>
                <a:cs typeface="Helvetica Light" charset="0"/>
              </a:rPr>
              <a:t>universitaires</a:t>
            </a:r>
            <a:r>
              <a:rPr lang="en-US" sz="1600" dirty="0">
                <a:ea typeface="Helvetica Light" charset="0"/>
                <a:cs typeface="Helvetica Light" charset="0"/>
              </a:rPr>
              <a:t> ; 250+ </a:t>
            </a:r>
            <a:r>
              <a:rPr lang="en-US" sz="1600" dirty="0" err="1">
                <a:ea typeface="Helvetica Light" charset="0"/>
                <a:cs typeface="Helvetica Light" charset="0"/>
              </a:rPr>
              <a:t>jours</a:t>
            </a:r>
            <a:r>
              <a:rPr lang="en-US" sz="1600" dirty="0">
                <a:ea typeface="Helvetica Light" charset="0"/>
                <a:cs typeface="Helvetica Light" charset="0"/>
              </a:rPr>
              <a:t> </a:t>
            </a:r>
            <a:r>
              <a:rPr lang="en-US" sz="1600" dirty="0" err="1">
                <a:ea typeface="Helvetica Light" charset="0"/>
                <a:cs typeface="Helvetica Light" charset="0"/>
              </a:rPr>
              <a:t>d'atelier</a:t>
            </a:r>
            <a:endParaRPr lang="en-US" sz="1600" dirty="0">
              <a:latin typeface="Helvetica Light" charset="0"/>
              <a:ea typeface="Helvetica Light" charset="0"/>
              <a:cs typeface="Helvetica Light" charset="0"/>
            </a:endParaRPr>
          </a:p>
          <a:p>
            <a:pPr indent="-45720">
              <a:lnSpc>
                <a:spcPct val="100000"/>
              </a:lnSpc>
              <a:spcAft>
                <a:spcPts val="100"/>
              </a:spcAft>
            </a:pPr>
            <a:r>
              <a:rPr lang="en-US" sz="1600" b="1" dirty="0" err="1">
                <a:solidFill>
                  <a:schemeClr val="tx1"/>
                </a:solidFill>
              </a:rPr>
              <a:t>Projets</a:t>
            </a:r>
            <a:endParaRPr lang="en-US" sz="16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>
                <a:ea typeface="Helvetica Light" charset="0"/>
                <a:cs typeface="Helvetica Light" charset="0"/>
              </a:rPr>
              <a:t>GAC ; NWMO ; CATSA ; etc.</a:t>
            </a: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>
                <a:ea typeface="Helvetica Light" charset="0"/>
                <a:cs typeface="Helvetica Light" charset="0"/>
              </a:rPr>
              <a:t>40+ </a:t>
            </a:r>
            <a:r>
              <a:rPr lang="en-US" sz="1600" dirty="0" err="1">
                <a:ea typeface="Helvetica Light" charset="0"/>
                <a:cs typeface="Helvetica Light" charset="0"/>
              </a:rPr>
              <a:t>projets</a:t>
            </a:r>
            <a:endParaRPr lang="en-US" sz="1600" b="1" dirty="0">
              <a:latin typeface="Helvetica Light" charset="0"/>
              <a:ea typeface="Helvetica Light" charset="0"/>
              <a:cs typeface="Helvetica Light" charset="0"/>
            </a:endParaRPr>
          </a:p>
          <a:p>
            <a:pPr indent="-45720">
              <a:lnSpc>
                <a:spcPct val="100000"/>
              </a:lnSpc>
              <a:spcAft>
                <a:spcPts val="100"/>
              </a:spcAft>
            </a:pPr>
            <a:r>
              <a:rPr lang="en-US" sz="1600" b="1" dirty="0" err="1">
                <a:solidFill>
                  <a:schemeClr val="tx1"/>
                </a:solidFill>
              </a:rPr>
              <a:t>Spécialisation</a:t>
            </a:r>
            <a:endParaRPr lang="en-US" sz="1600" b="1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 err="1">
                <a:ea typeface="Helvetica Light" charset="0"/>
                <a:cs typeface="Helvetica Light" charset="0"/>
              </a:rPr>
              <a:t>Visualisation</a:t>
            </a:r>
            <a:r>
              <a:rPr lang="en-US" sz="1600" dirty="0">
                <a:ea typeface="Helvetica Light" charset="0"/>
                <a:cs typeface="Helvetica Light" charset="0"/>
              </a:rPr>
              <a:t> des </a:t>
            </a:r>
            <a:r>
              <a:rPr lang="en-US" sz="1600" dirty="0" err="1">
                <a:ea typeface="Helvetica Light" charset="0"/>
                <a:cs typeface="Helvetica Light" charset="0"/>
              </a:rPr>
              <a:t>données</a:t>
            </a:r>
            <a:r>
              <a:rPr lang="en-US" sz="1600" dirty="0">
                <a:ea typeface="Helvetica Light" charset="0"/>
                <a:cs typeface="Helvetica Light" charset="0"/>
              </a:rPr>
              <a:t> ; </a:t>
            </a:r>
            <a:r>
              <a:rPr lang="en-US" sz="1600" dirty="0" err="1">
                <a:ea typeface="Helvetica Light" charset="0"/>
                <a:cs typeface="Helvetica Light" charset="0"/>
              </a:rPr>
              <a:t>nettoyage</a:t>
            </a:r>
            <a:r>
              <a:rPr lang="en-US" sz="1600" dirty="0">
                <a:ea typeface="Helvetica Light" charset="0"/>
                <a:cs typeface="Helvetica Light" charset="0"/>
              </a:rPr>
              <a:t> des </a:t>
            </a:r>
            <a:r>
              <a:rPr lang="en-US" sz="1600" dirty="0" err="1">
                <a:ea typeface="Helvetica Light" charset="0"/>
                <a:cs typeface="Helvetica Light" charset="0"/>
              </a:rPr>
              <a:t>données</a:t>
            </a:r>
            <a:r>
              <a:rPr lang="en-US" sz="1600" dirty="0">
                <a:ea typeface="Helvetica Light" charset="0"/>
                <a:cs typeface="Helvetica Light" charset="0"/>
              </a:rPr>
              <a:t> (... </a:t>
            </a:r>
            <a:r>
              <a:rPr lang="en-US" sz="1600" dirty="0" err="1">
                <a:ea typeface="Helvetica Light" charset="0"/>
                <a:cs typeface="Helvetica Light" charset="0"/>
              </a:rPr>
              <a:t>malheureusement</a:t>
            </a:r>
            <a:r>
              <a:rPr lang="en-US" sz="1600" dirty="0">
                <a:ea typeface="Helvetica Light" charset="0"/>
                <a:cs typeface="Helvetica Light" charset="0"/>
              </a:rPr>
              <a:t>)</a:t>
            </a: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>
                <a:ea typeface="Helvetica Light" charset="0"/>
                <a:cs typeface="Helvetica Light" charset="0"/>
              </a:rPr>
              <a:t>Application d'un large </a:t>
            </a:r>
            <a:r>
              <a:rPr lang="en-US" sz="1600" dirty="0" err="1">
                <a:ea typeface="Helvetica Light" charset="0"/>
                <a:cs typeface="Helvetica Light" charset="0"/>
              </a:rPr>
              <a:t>éventail</a:t>
            </a:r>
            <a:r>
              <a:rPr lang="en-US" sz="1600" dirty="0">
                <a:ea typeface="Helvetica Light" charset="0"/>
                <a:cs typeface="Helvetica Light" charset="0"/>
              </a:rPr>
              <a:t> de techniques à </a:t>
            </a:r>
            <a:r>
              <a:rPr lang="en-US" sz="1600" dirty="0" err="1">
                <a:ea typeface="Helvetica Light" charset="0"/>
                <a:cs typeface="Helvetica Light" charset="0"/>
              </a:rPr>
              <a:t>tous</a:t>
            </a:r>
            <a:r>
              <a:rPr lang="en-US" sz="1600" dirty="0">
                <a:ea typeface="Helvetica Light" charset="0"/>
                <a:cs typeface="Helvetica Light" charset="0"/>
              </a:rPr>
              <a:t> les types de </a:t>
            </a:r>
            <a:r>
              <a:rPr lang="en-US" sz="1600" dirty="0" err="1">
                <a:ea typeface="Helvetica Light" charset="0"/>
                <a:cs typeface="Helvetica Light" charset="0"/>
              </a:rPr>
              <a:t>données</a:t>
            </a:r>
            <a:endParaRPr lang="en-US" sz="1600" dirty="0">
              <a:ea typeface="Helvetica Light" charset="0"/>
              <a:cs typeface="Helvetica Light" charset="0"/>
            </a:endParaRPr>
          </a:p>
          <a:p>
            <a:pPr lvl="1">
              <a:lnSpc>
                <a:spcPct val="100000"/>
              </a:lnSpc>
              <a:spcAft>
                <a:spcPts val="100"/>
              </a:spcAft>
              <a:buSzPct val="100000"/>
            </a:pPr>
            <a:r>
              <a:rPr lang="en-US" sz="1600" dirty="0" err="1"/>
              <a:t>Modélisation</a:t>
            </a:r>
            <a:r>
              <a:rPr lang="en-US" sz="1600" dirty="0"/>
              <a:t> </a:t>
            </a:r>
            <a:r>
              <a:rPr lang="en-US" sz="1600" dirty="0" err="1"/>
              <a:t>mathématique</a:t>
            </a:r>
            <a:r>
              <a:rPr lang="en-US" sz="1600" dirty="0"/>
              <a:t>/</a:t>
            </a:r>
            <a:r>
              <a:rPr lang="en-US" sz="1600" dirty="0" err="1"/>
              <a:t>statistique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C472F5-A620-EBA4-FB24-AA00875315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3" t="9566" r="59292" b="20450"/>
          <a:stretch/>
        </p:blipFill>
        <p:spPr>
          <a:xfrm>
            <a:off x="8452672" y="420166"/>
            <a:ext cx="2703008" cy="5744273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498236-7191-B44C-1623-E9C5236E7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>
                <a:latin typeface="Dagny OT" panose="020B0504020201020104" pitchFamily="34" charset="0"/>
              </a:rPr>
              <a:t>3</a:t>
            </a:fld>
            <a:endParaRPr lang="en-CA">
              <a:latin typeface="Dagny OT" panose="020B0504020201020104" pitchFamily="34" charset="0"/>
            </a:endParaRPr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8CCE248D-41E5-BE9B-622E-FDDC89CD71F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8808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616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L'approche</a:t>
            </a:r>
            <a:r>
              <a:rPr lang="en-CA" dirty="0"/>
              <a:t> des “I” multiples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4608-F179-36DE-7A91-40555925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/>
              <a:t>Les </a:t>
            </a:r>
            <a:r>
              <a:rPr lang="en-GB" sz="2200" dirty="0" err="1"/>
              <a:t>analystes</a:t>
            </a:r>
            <a:r>
              <a:rPr lang="en-GB" sz="2200" dirty="0"/>
              <a:t> ne </a:t>
            </a:r>
            <a:r>
              <a:rPr lang="en-GB" sz="2200" dirty="0" err="1"/>
              <a:t>sont</a:t>
            </a:r>
            <a:r>
              <a:rPr lang="en-GB" sz="2200" dirty="0"/>
              <a:t> pas </a:t>
            </a:r>
            <a:r>
              <a:rPr lang="en-GB" sz="2200" dirty="0" err="1"/>
              <a:t>seulement</a:t>
            </a:r>
            <a:r>
              <a:rPr lang="en-GB" sz="2200" dirty="0"/>
              <a:t> </a:t>
            </a:r>
            <a:r>
              <a:rPr lang="en-GB" sz="2200" dirty="0" err="1"/>
              <a:t>jaugés</a:t>
            </a:r>
            <a:r>
              <a:rPr lang="en-GB" sz="2200" dirty="0"/>
              <a:t> sur </a:t>
            </a:r>
            <a:r>
              <a:rPr lang="en-GB" sz="2200" dirty="0" err="1"/>
              <a:t>leur</a:t>
            </a:r>
            <a:r>
              <a:rPr lang="en-GB" sz="2200" dirty="0"/>
              <a:t> savoir-faire technique, </a:t>
            </a:r>
            <a:r>
              <a:rPr lang="en-GB" sz="2200" dirty="0" err="1"/>
              <a:t>mais</a:t>
            </a:r>
            <a:r>
              <a:rPr lang="en-GB" sz="2200" dirty="0"/>
              <a:t> </a:t>
            </a:r>
            <a:r>
              <a:rPr lang="en-GB" sz="2200" dirty="0" err="1"/>
              <a:t>aussi</a:t>
            </a:r>
            <a:r>
              <a:rPr lang="en-GB" sz="2200" dirty="0"/>
              <a:t> sur </a:t>
            </a:r>
            <a:r>
              <a:rPr lang="en-GB" sz="2200" dirty="0" err="1"/>
              <a:t>leur</a:t>
            </a:r>
            <a:r>
              <a:rPr lang="en-GB" sz="2200" dirty="0"/>
              <a:t> </a:t>
            </a:r>
            <a:r>
              <a:rPr lang="en-GB" sz="2200" dirty="0" err="1"/>
              <a:t>capacité</a:t>
            </a:r>
            <a:r>
              <a:rPr lang="en-GB" sz="2200" dirty="0"/>
              <a:t> à </a:t>
            </a:r>
            <a:r>
              <a:rPr lang="en-GB" sz="2200" b="1" dirty="0" err="1"/>
              <a:t>contribuer</a:t>
            </a:r>
            <a:r>
              <a:rPr lang="en-GB" sz="2200" b="1" dirty="0"/>
              <a:t> </a:t>
            </a:r>
            <a:r>
              <a:rPr lang="en-GB" sz="2200" b="1" dirty="0" err="1"/>
              <a:t>positivement</a:t>
            </a:r>
            <a:r>
              <a:rPr lang="en-GB" sz="2200" b="1" dirty="0"/>
              <a:t> </a:t>
            </a:r>
            <a:r>
              <a:rPr lang="en-GB" sz="2200" dirty="0"/>
              <a:t>au lieu de travail : </a:t>
            </a:r>
          </a:p>
          <a:p>
            <a:pPr lvl="1"/>
            <a:r>
              <a:rPr lang="en-GB" sz="1900" dirty="0"/>
              <a:t>communication</a:t>
            </a:r>
          </a:p>
          <a:p>
            <a:pPr lvl="1"/>
            <a:r>
              <a:rPr lang="en-GB" sz="1900" dirty="0"/>
              <a:t>travail </a:t>
            </a:r>
            <a:r>
              <a:rPr lang="en-GB" sz="1900" dirty="0" err="1"/>
              <a:t>en</a:t>
            </a:r>
            <a:r>
              <a:rPr lang="en-GB" sz="1900" dirty="0"/>
              <a:t> </a:t>
            </a:r>
            <a:r>
              <a:rPr lang="en-GB" sz="1900" dirty="0" err="1"/>
              <a:t>équipe</a:t>
            </a:r>
            <a:r>
              <a:rPr lang="en-GB" sz="1900" dirty="0"/>
              <a:t> et </a:t>
            </a:r>
            <a:r>
              <a:rPr lang="en-GB" sz="1900" dirty="0" err="1"/>
              <a:t>capacités</a:t>
            </a:r>
            <a:r>
              <a:rPr lang="en-GB" sz="1900" dirty="0"/>
              <a:t> </a:t>
            </a:r>
            <a:r>
              <a:rPr lang="en-GB" sz="1900" dirty="0" err="1"/>
              <a:t>multidisciplinaires</a:t>
            </a:r>
            <a:endParaRPr lang="en-GB" sz="1900" dirty="0"/>
          </a:p>
          <a:p>
            <a:pPr lvl="1"/>
            <a:r>
              <a:rPr lang="en-GB" sz="1900" dirty="0"/>
              <a:t>les </a:t>
            </a:r>
            <a:r>
              <a:rPr lang="en-GB" sz="1900" dirty="0" err="1"/>
              <a:t>subtilités</a:t>
            </a:r>
            <a:r>
              <a:rPr lang="en-GB" sz="1900" dirty="0"/>
              <a:t> </a:t>
            </a:r>
            <a:r>
              <a:rPr lang="en-GB" sz="1900" dirty="0" err="1"/>
              <a:t>sociales</a:t>
            </a:r>
            <a:r>
              <a:rPr lang="en-GB" sz="1900" dirty="0"/>
              <a:t> et la </a:t>
            </a:r>
            <a:r>
              <a:rPr lang="en-GB" sz="1900" dirty="0" err="1"/>
              <a:t>flexibilité</a:t>
            </a:r>
            <a:endParaRPr lang="en-GB" sz="1900" dirty="0"/>
          </a:p>
          <a:p>
            <a:pPr lvl="1"/>
            <a:r>
              <a:rPr lang="en-GB" sz="1900" dirty="0" err="1"/>
              <a:t>intérêts</a:t>
            </a:r>
            <a:r>
              <a:rPr lang="en-GB" sz="1900" dirty="0"/>
              <a:t> non techniques</a:t>
            </a:r>
          </a:p>
          <a:p>
            <a:r>
              <a:rPr lang="en-GB" sz="2200" dirty="0"/>
              <a:t>Les </a:t>
            </a:r>
            <a:r>
              <a:rPr lang="en-GB" sz="2200" dirty="0" err="1"/>
              <a:t>employeurs</a:t>
            </a:r>
            <a:r>
              <a:rPr lang="en-GB" sz="2200" dirty="0"/>
              <a:t> </a:t>
            </a:r>
            <a:r>
              <a:rPr lang="en-GB" sz="2200" dirty="0" err="1"/>
              <a:t>choisissent</a:t>
            </a:r>
            <a:r>
              <a:rPr lang="en-GB" sz="2200" dirty="0"/>
              <a:t> </a:t>
            </a:r>
            <a:r>
              <a:rPr lang="en-GB" sz="2200" dirty="0" err="1"/>
              <a:t>rarement</a:t>
            </a:r>
            <a:r>
              <a:rPr lang="en-GB" sz="2200" dirty="0"/>
              <a:t> des robots </a:t>
            </a:r>
            <a:r>
              <a:rPr lang="en-GB" sz="2200" dirty="0" err="1"/>
              <a:t>lorsque</a:t>
            </a:r>
            <a:r>
              <a:rPr lang="en-GB" sz="2200" dirty="0"/>
              <a:t> des </a:t>
            </a:r>
            <a:r>
              <a:rPr lang="en-GB" sz="2200" dirty="0" err="1"/>
              <a:t>êtres</a:t>
            </a:r>
            <a:r>
              <a:rPr lang="en-GB" sz="2200" dirty="0"/>
              <a:t> </a:t>
            </a:r>
            <a:r>
              <a:rPr lang="en-GB" sz="2200" dirty="0" err="1"/>
              <a:t>humains</a:t>
            </a:r>
            <a:r>
              <a:rPr lang="en-GB" sz="2200" dirty="0"/>
              <a:t> </a:t>
            </a:r>
            <a:r>
              <a:rPr lang="en-GB" sz="2200" dirty="0" err="1"/>
              <a:t>sont</a:t>
            </a:r>
            <a:r>
              <a:rPr lang="en-GB" sz="2200" dirty="0"/>
              <a:t> </a:t>
            </a:r>
            <a:r>
              <a:rPr lang="en-GB" sz="2200" dirty="0" err="1"/>
              <a:t>disponibles</a:t>
            </a:r>
            <a:r>
              <a:rPr lang="en-GB" sz="2200" dirty="0"/>
              <a:t> ; les parties </a:t>
            </a:r>
            <a:r>
              <a:rPr lang="en-GB" sz="2200" dirty="0" err="1"/>
              <a:t>prenantes</a:t>
            </a:r>
            <a:r>
              <a:rPr lang="en-GB" sz="2200" dirty="0"/>
              <a:t> </a:t>
            </a:r>
            <a:r>
              <a:rPr lang="en-GB" sz="2200" dirty="0" err="1"/>
              <a:t>sont</a:t>
            </a:r>
            <a:r>
              <a:rPr lang="en-GB" sz="2200" dirty="0"/>
              <a:t> plus </a:t>
            </a:r>
            <a:r>
              <a:rPr lang="en-GB" sz="2200" dirty="0" err="1"/>
              <a:t>susceptibles</a:t>
            </a:r>
            <a:r>
              <a:rPr lang="en-GB" sz="2200" dirty="0"/>
              <a:t> </a:t>
            </a:r>
            <a:r>
              <a:rPr lang="en-GB" sz="2200" dirty="0" err="1"/>
              <a:t>d'accepter</a:t>
            </a:r>
            <a:r>
              <a:rPr lang="en-GB" sz="2200" dirty="0"/>
              <a:t> les </a:t>
            </a:r>
            <a:r>
              <a:rPr lang="en-GB" sz="2200" dirty="0" err="1"/>
              <a:t>recom-mandations</a:t>
            </a:r>
            <a:r>
              <a:rPr lang="en-GB" sz="2200" dirty="0"/>
              <a:t> </a:t>
            </a:r>
            <a:r>
              <a:rPr lang="en-GB" sz="2200" dirty="0" err="1"/>
              <a:t>quantitatives</a:t>
            </a:r>
            <a:r>
              <a:rPr lang="en-GB" sz="2200" dirty="0"/>
              <a:t> </a:t>
            </a:r>
            <a:r>
              <a:rPr lang="en-GB" sz="2200" dirty="0" err="1"/>
              <a:t>provenant</a:t>
            </a:r>
            <a:r>
              <a:rPr lang="en-GB" sz="2200" dirty="0"/>
              <a:t> </a:t>
            </a:r>
            <a:r>
              <a:rPr lang="en-GB" sz="2200" dirty="0" err="1"/>
              <a:t>d’</a:t>
            </a:r>
            <a:r>
              <a:rPr lang="en-GB" sz="2200" b="1" dirty="0" err="1"/>
              <a:t>analystes</a:t>
            </a:r>
            <a:r>
              <a:rPr lang="en-GB" sz="2200" b="1" dirty="0"/>
              <a:t> bien </a:t>
            </a:r>
            <a:r>
              <a:rPr lang="en-GB" sz="2200" b="1" dirty="0" err="1"/>
              <a:t>équilibrés</a:t>
            </a:r>
            <a:r>
              <a:rPr lang="en-GB" sz="2200" dirty="0"/>
              <a:t>.</a:t>
            </a:r>
          </a:p>
          <a:p>
            <a:r>
              <a:rPr lang="en-GB" sz="2200" dirty="0" err="1"/>
              <a:t>Vous</a:t>
            </a:r>
            <a:r>
              <a:rPr lang="en-GB" sz="2200" dirty="0"/>
              <a:t> </a:t>
            </a:r>
            <a:r>
              <a:rPr lang="en-GB" sz="2200" dirty="0" err="1"/>
              <a:t>devez</a:t>
            </a:r>
            <a:r>
              <a:rPr lang="en-GB" sz="2200" dirty="0"/>
              <a:t> </a:t>
            </a:r>
            <a:r>
              <a:rPr lang="en-GB" sz="2200" dirty="0" err="1"/>
              <a:t>également</a:t>
            </a:r>
            <a:r>
              <a:rPr lang="en-GB" sz="2200" dirty="0"/>
              <a:t> </a:t>
            </a:r>
            <a:r>
              <a:rPr lang="en-GB" sz="2200" dirty="0" err="1"/>
              <a:t>évaluer</a:t>
            </a:r>
            <a:r>
              <a:rPr lang="en-GB" sz="2200" dirty="0"/>
              <a:t> les </a:t>
            </a:r>
            <a:r>
              <a:rPr lang="en-GB" sz="2200" dirty="0" err="1"/>
              <a:t>éventuels</a:t>
            </a:r>
            <a:r>
              <a:rPr lang="en-GB" sz="2200" dirty="0"/>
              <a:t> </a:t>
            </a:r>
            <a:r>
              <a:rPr lang="en-GB" sz="2200" dirty="0" err="1"/>
              <a:t>employeurs</a:t>
            </a:r>
            <a:r>
              <a:rPr lang="en-GB" sz="2200" dirty="0"/>
              <a:t>/clients sur </a:t>
            </a:r>
            <a:r>
              <a:rPr lang="en-GB" sz="2200" dirty="0" err="1"/>
              <a:t>ces</a:t>
            </a:r>
            <a:r>
              <a:rPr lang="en-GB" sz="2200" dirty="0"/>
              <a:t> axes.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30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0CA486-38BF-9CDB-77AF-0ABC8BF2D140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BFC79-74C2-3D79-853E-D38607AEA950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0B60DCAF-EA06-FB36-DA6F-156D6AF5610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8539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52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Rôles</a:t>
            </a:r>
            <a:r>
              <a:rPr lang="en-CA" dirty="0"/>
              <a:t> et </a:t>
            </a:r>
            <a:r>
              <a:rPr lang="en-CA" dirty="0" err="1"/>
              <a:t>responsabilités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4608-F179-36DE-7A91-40555925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dirty="0"/>
              <a:t>Une </a:t>
            </a:r>
            <a:r>
              <a:rPr lang="en-CA" sz="2200" dirty="0" err="1"/>
              <a:t>analyste</a:t>
            </a:r>
            <a:r>
              <a:rPr lang="en-CA" sz="2200" dirty="0"/>
              <a:t> de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ou</a:t>
            </a:r>
            <a:r>
              <a:rPr lang="en-CA" sz="2200" dirty="0"/>
              <a:t>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dirty="0" err="1"/>
              <a:t>scientifique</a:t>
            </a:r>
            <a:r>
              <a:rPr lang="en-CA" sz="2200" dirty="0"/>
              <a:t> de </a:t>
            </a:r>
            <a:r>
              <a:rPr lang="en-CA" sz="2200" dirty="0" err="1"/>
              <a:t>données</a:t>
            </a:r>
            <a:r>
              <a:rPr lang="en-CA" sz="2200" dirty="0"/>
              <a:t> (au </a:t>
            </a:r>
            <a:r>
              <a:rPr lang="en-CA" sz="2200" b="1" dirty="0" err="1"/>
              <a:t>singulier</a:t>
            </a:r>
            <a:r>
              <a:rPr lang="en-CA" sz="2200" dirty="0"/>
              <a:t>) a </a:t>
            </a:r>
            <a:r>
              <a:rPr lang="en-CA" sz="2200" dirty="0" err="1"/>
              <a:t>peu</a:t>
            </a:r>
            <a:r>
              <a:rPr lang="en-CA" sz="2200" dirty="0"/>
              <a:t> de chances </a:t>
            </a:r>
            <a:r>
              <a:rPr lang="en-CA" sz="2200" dirty="0" err="1"/>
              <a:t>d'obtenir</a:t>
            </a:r>
            <a:r>
              <a:rPr lang="en-CA" sz="2200" dirty="0"/>
              <a:t> des </a:t>
            </a:r>
            <a:r>
              <a:rPr lang="en-CA" sz="2200" dirty="0" err="1"/>
              <a:t>résultats</a:t>
            </a:r>
            <a:r>
              <a:rPr lang="en-CA" sz="2200" dirty="0"/>
              <a:t> </a:t>
            </a:r>
            <a:r>
              <a:rPr lang="en-CA" sz="2200" dirty="0" err="1"/>
              <a:t>significatifs</a:t>
            </a:r>
            <a:r>
              <a:rPr lang="en-CA" sz="2200" dirty="0"/>
              <a:t> – il y a trop de parties mobiles.</a:t>
            </a:r>
          </a:p>
          <a:p>
            <a:r>
              <a:rPr lang="en-CA" sz="2200" dirty="0"/>
              <a:t>Les </a:t>
            </a:r>
            <a:r>
              <a:rPr lang="en-CA" sz="2200" dirty="0" err="1"/>
              <a:t>projets</a:t>
            </a:r>
            <a:r>
              <a:rPr lang="en-CA" sz="2200" dirty="0"/>
              <a:t> </a:t>
            </a:r>
            <a:r>
              <a:rPr lang="en-CA" sz="2200" dirty="0" err="1"/>
              <a:t>réussis</a:t>
            </a:r>
            <a:r>
              <a:rPr lang="en-CA" sz="2200" dirty="0"/>
              <a:t> </a:t>
            </a:r>
            <a:r>
              <a:rPr lang="en-CA" sz="2200" dirty="0" err="1"/>
              <a:t>nécessitent</a:t>
            </a:r>
            <a:r>
              <a:rPr lang="en-CA" sz="2200" dirty="0"/>
              <a:t> des </a:t>
            </a:r>
            <a:r>
              <a:rPr lang="en-CA" sz="2200" b="1" dirty="0" err="1"/>
              <a:t>équipes</a:t>
            </a:r>
            <a:r>
              <a:rPr lang="en-CA" sz="2200" b="1" dirty="0"/>
              <a:t> </a:t>
            </a:r>
            <a:r>
              <a:rPr lang="en-CA" sz="2200" dirty="0"/>
              <a:t>de personnel </a:t>
            </a:r>
            <a:r>
              <a:rPr lang="en-CA" sz="2200" dirty="0" err="1"/>
              <a:t>hautement</a:t>
            </a:r>
            <a:r>
              <a:rPr lang="en-CA" sz="2200" dirty="0"/>
              <a:t> </a:t>
            </a:r>
            <a:r>
              <a:rPr lang="en-CA" sz="2200" dirty="0" err="1"/>
              <a:t>qualifié</a:t>
            </a:r>
            <a:r>
              <a:rPr lang="en-CA" sz="2200" dirty="0"/>
              <a:t> qui </a:t>
            </a:r>
            <a:r>
              <a:rPr lang="en-CA" sz="2200" dirty="0" err="1"/>
              <a:t>comprennent</a:t>
            </a:r>
            <a:r>
              <a:rPr lang="en-CA" sz="2200" dirty="0"/>
              <a:t> les </a:t>
            </a:r>
            <a:r>
              <a:rPr lang="en-CA" sz="2200" b="1" dirty="0" err="1"/>
              <a:t>données</a:t>
            </a:r>
            <a:r>
              <a:rPr lang="en-CA" sz="2200" dirty="0"/>
              <a:t>, le </a:t>
            </a:r>
            <a:r>
              <a:rPr lang="en-CA" sz="2200" b="1" dirty="0" err="1"/>
              <a:t>contexte</a:t>
            </a:r>
            <a:r>
              <a:rPr lang="en-CA" sz="2200" b="1" dirty="0"/>
              <a:t> </a:t>
            </a:r>
            <a:r>
              <a:rPr lang="en-CA" sz="2200" dirty="0"/>
              <a:t>et les </a:t>
            </a:r>
            <a:r>
              <a:rPr lang="en-CA" sz="2200" b="1" dirty="0" err="1"/>
              <a:t>défis</a:t>
            </a:r>
            <a:r>
              <a:rPr lang="en-CA" sz="2200" dirty="0"/>
              <a:t>.</a:t>
            </a:r>
          </a:p>
          <a:p>
            <a:r>
              <a:rPr lang="en-CA" sz="2200" b="1" dirty="0"/>
              <a:t>La taille de </a:t>
            </a:r>
            <a:r>
              <a:rPr lang="en-CA" sz="2200" b="1" dirty="0" err="1"/>
              <a:t>l'équipe</a:t>
            </a:r>
            <a:r>
              <a:rPr lang="en-CA" sz="2200" b="1" dirty="0"/>
              <a:t> </a:t>
            </a:r>
            <a:r>
              <a:rPr lang="en-CA" sz="2200" dirty="0"/>
              <a:t>peut varier de </a:t>
            </a:r>
            <a:r>
              <a:rPr lang="en-CA" sz="2200" dirty="0" err="1"/>
              <a:t>quelques</a:t>
            </a:r>
            <a:r>
              <a:rPr lang="en-CA" sz="2200" dirty="0"/>
              <a:t> </a:t>
            </a:r>
            <a:r>
              <a:rPr lang="en-CA" sz="2200" dirty="0" err="1"/>
              <a:t>personnes</a:t>
            </a:r>
            <a:r>
              <a:rPr lang="en-CA" sz="2200" dirty="0"/>
              <a:t> à </a:t>
            </a:r>
            <a:r>
              <a:rPr lang="en-CA" sz="2200" dirty="0" err="1"/>
              <a:t>plusieurs</a:t>
            </a:r>
            <a:r>
              <a:rPr lang="en-CA" sz="2200" dirty="0"/>
              <a:t> </a:t>
            </a:r>
            <a:r>
              <a:rPr lang="en-CA" sz="2200" dirty="0" err="1"/>
              <a:t>dizaines</a:t>
            </a:r>
            <a:r>
              <a:rPr lang="en-CA" sz="2200" dirty="0"/>
              <a:t> ; il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généralement</a:t>
            </a:r>
            <a:r>
              <a:rPr lang="en-CA" sz="2200" dirty="0"/>
              <a:t> plus facile de </a:t>
            </a:r>
            <a:r>
              <a:rPr lang="en-CA" sz="2200" dirty="0" err="1"/>
              <a:t>gérer</a:t>
            </a:r>
            <a:r>
              <a:rPr lang="en-CA" sz="2200" dirty="0"/>
              <a:t> des </a:t>
            </a:r>
            <a:r>
              <a:rPr lang="en-CA" sz="2200" dirty="0" err="1"/>
              <a:t>équipes</a:t>
            </a:r>
            <a:r>
              <a:rPr lang="en-CA" sz="2200" dirty="0"/>
              <a:t> plus petites (de 1 à 4 </a:t>
            </a:r>
            <a:r>
              <a:rPr lang="en-CA" sz="2200" dirty="0" err="1"/>
              <a:t>membres</a:t>
            </a:r>
            <a:r>
              <a:rPr lang="en-CA" sz="2200" dirty="0"/>
              <a:t>, par </a:t>
            </a:r>
            <a:r>
              <a:rPr lang="en-CA" sz="2200" dirty="0" err="1"/>
              <a:t>exemple</a:t>
            </a:r>
            <a:r>
              <a:rPr lang="en-CA" sz="2200" dirty="0"/>
              <a:t>, avec des </a:t>
            </a:r>
            <a:r>
              <a:rPr lang="en-CA" sz="2200" b="1" dirty="0" err="1"/>
              <a:t>chevauchements</a:t>
            </a:r>
            <a:r>
              <a:rPr lang="en-CA" sz="2200" b="1" dirty="0"/>
              <a:t> de </a:t>
            </a:r>
            <a:r>
              <a:rPr lang="en-CA" sz="2200" b="1" dirty="0" err="1"/>
              <a:t>rôles</a:t>
            </a:r>
            <a:r>
              <a:rPr lang="en-CA" sz="2200" dirty="0"/>
              <a:t>).</a:t>
            </a:r>
          </a:p>
          <a:p>
            <a:r>
              <a:rPr lang="en-CA" sz="2000" b="1" dirty="0"/>
              <a:t>Experts du </a:t>
            </a:r>
            <a:r>
              <a:rPr lang="en-CA" sz="2000" b="1" dirty="0" err="1"/>
              <a:t>domaine</a:t>
            </a:r>
            <a:r>
              <a:rPr lang="en-CA" sz="2000" b="1" dirty="0"/>
              <a:t> </a:t>
            </a:r>
          </a:p>
          <a:p>
            <a:pPr lvl="1"/>
            <a:r>
              <a:rPr lang="en-CA" sz="1600" dirty="0"/>
              <a:t>font </a:t>
            </a:r>
            <a:r>
              <a:rPr lang="en-CA" sz="1600" dirty="0" err="1"/>
              <a:t>autorité</a:t>
            </a:r>
            <a:r>
              <a:rPr lang="en-CA" sz="1600" dirty="0"/>
              <a:t> dans un </a:t>
            </a:r>
            <a:r>
              <a:rPr lang="en-CA" sz="1600" dirty="0" err="1"/>
              <a:t>domaine</a:t>
            </a:r>
            <a:r>
              <a:rPr lang="en-CA" sz="1600" dirty="0"/>
              <a:t> </a:t>
            </a:r>
            <a:r>
              <a:rPr lang="en-CA" sz="1600" dirty="0" err="1"/>
              <a:t>ou</a:t>
            </a:r>
            <a:r>
              <a:rPr lang="en-CA" sz="1600" dirty="0"/>
              <a:t> un </a:t>
            </a:r>
            <a:r>
              <a:rPr lang="en-CA" sz="1600" dirty="0" err="1"/>
              <a:t>sujet</a:t>
            </a:r>
            <a:r>
              <a:rPr lang="en-CA" sz="1600" dirty="0"/>
              <a:t> particulier</a:t>
            </a:r>
          </a:p>
          <a:p>
            <a:pPr lvl="1"/>
            <a:r>
              <a:rPr lang="en-CA" sz="1600" dirty="0"/>
              <a:t>guider </a:t>
            </a:r>
            <a:r>
              <a:rPr lang="en-CA" sz="1600" dirty="0" err="1"/>
              <a:t>l'équipe</a:t>
            </a:r>
            <a:r>
              <a:rPr lang="en-CA" sz="1600" dirty="0"/>
              <a:t> </a:t>
            </a:r>
            <a:r>
              <a:rPr lang="en-CA" sz="1600" dirty="0" err="1"/>
              <a:t>en</a:t>
            </a:r>
            <a:r>
              <a:rPr lang="en-CA" sz="1600" dirty="0"/>
              <a:t> </a:t>
            </a:r>
            <a:r>
              <a:rPr lang="en-CA" sz="1600" dirty="0" err="1"/>
              <a:t>cas</a:t>
            </a:r>
            <a:r>
              <a:rPr lang="en-CA" sz="1600" dirty="0"/>
              <a:t> de complications </a:t>
            </a:r>
            <a:r>
              <a:rPr lang="en-CA" sz="1600" dirty="0" err="1"/>
              <a:t>inattendues</a:t>
            </a:r>
            <a:r>
              <a:rPr lang="en-CA" sz="1600" dirty="0"/>
              <a:t> et de lacunes dans les </a:t>
            </a:r>
            <a:r>
              <a:rPr lang="en-CA" sz="1600" dirty="0" err="1"/>
              <a:t>connaissances</a:t>
            </a: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31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B990B5-F4E0-4C70-4FA2-A65FE68E8B1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86535-6C6B-ECEA-E9B0-72301E2D1D7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ECFCED6B-AA65-211E-6138-EC8D6EFA84C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281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67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Rôles et responsabilités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4608-F179-36DE-7A91-40555925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2000" b="1" dirty="0"/>
              <a:t>Chefs de </a:t>
            </a:r>
            <a:r>
              <a:rPr lang="en-CA" sz="2000" b="1" dirty="0" err="1"/>
              <a:t>projet</a:t>
            </a:r>
            <a:r>
              <a:rPr lang="en-CA" sz="2000" b="1" dirty="0"/>
              <a:t> / chefs </a:t>
            </a:r>
            <a:r>
              <a:rPr lang="en-CA" sz="2000" b="1" dirty="0" err="1"/>
              <a:t>d'équipe</a:t>
            </a:r>
            <a:r>
              <a:rPr lang="en-CA" sz="2000" b="1" dirty="0"/>
              <a:t> </a:t>
            </a:r>
          </a:p>
          <a:p>
            <a:pPr lvl="1"/>
            <a:r>
              <a:rPr lang="en-CA" sz="1600" dirty="0" err="1"/>
              <a:t>comprendre</a:t>
            </a:r>
            <a:r>
              <a:rPr lang="en-CA" sz="1600" dirty="0"/>
              <a:t> </a:t>
            </a:r>
            <a:r>
              <a:rPr lang="en-CA" sz="1600" dirty="0" err="1"/>
              <a:t>suffisamment</a:t>
            </a:r>
            <a:r>
              <a:rPr lang="en-CA" sz="1600" dirty="0"/>
              <a:t> le </a:t>
            </a:r>
            <a:r>
              <a:rPr lang="en-CA" sz="1600" dirty="0" err="1"/>
              <a:t>processus</a:t>
            </a:r>
            <a:r>
              <a:rPr lang="en-CA" sz="1600" dirty="0"/>
              <a:t> pour </a:t>
            </a:r>
            <a:r>
              <a:rPr lang="en-CA" sz="1600" dirty="0" err="1"/>
              <a:t>reconnaître</a:t>
            </a:r>
            <a:r>
              <a:rPr lang="en-CA" sz="1600" dirty="0"/>
              <a:t> </a:t>
            </a:r>
            <a:r>
              <a:rPr lang="en-CA" sz="1600" dirty="0" err="1"/>
              <a:t>si</a:t>
            </a:r>
            <a:r>
              <a:rPr lang="en-CA" sz="1600" dirty="0"/>
              <a:t> </a:t>
            </a:r>
            <a:r>
              <a:rPr lang="en-CA" sz="1600" dirty="0" err="1"/>
              <a:t>ce</a:t>
            </a:r>
            <a:r>
              <a:rPr lang="en-CA" sz="1600" dirty="0"/>
              <a:t> qui </a:t>
            </a:r>
            <a:r>
              <a:rPr lang="en-CA" sz="1600" dirty="0" err="1"/>
              <a:t>est</a:t>
            </a:r>
            <a:r>
              <a:rPr lang="en-CA" sz="1600" dirty="0"/>
              <a:t> fait a du </a:t>
            </a:r>
            <a:r>
              <a:rPr lang="en-CA" sz="1600" dirty="0" err="1"/>
              <a:t>sens</a:t>
            </a:r>
            <a:endParaRPr lang="en-CA" sz="1600" dirty="0"/>
          </a:p>
          <a:p>
            <a:pPr lvl="1"/>
            <a:r>
              <a:rPr lang="en-CA" sz="1600" dirty="0" err="1"/>
              <a:t>fournir</a:t>
            </a:r>
            <a:r>
              <a:rPr lang="en-CA" sz="1600" dirty="0"/>
              <a:t> des estimations </a:t>
            </a:r>
            <a:r>
              <a:rPr lang="en-CA" sz="1600" dirty="0" err="1"/>
              <a:t>réalistes</a:t>
            </a:r>
            <a:r>
              <a:rPr lang="en-CA" sz="1600" dirty="0"/>
              <a:t> du temps et des efforts </a:t>
            </a:r>
            <a:r>
              <a:rPr lang="en-CA" sz="1600" dirty="0" err="1"/>
              <a:t>nécessaires</a:t>
            </a:r>
            <a:r>
              <a:rPr lang="en-CA" sz="1600" dirty="0"/>
              <a:t> à la </a:t>
            </a:r>
            <a:r>
              <a:rPr lang="en-CA" sz="1600" dirty="0" err="1"/>
              <a:t>réalisation</a:t>
            </a:r>
            <a:r>
              <a:rPr lang="en-CA" sz="1600" dirty="0"/>
              <a:t> des </a:t>
            </a:r>
            <a:r>
              <a:rPr lang="en-CA" sz="1600" dirty="0" err="1"/>
              <a:t>tâches</a:t>
            </a:r>
            <a:r>
              <a:rPr lang="en-CA" sz="1600" dirty="0"/>
              <a:t> </a:t>
            </a:r>
          </a:p>
          <a:p>
            <a:pPr lvl="1"/>
            <a:r>
              <a:rPr lang="en-CA" sz="1600" dirty="0" err="1"/>
              <a:t>agir</a:t>
            </a:r>
            <a:r>
              <a:rPr lang="en-CA" sz="1600" dirty="0"/>
              <a:t> </a:t>
            </a:r>
            <a:r>
              <a:rPr lang="en-CA" sz="1600" dirty="0" err="1"/>
              <a:t>en</a:t>
            </a:r>
            <a:r>
              <a:rPr lang="en-CA" sz="1600" dirty="0"/>
              <a:t> tant </a:t>
            </a:r>
            <a:r>
              <a:rPr lang="en-CA" sz="1600" dirty="0" err="1"/>
              <a:t>qu'intermédiaire</a:t>
            </a:r>
            <a:r>
              <a:rPr lang="en-CA" sz="1600" dirty="0"/>
              <a:t> entre </a:t>
            </a:r>
            <a:r>
              <a:rPr lang="en-CA" sz="1600" dirty="0" err="1"/>
              <a:t>l'équipe</a:t>
            </a:r>
            <a:r>
              <a:rPr lang="en-CA" sz="1600" dirty="0"/>
              <a:t> et les clients/</a:t>
            </a:r>
            <a:r>
              <a:rPr lang="en-CA" sz="1600" dirty="0" err="1"/>
              <a:t>partenaires</a:t>
            </a:r>
            <a:endParaRPr lang="en-CA" sz="1600" dirty="0"/>
          </a:p>
          <a:p>
            <a:pPr lvl="1"/>
            <a:r>
              <a:rPr lang="en-CA" sz="1600" dirty="0" err="1"/>
              <a:t>responsable</a:t>
            </a:r>
            <a:r>
              <a:rPr lang="en-CA" sz="1600" dirty="0"/>
              <a:t> des </a:t>
            </a:r>
            <a:r>
              <a:rPr lang="en-CA" sz="1600" dirty="0" err="1"/>
              <a:t>livrables</a:t>
            </a:r>
            <a:r>
              <a:rPr lang="en-CA" sz="1600" dirty="0"/>
              <a:t> du </a:t>
            </a:r>
            <a:r>
              <a:rPr lang="en-CA" sz="1600" dirty="0" err="1"/>
              <a:t>projet</a:t>
            </a:r>
            <a:r>
              <a:rPr lang="en-CA" sz="1600" dirty="0"/>
              <a:t>.</a:t>
            </a:r>
          </a:p>
          <a:p>
            <a:r>
              <a:rPr lang="en-CA" sz="2000" b="1" dirty="0" err="1"/>
              <a:t>Traducteurs</a:t>
            </a:r>
            <a:r>
              <a:rPr lang="en-CA" sz="2000" b="1" dirty="0"/>
              <a:t> de </a:t>
            </a:r>
            <a:r>
              <a:rPr lang="en-CA" sz="2000" b="1" dirty="0" err="1"/>
              <a:t>données</a:t>
            </a:r>
            <a:r>
              <a:rPr lang="en-CA" sz="2000" b="1" dirty="0"/>
              <a:t> </a:t>
            </a:r>
          </a:p>
          <a:p>
            <a:pPr lvl="1"/>
            <a:r>
              <a:rPr lang="en-CA" sz="1600" dirty="0" err="1"/>
              <a:t>avoir</a:t>
            </a:r>
            <a:r>
              <a:rPr lang="en-CA" sz="1600" dirty="0"/>
              <a:t> </a:t>
            </a:r>
            <a:r>
              <a:rPr lang="en-CA" sz="1600" dirty="0" err="1"/>
              <a:t>une</a:t>
            </a:r>
            <a:r>
              <a:rPr lang="en-CA" sz="1600" dirty="0"/>
              <a:t> bonne </a:t>
            </a:r>
            <a:r>
              <a:rPr lang="en-CA" sz="1600" dirty="0" err="1"/>
              <a:t>maîtrise</a:t>
            </a:r>
            <a:r>
              <a:rPr lang="en-CA" sz="1600" dirty="0"/>
              <a:t> des </a:t>
            </a:r>
            <a:r>
              <a:rPr lang="en-CA" sz="1600" dirty="0" err="1"/>
              <a:t>données</a:t>
            </a:r>
            <a:r>
              <a:rPr lang="en-CA" sz="1600" dirty="0"/>
              <a:t> et du </a:t>
            </a:r>
            <a:r>
              <a:rPr lang="en-CA" sz="1600" dirty="0" err="1"/>
              <a:t>dictionnaire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endParaRPr lang="en-CA" sz="1600" dirty="0"/>
          </a:p>
          <a:p>
            <a:pPr lvl="1"/>
            <a:r>
              <a:rPr lang="en-CA" sz="1600" dirty="0"/>
              <a:t>aider les experts de </a:t>
            </a:r>
            <a:r>
              <a:rPr lang="en-CA" sz="1600" dirty="0" err="1"/>
              <a:t>domaines</a:t>
            </a:r>
            <a:r>
              <a:rPr lang="en-CA" sz="1600" dirty="0"/>
              <a:t> à </a:t>
            </a:r>
            <a:r>
              <a:rPr lang="en-CA" sz="1600" dirty="0" err="1"/>
              <a:t>transmettre</a:t>
            </a:r>
            <a:r>
              <a:rPr lang="en-CA" sz="1600" dirty="0"/>
              <a:t> le </a:t>
            </a:r>
            <a:r>
              <a:rPr lang="en-CA" sz="1600" dirty="0" err="1"/>
              <a:t>contexte</a:t>
            </a:r>
            <a:r>
              <a:rPr lang="en-CA" sz="1600" dirty="0"/>
              <a:t> sous-jacent à </a:t>
            </a:r>
            <a:r>
              <a:rPr lang="en-CA" sz="1600" dirty="0" err="1"/>
              <a:t>l'équipe</a:t>
            </a:r>
            <a:r>
              <a:rPr lang="en-CA" sz="1600" dirty="0"/>
              <a:t> de science des </a:t>
            </a:r>
            <a:r>
              <a:rPr lang="en-CA" sz="1600" dirty="0" err="1"/>
              <a:t>données</a:t>
            </a:r>
            <a:endParaRPr lang="en-CA" sz="1600" dirty="0"/>
          </a:p>
          <a:p>
            <a:r>
              <a:rPr lang="en-CA" sz="2000" b="1" dirty="0" err="1"/>
              <a:t>Ingénieurs</a:t>
            </a:r>
            <a:r>
              <a:rPr lang="en-CA" sz="2000" b="1" dirty="0"/>
              <a:t> </a:t>
            </a:r>
            <a:r>
              <a:rPr lang="en-CA" sz="2000" b="1" dirty="0" err="1"/>
              <a:t>en</a:t>
            </a:r>
            <a:r>
              <a:rPr lang="en-CA" sz="2000" b="1" dirty="0"/>
              <a:t> </a:t>
            </a:r>
            <a:r>
              <a:rPr lang="en-CA" sz="2000" b="1" dirty="0" err="1"/>
              <a:t>données</a:t>
            </a:r>
            <a:r>
              <a:rPr lang="en-CA" sz="2000" b="1" dirty="0"/>
              <a:t> / </a:t>
            </a:r>
            <a:r>
              <a:rPr lang="en-CA" sz="2000" b="1" dirty="0" err="1"/>
              <a:t>Spécialistes</a:t>
            </a:r>
            <a:r>
              <a:rPr lang="en-CA" sz="2000" b="1" dirty="0"/>
              <a:t> </a:t>
            </a:r>
            <a:r>
              <a:rPr lang="en-CA" sz="2000" b="1" dirty="0" err="1"/>
              <a:t>en</a:t>
            </a:r>
            <a:r>
              <a:rPr lang="en-CA" sz="2000" b="1" dirty="0"/>
              <a:t> bases de </a:t>
            </a:r>
            <a:r>
              <a:rPr lang="en-CA" sz="2000" b="1" dirty="0" err="1"/>
              <a:t>données</a:t>
            </a:r>
            <a:r>
              <a:rPr lang="en-CA" sz="2000" b="1" dirty="0"/>
              <a:t> </a:t>
            </a:r>
          </a:p>
          <a:p>
            <a:pPr lvl="1"/>
            <a:r>
              <a:rPr lang="en-CA" sz="1600" dirty="0" err="1"/>
              <a:t>travailler</a:t>
            </a:r>
            <a:r>
              <a:rPr lang="en-CA" sz="1600" dirty="0"/>
              <a:t> avec les clients et les parties </a:t>
            </a:r>
            <a:r>
              <a:rPr lang="en-CA" sz="1600" dirty="0" err="1"/>
              <a:t>prenantes</a:t>
            </a:r>
            <a:r>
              <a:rPr lang="en-CA" sz="1600" dirty="0"/>
              <a:t> pour </a:t>
            </a:r>
            <a:r>
              <a:rPr lang="en-CA" sz="1600" dirty="0" err="1"/>
              <a:t>acquérir</a:t>
            </a:r>
            <a:r>
              <a:rPr lang="en-CA" sz="1600" dirty="0"/>
              <a:t> des sources de </a:t>
            </a:r>
            <a:r>
              <a:rPr lang="en-CA" sz="1600" dirty="0" err="1"/>
              <a:t>données</a:t>
            </a:r>
            <a:r>
              <a:rPr lang="en-CA" sz="1600" dirty="0"/>
              <a:t> </a:t>
            </a:r>
            <a:r>
              <a:rPr lang="en-CA" sz="1600" dirty="0" err="1"/>
              <a:t>utilisables</a:t>
            </a:r>
            <a:r>
              <a:rPr lang="en-CA" sz="1600" dirty="0"/>
              <a:t> </a:t>
            </a:r>
          </a:p>
          <a:p>
            <a:pPr lvl="1"/>
            <a:r>
              <a:rPr lang="en-CA" sz="1600" dirty="0" err="1"/>
              <a:t>peuvent</a:t>
            </a:r>
            <a:r>
              <a:rPr lang="en-CA" sz="1600" dirty="0"/>
              <a:t> </a:t>
            </a:r>
            <a:r>
              <a:rPr lang="en-CA" sz="1600" dirty="0" err="1"/>
              <a:t>participer</a:t>
            </a:r>
            <a:r>
              <a:rPr lang="en-CA" sz="1600" dirty="0"/>
              <a:t> aux analyses, </a:t>
            </a:r>
            <a:r>
              <a:rPr lang="en-CA" sz="1600" dirty="0" err="1"/>
              <a:t>mais</a:t>
            </a:r>
            <a:r>
              <a:rPr lang="en-CA" sz="1600" dirty="0"/>
              <a:t> ne </a:t>
            </a:r>
            <a:r>
              <a:rPr lang="en-CA" sz="1600" dirty="0" err="1"/>
              <a:t>sont</a:t>
            </a:r>
            <a:r>
              <a:rPr lang="en-CA" sz="1600" dirty="0"/>
              <a:t> pas </a:t>
            </a:r>
            <a:r>
              <a:rPr lang="en-CA" sz="1600" dirty="0" err="1"/>
              <a:t>nécessairement</a:t>
            </a:r>
            <a:r>
              <a:rPr lang="en-CA" sz="1600" dirty="0"/>
              <a:t> des </a:t>
            </a:r>
            <a:r>
              <a:rPr lang="en-CA" sz="1600" dirty="0" err="1"/>
              <a:t>spécialistes</a:t>
            </a:r>
            <a:r>
              <a:rPr lang="en-CA" sz="16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32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A7C671-D218-D439-0C36-E1F86E13A0E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48C5D-4808-3E48-DE7D-AC0592A2E6D1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0B05CBDA-65F2-22D3-B105-00F77C0EC05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6697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054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Rôles et responsabilités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4608-F179-36DE-7A91-40555925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b="1"/>
              <a:t>Analystes de données</a:t>
            </a:r>
          </a:p>
          <a:p>
            <a:pPr lvl="1"/>
            <a:r>
              <a:rPr lang="en-CA" sz="1600"/>
              <a:t>nettoyer et traiter les données</a:t>
            </a:r>
          </a:p>
          <a:p>
            <a:pPr lvl="1"/>
            <a:r>
              <a:rPr lang="en-CA" sz="1600"/>
              <a:t>préparer les visualisations initiales </a:t>
            </a:r>
          </a:p>
          <a:p>
            <a:pPr lvl="1"/>
            <a:r>
              <a:rPr lang="en-CA" sz="1600"/>
              <a:t>avoir une compréhension décente des méthodes quantitatives (au maximum 1 domaine d'expertise)</a:t>
            </a:r>
          </a:p>
          <a:p>
            <a:pPr lvl="1"/>
            <a:r>
              <a:rPr lang="en-CA" sz="1600"/>
              <a:t>effectuer des analyses préliminaires </a:t>
            </a:r>
          </a:p>
          <a:p>
            <a:r>
              <a:rPr lang="en-CA" sz="2000" b="1"/>
              <a:t>Scientifiques des données </a:t>
            </a:r>
          </a:p>
          <a:p>
            <a:pPr lvl="1"/>
            <a:r>
              <a:rPr lang="en-CA" sz="1600"/>
              <a:t>travailler avec des données traitées pour construire des modèles sophistiqués</a:t>
            </a:r>
          </a:p>
          <a:p>
            <a:pPr lvl="1"/>
            <a:r>
              <a:rPr lang="en-CA" sz="1600"/>
              <a:t>concentrez-vous sur des informations exploitables</a:t>
            </a:r>
          </a:p>
          <a:p>
            <a:pPr lvl="1"/>
            <a:r>
              <a:rPr lang="en-CA" sz="1600"/>
              <a:t>avoir une bonne compréhension des algorithmes/méthodes quantitatives (2 ou 3 domaines d'expertise)</a:t>
            </a:r>
          </a:p>
          <a:p>
            <a:pPr lvl="1"/>
            <a:r>
              <a:rPr lang="en-CA" sz="1600"/>
              <a:t>peuvent les appliquer à une variété de scénarios de données</a:t>
            </a:r>
          </a:p>
          <a:p>
            <a:pPr lvl="1"/>
            <a:r>
              <a:rPr lang="en-CA" sz="1600"/>
              <a:t>on peut compter sur vous pour rattraper rapidement les nouvelles matières.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33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FAE78B-7D7B-5EA1-FF34-E836E74DAF2E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D93A2-B44C-67F9-F95A-419B079597F8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A7F5C302-B435-AC8F-075A-3ED28370EBF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7060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95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Rôles et responsabilités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3F4608-F179-36DE-7A91-40555925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000" b="1" dirty="0" err="1"/>
              <a:t>Ingénieurs</a:t>
            </a:r>
            <a:r>
              <a:rPr lang="en-CA" sz="2000" b="1" dirty="0"/>
              <a:t> </a:t>
            </a:r>
            <a:r>
              <a:rPr lang="en-CA" sz="2000" b="1" dirty="0" err="1"/>
              <a:t>en</a:t>
            </a:r>
            <a:r>
              <a:rPr lang="en-CA" sz="2000" b="1" dirty="0"/>
              <a:t> </a:t>
            </a:r>
            <a:r>
              <a:rPr lang="en-CA" sz="2000" b="1" dirty="0" err="1"/>
              <a:t>informatique</a:t>
            </a:r>
            <a:r>
              <a:rPr lang="en-CA" sz="2000" b="1" dirty="0"/>
              <a:t> </a:t>
            </a:r>
          </a:p>
          <a:p>
            <a:pPr lvl="1"/>
            <a:r>
              <a:rPr lang="en-CA" sz="1600" dirty="0" err="1"/>
              <a:t>concevoir</a:t>
            </a:r>
            <a:r>
              <a:rPr lang="en-CA" sz="1600" dirty="0"/>
              <a:t> et </a:t>
            </a:r>
            <a:r>
              <a:rPr lang="en-CA" sz="1600" dirty="0" err="1"/>
              <a:t>réaliser</a:t>
            </a:r>
            <a:r>
              <a:rPr lang="en-CA" sz="1600" dirty="0"/>
              <a:t> des </a:t>
            </a:r>
            <a:r>
              <a:rPr lang="en-CA" sz="1600" dirty="0" err="1"/>
              <a:t>systèmes</a:t>
            </a:r>
            <a:r>
              <a:rPr lang="en-CA" sz="1600" dirty="0"/>
              <a:t> </a:t>
            </a:r>
            <a:r>
              <a:rPr lang="en-CA" sz="1600" dirty="0" err="1"/>
              <a:t>informatiques</a:t>
            </a:r>
            <a:r>
              <a:rPr lang="en-CA" sz="1600" dirty="0"/>
              <a:t> et des pipelines </a:t>
            </a:r>
          </a:p>
          <a:p>
            <a:pPr lvl="1"/>
            <a:r>
              <a:rPr lang="en-CA" sz="1600" dirty="0" err="1"/>
              <a:t>participent</a:t>
            </a:r>
            <a:r>
              <a:rPr lang="en-CA" sz="1600" dirty="0"/>
              <a:t> au </a:t>
            </a:r>
            <a:r>
              <a:rPr lang="en-CA" sz="1600" dirty="0" err="1"/>
              <a:t>développement</a:t>
            </a:r>
            <a:r>
              <a:rPr lang="en-CA" sz="1600" dirty="0"/>
              <a:t> de </a:t>
            </a:r>
            <a:r>
              <a:rPr lang="en-CA" sz="1600" dirty="0" err="1"/>
              <a:t>logiciels</a:t>
            </a:r>
            <a:r>
              <a:rPr lang="en-CA" sz="1600" dirty="0"/>
              <a:t> et au </a:t>
            </a:r>
            <a:r>
              <a:rPr lang="en-CA" sz="1600" dirty="0" err="1"/>
              <a:t>déploiement</a:t>
            </a:r>
            <a:r>
              <a:rPr lang="en-CA" sz="1600" dirty="0"/>
              <a:t> de solutions de science des </a:t>
            </a:r>
            <a:r>
              <a:rPr lang="en-CA" sz="1600" dirty="0" err="1"/>
              <a:t>données</a:t>
            </a:r>
            <a:r>
              <a:rPr lang="en-CA" sz="1600" dirty="0"/>
              <a:t>.</a:t>
            </a:r>
          </a:p>
          <a:p>
            <a:r>
              <a:rPr lang="en-CA" sz="2000" b="1" dirty="0" err="1"/>
              <a:t>Spécialistes</a:t>
            </a:r>
            <a:r>
              <a:rPr lang="en-CA" sz="2000" b="1" dirty="0"/>
              <a:t> </a:t>
            </a:r>
            <a:r>
              <a:rPr lang="en-CA" sz="2000" b="1" dirty="0" err="1"/>
              <a:t>en</a:t>
            </a:r>
            <a:r>
              <a:rPr lang="en-CA" sz="2000" b="1" dirty="0"/>
              <a:t> assurance </a:t>
            </a:r>
            <a:r>
              <a:rPr lang="en-CA" sz="2000" b="1" dirty="0" err="1"/>
              <a:t>qualité</a:t>
            </a:r>
            <a:r>
              <a:rPr lang="en-CA" sz="2000" b="1" dirty="0"/>
              <a:t>/</a:t>
            </a:r>
            <a:r>
              <a:rPr lang="en-CA" sz="2000" b="1" dirty="0" err="1"/>
              <a:t>contrôle</a:t>
            </a:r>
            <a:r>
              <a:rPr lang="en-CA" sz="2000" b="1" dirty="0"/>
              <a:t> de la </a:t>
            </a:r>
            <a:r>
              <a:rPr lang="en-CA" sz="2000" b="1" dirty="0" err="1"/>
              <a:t>qualité</a:t>
            </a:r>
            <a:r>
              <a:rPr lang="en-CA" sz="2000" b="1" dirty="0"/>
              <a:t> AI/ML </a:t>
            </a:r>
          </a:p>
          <a:p>
            <a:pPr lvl="1"/>
            <a:r>
              <a:rPr lang="en-CA" sz="1600" dirty="0" err="1"/>
              <a:t>concevoir</a:t>
            </a:r>
            <a:r>
              <a:rPr lang="en-CA" sz="1600" dirty="0"/>
              <a:t> des plans d'essai pour les solutions qui </a:t>
            </a:r>
            <a:r>
              <a:rPr lang="en-CA" sz="1600" dirty="0" err="1"/>
              <a:t>mettent</a:t>
            </a:r>
            <a:r>
              <a:rPr lang="en-CA" sz="1600" dirty="0"/>
              <a:t> </a:t>
            </a:r>
            <a:r>
              <a:rPr lang="en-CA" sz="1600" dirty="0" err="1"/>
              <a:t>en</a:t>
            </a:r>
            <a:r>
              <a:rPr lang="en-CA" sz="1600" dirty="0"/>
              <a:t> </a:t>
            </a:r>
            <a:r>
              <a:rPr lang="en-CA" sz="1600" dirty="0" err="1"/>
              <a:t>œuvre</a:t>
            </a:r>
            <a:r>
              <a:rPr lang="en-CA" sz="1600" dirty="0"/>
              <a:t> des </a:t>
            </a:r>
            <a:r>
              <a:rPr lang="en-CA" sz="1600" dirty="0" err="1"/>
              <a:t>modèles</a:t>
            </a:r>
            <a:r>
              <a:rPr lang="en-CA" sz="1600" dirty="0"/>
              <a:t> AI/ML</a:t>
            </a:r>
          </a:p>
          <a:p>
            <a:pPr lvl="1"/>
            <a:r>
              <a:rPr lang="en-CA" sz="1600" dirty="0"/>
              <a:t>aider </a:t>
            </a:r>
            <a:r>
              <a:rPr lang="en-CA" sz="1600" dirty="0" err="1"/>
              <a:t>l'équipe</a:t>
            </a:r>
            <a:r>
              <a:rPr lang="en-CA" sz="1600" dirty="0"/>
              <a:t> à </a:t>
            </a:r>
            <a:r>
              <a:rPr lang="en-CA" sz="1600" dirty="0" err="1"/>
              <a:t>déterminer</a:t>
            </a:r>
            <a:r>
              <a:rPr lang="en-CA" sz="1600" dirty="0"/>
              <a:t> </a:t>
            </a:r>
            <a:r>
              <a:rPr lang="en-CA" sz="1600" dirty="0" err="1"/>
              <a:t>si</a:t>
            </a:r>
            <a:r>
              <a:rPr lang="en-CA" sz="1600" dirty="0"/>
              <a:t> les </a:t>
            </a:r>
            <a:r>
              <a:rPr lang="en-CA" sz="1600" dirty="0" err="1"/>
              <a:t>modèles</a:t>
            </a:r>
            <a:r>
              <a:rPr lang="en-CA" sz="1600" dirty="0"/>
              <a:t> </a:t>
            </a:r>
            <a:r>
              <a:rPr lang="en-CA" sz="1600" dirty="0" err="1"/>
              <a:t>sont</a:t>
            </a:r>
            <a:r>
              <a:rPr lang="en-CA" sz="1600" dirty="0"/>
              <a:t> </a:t>
            </a:r>
            <a:r>
              <a:rPr lang="en-CA" sz="1600" dirty="0" err="1"/>
              <a:t>capables</a:t>
            </a:r>
            <a:r>
              <a:rPr lang="en-CA" sz="1600" dirty="0"/>
              <a:t> </a:t>
            </a:r>
            <a:r>
              <a:rPr lang="en-CA" sz="1600" dirty="0" err="1"/>
              <a:t>d'apprendre</a:t>
            </a:r>
            <a:endParaRPr lang="en-CA" sz="1600" dirty="0"/>
          </a:p>
          <a:p>
            <a:r>
              <a:rPr lang="en-CA" sz="2000" b="1" dirty="0" err="1"/>
              <a:t>Spécialistes</a:t>
            </a:r>
            <a:r>
              <a:rPr lang="en-CA" sz="2000" b="1" dirty="0"/>
              <a:t> </a:t>
            </a:r>
            <a:r>
              <a:rPr lang="en-CA" sz="2000" b="1" dirty="0" err="1"/>
              <a:t>en</a:t>
            </a:r>
            <a:r>
              <a:rPr lang="en-CA" sz="2000" b="1" dirty="0"/>
              <a:t> communication </a:t>
            </a:r>
          </a:p>
          <a:p>
            <a:pPr lvl="1"/>
            <a:r>
              <a:rPr lang="en-CA" sz="1600" dirty="0" err="1"/>
              <a:t>communiquer</a:t>
            </a:r>
            <a:r>
              <a:rPr lang="en-CA" sz="1600" dirty="0"/>
              <a:t> des </a:t>
            </a:r>
            <a:r>
              <a:rPr lang="en-CA" sz="1600" dirty="0" err="1"/>
              <a:t>informations</a:t>
            </a:r>
            <a:r>
              <a:rPr lang="en-CA" sz="1600" dirty="0"/>
              <a:t> </a:t>
            </a:r>
            <a:r>
              <a:rPr lang="en-CA" sz="1600" dirty="0" err="1"/>
              <a:t>exploitables</a:t>
            </a:r>
            <a:r>
              <a:rPr lang="en-CA" sz="1600" dirty="0"/>
              <a:t> aux </a:t>
            </a:r>
            <a:r>
              <a:rPr lang="en-CA" sz="1600" dirty="0" err="1"/>
              <a:t>gestionnaires</a:t>
            </a:r>
            <a:r>
              <a:rPr lang="en-CA" sz="1600" dirty="0"/>
              <a:t>, aux </a:t>
            </a:r>
            <a:r>
              <a:rPr lang="en-CA" sz="1600" dirty="0" err="1"/>
              <a:t>analystes</a:t>
            </a:r>
            <a:r>
              <a:rPr lang="en-CA" sz="1600" dirty="0"/>
              <a:t> politiques, aux </a:t>
            </a:r>
            <a:r>
              <a:rPr lang="en-CA" sz="1600" dirty="0" err="1"/>
              <a:t>décideurs</a:t>
            </a:r>
            <a:r>
              <a:rPr lang="en-CA" sz="1600" dirty="0"/>
              <a:t> et aux parties </a:t>
            </a:r>
            <a:r>
              <a:rPr lang="en-CA" sz="1600" dirty="0" err="1"/>
              <a:t>prenantes</a:t>
            </a:r>
            <a:r>
              <a:rPr lang="en-CA" sz="1600" dirty="0"/>
              <a:t>. </a:t>
            </a:r>
          </a:p>
          <a:p>
            <a:pPr lvl="1"/>
            <a:r>
              <a:rPr lang="en-CA" sz="1600" dirty="0" err="1"/>
              <a:t>peuvent</a:t>
            </a:r>
            <a:r>
              <a:rPr lang="en-CA" sz="1600" dirty="0"/>
              <a:t> </a:t>
            </a:r>
            <a:r>
              <a:rPr lang="en-CA" sz="1600" dirty="0" err="1"/>
              <a:t>participer</a:t>
            </a:r>
            <a:r>
              <a:rPr lang="en-CA" sz="1600" dirty="0"/>
              <a:t> aux analyses, </a:t>
            </a:r>
            <a:r>
              <a:rPr lang="en-CA" sz="1600" dirty="0" err="1"/>
              <a:t>mais</a:t>
            </a:r>
            <a:r>
              <a:rPr lang="en-CA" sz="1600" dirty="0"/>
              <a:t> pas </a:t>
            </a:r>
            <a:r>
              <a:rPr lang="en-CA" sz="1600" dirty="0" err="1"/>
              <a:t>nécessairement</a:t>
            </a:r>
            <a:r>
              <a:rPr lang="en-CA" sz="1600" dirty="0"/>
              <a:t> des </a:t>
            </a:r>
            <a:r>
              <a:rPr lang="en-CA" sz="1600" dirty="0" err="1"/>
              <a:t>spécialistes</a:t>
            </a:r>
            <a:r>
              <a:rPr lang="en-CA" sz="1600" dirty="0"/>
              <a:t> (</a:t>
            </a:r>
            <a:r>
              <a:rPr lang="en-CA" sz="1600" dirty="0" err="1"/>
              <a:t>souvent</a:t>
            </a:r>
            <a:r>
              <a:rPr lang="en-CA" sz="1600" dirty="0"/>
              <a:t> des </a:t>
            </a:r>
            <a:r>
              <a:rPr lang="en-CA" sz="1600" dirty="0" err="1"/>
              <a:t>traducteurs</a:t>
            </a:r>
            <a:r>
              <a:rPr lang="en-CA" sz="1600" dirty="0"/>
              <a:t> de </a:t>
            </a:r>
            <a:r>
              <a:rPr lang="en-CA" sz="1600" dirty="0" err="1"/>
              <a:t>données</a:t>
            </a:r>
            <a:r>
              <a:rPr lang="en-CA" sz="1600" dirty="0"/>
              <a:t>) </a:t>
            </a:r>
          </a:p>
          <a:p>
            <a:pPr lvl="1"/>
            <a:r>
              <a:rPr lang="en-CA" sz="1600" dirty="0"/>
              <a:t>se </a:t>
            </a:r>
            <a:r>
              <a:rPr lang="en-CA" sz="1600" dirty="0" err="1"/>
              <a:t>tenir</a:t>
            </a:r>
            <a:r>
              <a:rPr lang="en-CA" sz="1600" dirty="0"/>
              <a:t> au courant des </a:t>
            </a:r>
            <a:r>
              <a:rPr lang="en-CA" sz="1600" dirty="0" err="1"/>
              <a:t>comptes</a:t>
            </a:r>
            <a:r>
              <a:rPr lang="en-CA" sz="1600" dirty="0"/>
              <a:t> </a:t>
            </a:r>
            <a:r>
              <a:rPr lang="en-CA" sz="1600" dirty="0" err="1"/>
              <a:t>rendus</a:t>
            </a:r>
            <a:r>
              <a:rPr lang="en-CA" sz="1600" dirty="0"/>
              <a:t> </a:t>
            </a:r>
            <a:r>
              <a:rPr lang="en-CA" sz="1600" dirty="0" err="1"/>
              <a:t>populaires</a:t>
            </a:r>
            <a:r>
              <a:rPr lang="en-CA" sz="1600" dirty="0"/>
              <a:t> des </a:t>
            </a:r>
            <a:r>
              <a:rPr lang="en-CA" sz="1600" dirty="0" err="1"/>
              <a:t>résultats</a:t>
            </a:r>
            <a:r>
              <a:rPr lang="en-CA" sz="1600" dirty="0"/>
              <a:t> et </a:t>
            </a:r>
            <a:r>
              <a:rPr lang="en-CA" sz="1600" dirty="0" err="1"/>
              <a:t>développements</a:t>
            </a:r>
            <a:r>
              <a:rPr lang="en-CA" sz="1600" dirty="0"/>
              <a:t> </a:t>
            </a:r>
            <a:r>
              <a:rPr lang="en-CA" sz="1600" dirty="0" err="1"/>
              <a:t>quantitatifs</a:t>
            </a:r>
            <a:endParaRPr lang="en-CA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34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DFE73B-0F93-9F13-53C7-2F13577F95A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D115E-9D00-F2E8-100C-AA3DE39A7208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78F0082E-7348-C93F-C34F-F3E0F9FBC2A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5039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117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Aide-mémoire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AC09A-7EFA-6395-1CA5-F5B11D08C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834744" cy="385140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2200" dirty="0"/>
              <a:t>Les solutions </a:t>
            </a:r>
            <a:r>
              <a:rPr lang="en-CA" sz="2200" dirty="0" err="1"/>
              <a:t>commerciales</a:t>
            </a:r>
            <a:r>
              <a:rPr lang="en-CA" sz="2200" dirty="0"/>
              <a:t> ne </a:t>
            </a:r>
            <a:r>
              <a:rPr lang="en-CA" sz="2200" dirty="0" err="1"/>
              <a:t>sont</a:t>
            </a:r>
            <a:r>
              <a:rPr lang="en-CA" sz="2200" dirty="0"/>
              <a:t> pas </a:t>
            </a:r>
            <a:r>
              <a:rPr lang="en-CA" sz="2200" dirty="0" err="1"/>
              <a:t>toujours</a:t>
            </a:r>
            <a:r>
              <a:rPr lang="en-CA" sz="2200" dirty="0"/>
              <a:t> des solutions </a:t>
            </a:r>
            <a:r>
              <a:rPr lang="en-CA" sz="2200" dirty="0" err="1"/>
              <a:t>académiques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200" dirty="0"/>
              <a:t>Les </a:t>
            </a:r>
            <a:r>
              <a:rPr lang="en-CA" sz="2200" dirty="0" err="1"/>
              <a:t>données</a:t>
            </a:r>
            <a:r>
              <a:rPr lang="en-CA" sz="2200" dirty="0"/>
              <a:t> ne </a:t>
            </a:r>
            <a:r>
              <a:rPr lang="en-CA" sz="2200" dirty="0" err="1"/>
              <a:t>soutiennent</a:t>
            </a:r>
            <a:r>
              <a:rPr lang="en-CA" sz="2200" dirty="0"/>
              <a:t> pas </a:t>
            </a:r>
            <a:r>
              <a:rPr lang="en-CA" sz="2200" dirty="0" err="1"/>
              <a:t>toujours</a:t>
            </a:r>
            <a:r>
              <a:rPr lang="en-CA" sz="2200" dirty="0"/>
              <a:t> les </a:t>
            </a:r>
            <a:r>
              <a:rPr lang="en-CA" sz="2200" dirty="0" err="1"/>
              <a:t>espoirs</a:t>
            </a:r>
            <a:r>
              <a:rPr lang="en-CA" sz="2200" dirty="0"/>
              <a:t> et les </a:t>
            </a:r>
            <a:r>
              <a:rPr lang="en-CA" sz="2200" dirty="0" err="1"/>
              <a:t>besoins</a:t>
            </a:r>
            <a:r>
              <a:rPr lang="en-CA" sz="2200" dirty="0"/>
              <a:t> des parties </a:t>
            </a:r>
            <a:r>
              <a:rPr lang="en-CA" sz="2200" dirty="0" err="1"/>
              <a:t>prenantes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200" dirty="0"/>
              <a:t>Une communication opportune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essentielle</a:t>
            </a:r>
            <a:r>
              <a:rPr lang="en-CA" sz="2200" dirty="0"/>
              <a:t> – à </a:t>
            </a:r>
            <a:r>
              <a:rPr lang="en-CA" sz="2200" dirty="0" err="1"/>
              <a:t>l’externe</a:t>
            </a:r>
            <a:r>
              <a:rPr lang="en-CA" sz="2200" dirty="0"/>
              <a:t> </a:t>
            </a:r>
            <a:r>
              <a:rPr lang="en-CA" sz="2200" dirty="0" err="1"/>
              <a:t>comme</a:t>
            </a:r>
            <a:r>
              <a:rPr lang="en-CA" sz="2200" dirty="0"/>
              <a:t> à </a:t>
            </a:r>
            <a:r>
              <a:rPr lang="en-CA" sz="2200" dirty="0" err="1"/>
              <a:t>l’interne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200" dirty="0"/>
              <a:t>Les </a:t>
            </a:r>
            <a:r>
              <a:rPr lang="en-CA" sz="2200" dirty="0" err="1"/>
              <a:t>scientifiques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doivent</a:t>
            </a:r>
            <a:r>
              <a:rPr lang="en-CA" sz="2200" dirty="0"/>
              <a:t> </a:t>
            </a:r>
            <a:r>
              <a:rPr lang="en-CA" sz="2200" dirty="0" err="1"/>
              <a:t>être</a:t>
            </a:r>
            <a:r>
              <a:rPr lang="en-CA" sz="2200" dirty="0"/>
              <a:t> flexibles (dans la </a:t>
            </a:r>
            <a:r>
              <a:rPr lang="en-CA" sz="2200" dirty="0" err="1"/>
              <a:t>limite</a:t>
            </a:r>
            <a:r>
              <a:rPr lang="en-CA" sz="2200" dirty="0"/>
              <a:t> du </a:t>
            </a:r>
            <a:r>
              <a:rPr lang="en-CA" sz="2200" dirty="0" err="1"/>
              <a:t>raisonnable</a:t>
            </a:r>
            <a:r>
              <a:rPr lang="en-CA" sz="2200" dirty="0"/>
              <a:t>), et </a:t>
            </a:r>
            <a:r>
              <a:rPr lang="en-CA" sz="2200" dirty="0" err="1"/>
              <a:t>capables</a:t>
            </a:r>
            <a:r>
              <a:rPr lang="en-CA" sz="2200" dirty="0"/>
              <a:t> </a:t>
            </a:r>
            <a:r>
              <a:rPr lang="en-CA" sz="2200" dirty="0" err="1"/>
              <a:t>d'apprendre</a:t>
            </a:r>
            <a:r>
              <a:rPr lang="en-CA" sz="2200" dirty="0"/>
              <a:t> </a:t>
            </a:r>
            <a:r>
              <a:rPr lang="en-CA" sz="2200" dirty="0" err="1"/>
              <a:t>quelque</a:t>
            </a:r>
            <a:r>
              <a:rPr lang="en-CA" sz="2200" dirty="0"/>
              <a:t> chose de nouveau, </a:t>
            </a:r>
            <a:r>
              <a:rPr lang="en-CA" sz="2200" dirty="0" err="1"/>
              <a:t>rapidement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200" dirty="0" err="1"/>
              <a:t>Tous</a:t>
            </a:r>
            <a:r>
              <a:rPr lang="en-CA" sz="2200" dirty="0"/>
              <a:t> les </a:t>
            </a:r>
            <a:r>
              <a:rPr lang="en-CA" sz="2200" dirty="0" err="1"/>
              <a:t>problèmes</a:t>
            </a:r>
            <a:r>
              <a:rPr lang="en-CA" sz="2200" dirty="0"/>
              <a:t> ne </a:t>
            </a:r>
            <a:r>
              <a:rPr lang="en-CA" sz="2200" dirty="0" err="1"/>
              <a:t>doivent</a:t>
            </a:r>
            <a:r>
              <a:rPr lang="en-CA" sz="2200" dirty="0"/>
              <a:t> pas faire </a:t>
            </a:r>
            <a:r>
              <a:rPr lang="en-CA" sz="2200" dirty="0" err="1"/>
              <a:t>appel</a:t>
            </a:r>
            <a:r>
              <a:rPr lang="en-CA" sz="2200" dirty="0"/>
              <a:t> la science des </a:t>
            </a:r>
            <a:r>
              <a:rPr lang="en-CA" sz="2200" dirty="0" err="1"/>
              <a:t>données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200" dirty="0"/>
              <a:t>Nous </a:t>
            </a:r>
            <a:r>
              <a:rPr lang="en-CA" sz="2200" dirty="0" err="1"/>
              <a:t>devons</a:t>
            </a:r>
            <a:r>
              <a:rPr lang="en-CA" sz="2200" dirty="0"/>
              <a:t> </a:t>
            </a:r>
            <a:r>
              <a:rPr lang="en-CA" sz="2200" dirty="0" err="1"/>
              <a:t>tirer</a:t>
            </a:r>
            <a:r>
              <a:rPr lang="en-CA" sz="2200" dirty="0"/>
              <a:t> des </a:t>
            </a:r>
            <a:r>
              <a:rPr lang="en-CA" sz="2200" dirty="0" err="1"/>
              <a:t>leçons</a:t>
            </a:r>
            <a:r>
              <a:rPr lang="en-CA" sz="2200" dirty="0"/>
              <a:t> des </a:t>
            </a:r>
            <a:r>
              <a:rPr lang="en-CA" sz="2200" dirty="0" err="1"/>
              <a:t>bonnes</a:t>
            </a:r>
            <a:r>
              <a:rPr lang="en-CA" sz="2200" dirty="0"/>
              <a:t> </a:t>
            </a:r>
            <a:r>
              <a:rPr lang="en-CA" sz="2200" dirty="0" err="1"/>
              <a:t>comme</a:t>
            </a:r>
            <a:r>
              <a:rPr lang="en-CA" sz="2200" dirty="0"/>
              <a:t> des </a:t>
            </a:r>
            <a:r>
              <a:rPr lang="en-CA" sz="2200" dirty="0" err="1"/>
              <a:t>mauvaises</a:t>
            </a:r>
            <a:r>
              <a:rPr lang="en-CA" sz="2200" dirty="0"/>
              <a:t> </a:t>
            </a:r>
            <a:r>
              <a:rPr lang="en-CA" sz="2200" dirty="0" err="1"/>
              <a:t>expériences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35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237B61-97C8-8A29-F5AB-7F1F24149CA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529C5-E957-023B-EFBA-98508BC233ED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D0DDB7F-D067-2946-348E-165D26E605D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3828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77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1603-29B7-67C5-003B-2A865F65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Aide-mémoire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AC09A-7EFA-6395-1CA5-F5B11D08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en-CA" sz="2200" dirty="0" err="1"/>
              <a:t>Gérez</a:t>
            </a:r>
            <a:r>
              <a:rPr lang="en-CA" sz="2200" dirty="0"/>
              <a:t> les </a:t>
            </a:r>
            <a:r>
              <a:rPr lang="en-CA" sz="2200" dirty="0" err="1"/>
              <a:t>projets</a:t>
            </a:r>
            <a:r>
              <a:rPr lang="en-CA" sz="2200" dirty="0"/>
              <a:t> et les </a:t>
            </a:r>
            <a:r>
              <a:rPr lang="en-CA" sz="2200" dirty="0" err="1"/>
              <a:t>attentes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CA" sz="2200" dirty="0" err="1"/>
              <a:t>Maintenez</a:t>
            </a:r>
            <a:r>
              <a:rPr lang="en-CA" sz="2200" dirty="0"/>
              <a:t> un </a:t>
            </a:r>
            <a:r>
              <a:rPr lang="en-CA" sz="2200" dirty="0" err="1"/>
              <a:t>équilibre</a:t>
            </a:r>
            <a:r>
              <a:rPr lang="en-CA" sz="2200" dirty="0"/>
              <a:t> </a:t>
            </a:r>
            <a:r>
              <a:rPr lang="en-CA" sz="2200" dirty="0" err="1"/>
              <a:t>sain</a:t>
            </a:r>
            <a:r>
              <a:rPr lang="en-CA" sz="2200" dirty="0"/>
              <a:t> entre vie </a:t>
            </a:r>
            <a:r>
              <a:rPr lang="en-CA" sz="2200" dirty="0" err="1"/>
              <a:t>professionnelle</a:t>
            </a:r>
            <a:r>
              <a:rPr lang="en-CA" sz="2200" dirty="0"/>
              <a:t> et vie </a:t>
            </a:r>
            <a:r>
              <a:rPr lang="en-CA" sz="2200" dirty="0" err="1"/>
              <a:t>privée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CA" sz="2200" dirty="0" err="1"/>
              <a:t>Respectez</a:t>
            </a:r>
            <a:r>
              <a:rPr lang="en-CA" sz="2200" dirty="0"/>
              <a:t> les parties </a:t>
            </a:r>
            <a:r>
              <a:rPr lang="en-CA" sz="2200" dirty="0" err="1"/>
              <a:t>prenantes</a:t>
            </a:r>
            <a:r>
              <a:rPr lang="en-CA" sz="2200" dirty="0"/>
              <a:t>, le </a:t>
            </a:r>
            <a:r>
              <a:rPr lang="en-CA" sz="2200" dirty="0" err="1"/>
              <a:t>projet</a:t>
            </a:r>
            <a:r>
              <a:rPr lang="en-CA" sz="2200" dirty="0"/>
              <a:t>, les </a:t>
            </a:r>
            <a:r>
              <a:rPr lang="en-CA" sz="2200" dirty="0" err="1"/>
              <a:t>méthodes</a:t>
            </a:r>
            <a:r>
              <a:rPr lang="en-CA" sz="2200" dirty="0"/>
              <a:t> et </a:t>
            </a:r>
            <a:r>
              <a:rPr lang="en-CA" sz="2200" dirty="0" err="1"/>
              <a:t>l'équipe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CA" sz="2200" dirty="0" err="1"/>
              <a:t>L’analyse</a:t>
            </a:r>
            <a:r>
              <a:rPr lang="en-CA" sz="2200" dirty="0"/>
              <a:t> ne </a:t>
            </a:r>
            <a:r>
              <a:rPr lang="en-CA" sz="2200" dirty="0" err="1"/>
              <a:t>consiste</a:t>
            </a:r>
            <a:r>
              <a:rPr lang="en-CA" sz="2200" dirty="0"/>
              <a:t> pas à </a:t>
            </a:r>
            <a:r>
              <a:rPr lang="en-CA" sz="2200" dirty="0" err="1"/>
              <a:t>montrer</a:t>
            </a:r>
            <a:r>
              <a:rPr lang="en-CA" sz="2200" dirty="0"/>
              <a:t> à </a:t>
            </a:r>
            <a:r>
              <a:rPr lang="en-CA" sz="2200" dirty="0" err="1"/>
              <a:t>quel</a:t>
            </a:r>
            <a:r>
              <a:rPr lang="en-CA" sz="2200" dirty="0"/>
              <a:t> point nous </a:t>
            </a:r>
            <a:r>
              <a:rPr lang="en-CA" sz="2200" dirty="0" err="1"/>
              <a:t>sommes</a:t>
            </a:r>
            <a:r>
              <a:rPr lang="en-CA" sz="2200" dirty="0"/>
              <a:t> </a:t>
            </a:r>
            <a:r>
              <a:rPr lang="en-CA" sz="2200" dirty="0" err="1"/>
              <a:t>intelligents</a:t>
            </a:r>
            <a:r>
              <a:rPr lang="en-CA" sz="2200" dirty="0"/>
              <a:t>, </a:t>
            </a:r>
            <a:r>
              <a:rPr lang="en-CA" sz="2200" dirty="0" err="1"/>
              <a:t>mais</a:t>
            </a:r>
            <a:r>
              <a:rPr lang="en-CA" sz="2200" dirty="0"/>
              <a:t> à savoir comment nous </a:t>
            </a:r>
            <a:r>
              <a:rPr lang="en-CA" sz="2200" dirty="0" err="1"/>
              <a:t>pouvons</a:t>
            </a:r>
            <a:r>
              <a:rPr lang="en-CA" sz="2200" dirty="0"/>
              <a:t> </a:t>
            </a:r>
            <a:r>
              <a:rPr lang="en-CA" sz="2200" dirty="0" err="1"/>
              <a:t>fournir</a:t>
            </a:r>
            <a:r>
              <a:rPr lang="en-CA" sz="2200" dirty="0"/>
              <a:t> des </a:t>
            </a:r>
            <a:r>
              <a:rPr lang="en-CA" sz="2200" dirty="0" err="1"/>
              <a:t>informations</a:t>
            </a:r>
            <a:r>
              <a:rPr lang="en-CA" sz="2200" dirty="0"/>
              <a:t> </a:t>
            </a:r>
            <a:r>
              <a:rPr lang="en-CA" sz="2200" dirty="0" err="1"/>
              <a:t>exploitables</a:t>
            </a:r>
            <a:r>
              <a:rPr lang="en-CA" sz="2200" dirty="0"/>
              <a:t>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CA" sz="2200" dirty="0" err="1"/>
              <a:t>Lorsque</a:t>
            </a:r>
            <a:r>
              <a:rPr lang="en-CA" sz="2200" dirty="0"/>
              <a:t> </a:t>
            </a:r>
            <a:r>
              <a:rPr lang="en-CA" sz="2200" dirty="0" err="1"/>
              <a:t>ce</a:t>
            </a:r>
            <a:r>
              <a:rPr lang="en-CA" sz="2200" dirty="0"/>
              <a:t> que le client </a:t>
            </a:r>
            <a:r>
              <a:rPr lang="en-CA" sz="2200" dirty="0" err="1"/>
              <a:t>veut</a:t>
            </a:r>
            <a:r>
              <a:rPr lang="en-CA" sz="2200" dirty="0"/>
              <a:t> </a:t>
            </a:r>
            <a:r>
              <a:rPr lang="en-CA" sz="2200" dirty="0" err="1"/>
              <a:t>est</a:t>
            </a:r>
            <a:r>
              <a:rPr lang="en-CA" sz="2200" dirty="0"/>
              <a:t> impossible, </a:t>
            </a:r>
            <a:r>
              <a:rPr lang="en-CA" sz="2200" dirty="0" err="1"/>
              <a:t>proposez</a:t>
            </a:r>
            <a:r>
              <a:rPr lang="en-CA" sz="2200" dirty="0"/>
              <a:t> des alternatives.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CA" sz="2200" dirty="0"/>
              <a:t>"Il </a:t>
            </a:r>
            <a:r>
              <a:rPr lang="en-CA" sz="2200" dirty="0" err="1"/>
              <a:t>n'y</a:t>
            </a:r>
            <a:r>
              <a:rPr lang="en-CA" sz="2200" dirty="0"/>
              <a:t> a pas de repas </a:t>
            </a:r>
            <a:r>
              <a:rPr lang="en-CA" sz="2200" dirty="0" err="1"/>
              <a:t>gratuit</a:t>
            </a:r>
            <a:r>
              <a:rPr lang="en-CA" sz="2200" dirty="0"/>
              <a:t>."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12295-FDA1-E88B-BA8C-4CC8E166C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36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8A908-4524-A630-8691-06841D591485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C3D2D8-B163-499C-DE82-67AAD58B05BC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FB67B042-B213-6DED-D817-382B99E19227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9306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4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aspects techniques et non techniques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l"/>
            <a:r>
              <a:rPr lang="en-CA" i="1" dirty="0"/>
              <a:t>Data Understanding, Data Analysis, Data Science </a:t>
            </a:r>
            <a:r>
              <a:rPr lang="en-CA" sz="2200" b="1" dirty="0"/>
              <a:t>Non-Technical Aspects of Data Work</a:t>
            </a:r>
            <a:br>
              <a:rPr lang="en-CA" sz="2000" b="1" dirty="0"/>
            </a:br>
            <a:br>
              <a:rPr lang="en-CA" sz="2000" b="1" dirty="0"/>
            </a:br>
            <a:r>
              <a:rPr lang="en-CA" sz="2000" dirty="0">
                <a:hlinkClick r:id="rId2"/>
              </a:rPr>
              <a:t>First Principles</a:t>
            </a:r>
            <a:endParaRPr lang="en-CA" sz="2000" dirty="0"/>
          </a:p>
          <a:p>
            <a:pPr lvl="1"/>
            <a:r>
              <a:rPr lang="en-GB" sz="1600" dirty="0"/>
              <a:t>The “Multiple I’s” Approach</a:t>
            </a:r>
          </a:p>
          <a:p>
            <a:pPr lvl="1"/>
            <a:r>
              <a:rPr lang="en-GB" sz="1600" dirty="0"/>
              <a:t>Roles and Responsibilities</a:t>
            </a:r>
          </a:p>
          <a:p>
            <a:pPr lvl="1"/>
            <a:r>
              <a:rPr lang="en-GB" sz="1600" dirty="0"/>
              <a:t>Consulting/Analysis </a:t>
            </a:r>
            <a:r>
              <a:rPr lang="en-GB" sz="1600" dirty="0" err="1"/>
              <a:t>Cheatsheet</a:t>
            </a:r>
            <a:endParaRPr lang="en-GB" sz="1600" dirty="0"/>
          </a:p>
          <a:p>
            <a:r>
              <a:rPr lang="en-CA" sz="2000" dirty="0">
                <a:hlinkClick r:id="rId3"/>
              </a:rPr>
              <a:t>Lessons Learned</a:t>
            </a:r>
            <a:endParaRPr lang="en-CA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18CA4E-4240-2120-053B-88219621DE38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688E6-F675-6420-73D3-F399ADAB282F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10" name="Date Placeholder 5">
            <a:extLst>
              <a:ext uri="{FF2B5EF4-FFF2-40B4-BE49-F238E27FC236}">
                <a16:creationId xmlns:a16="http://schemas.microsoft.com/office/drawing/2014/main" id="{960733F0-4A37-EE4E-9C47-907DB402A247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599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aspects techniques et non techniques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38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599" y="731520"/>
            <a:ext cx="6681083" cy="5257800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CA" sz="2000" dirty="0"/>
              <a:t>Parmi les </a:t>
            </a:r>
            <a:r>
              <a:rPr lang="en-CA" sz="2000" dirty="0" err="1"/>
              <a:t>compétences</a:t>
            </a:r>
            <a:r>
              <a:rPr lang="en-CA" sz="2000" dirty="0"/>
              <a:t> </a:t>
            </a:r>
            <a:r>
              <a:rPr lang="en-CA" sz="2000" dirty="0" err="1"/>
              <a:t>quantitatives</a:t>
            </a:r>
            <a:r>
              <a:rPr lang="en-CA" sz="2000" dirty="0"/>
              <a:t> </a:t>
            </a:r>
            <a:r>
              <a:rPr lang="en-CA" sz="2000" dirty="0" err="1"/>
              <a:t>présentées</a:t>
            </a:r>
            <a:r>
              <a:rPr lang="en-CA" sz="2000" dirty="0"/>
              <a:t> dans </a:t>
            </a:r>
            <a:r>
              <a:rPr lang="en-CA" sz="2000" dirty="0" err="1"/>
              <a:t>cette</a:t>
            </a:r>
            <a:r>
              <a:rPr lang="en-CA" sz="2000" dirty="0"/>
              <a:t> section, </a:t>
            </a:r>
            <a:r>
              <a:rPr lang="en-CA" sz="2000" dirty="0" err="1"/>
              <a:t>quelles</a:t>
            </a:r>
            <a:r>
              <a:rPr lang="en-CA" sz="2000" dirty="0"/>
              <a:t> </a:t>
            </a:r>
            <a:r>
              <a:rPr lang="en-CA" sz="2000" dirty="0" err="1"/>
              <a:t>sont</a:t>
            </a:r>
            <a:r>
              <a:rPr lang="en-CA" sz="2000" dirty="0"/>
              <a:t> </a:t>
            </a:r>
            <a:r>
              <a:rPr lang="en-CA" sz="2000" dirty="0" err="1"/>
              <a:t>celles</a:t>
            </a:r>
            <a:r>
              <a:rPr lang="en-CA" sz="2000" dirty="0"/>
              <a:t> que vous </a:t>
            </a:r>
            <a:r>
              <a:rPr lang="en-CA" sz="2000" dirty="0" err="1"/>
              <a:t>possédez</a:t>
            </a:r>
            <a:r>
              <a:rPr lang="en-CA" sz="2000" dirty="0"/>
              <a:t> ? </a:t>
            </a:r>
            <a:r>
              <a:rPr lang="en-CA" sz="2000" dirty="0" err="1"/>
              <a:t>Lesquelles</a:t>
            </a:r>
            <a:r>
              <a:rPr lang="en-CA" sz="2000" dirty="0"/>
              <a:t> vous </a:t>
            </a:r>
            <a:r>
              <a:rPr lang="en-CA" sz="2000" dirty="0" err="1"/>
              <a:t>intéressent</a:t>
            </a:r>
            <a:r>
              <a:rPr lang="en-CA" sz="2000" dirty="0"/>
              <a:t> ? </a:t>
            </a:r>
            <a:r>
              <a:rPr lang="en-CA" sz="2000" dirty="0" err="1"/>
              <a:t>Lesquelles</a:t>
            </a:r>
            <a:r>
              <a:rPr lang="en-CA" sz="2000" dirty="0"/>
              <a:t> </a:t>
            </a:r>
            <a:r>
              <a:rPr lang="en-CA" sz="2000" dirty="0" err="1"/>
              <a:t>envisagez</a:t>
            </a:r>
            <a:r>
              <a:rPr lang="en-CA" sz="2000" dirty="0"/>
              <a:t>-vous </a:t>
            </a:r>
            <a:r>
              <a:rPr lang="en-CA" sz="2000" dirty="0" err="1"/>
              <a:t>d'apprendre</a:t>
            </a:r>
            <a:r>
              <a:rPr lang="en-CA" sz="2000" dirty="0"/>
              <a:t> ?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/>
              <a:t>Parmi les </a:t>
            </a:r>
            <a:r>
              <a:rPr lang="en-CA" sz="2000" dirty="0" err="1"/>
              <a:t>compétencesinformatiques</a:t>
            </a:r>
            <a:r>
              <a:rPr lang="en-CA" sz="2000" dirty="0"/>
              <a:t> </a:t>
            </a:r>
            <a:r>
              <a:rPr lang="en-CA" sz="2000" dirty="0" err="1"/>
              <a:t>présentées</a:t>
            </a:r>
            <a:r>
              <a:rPr lang="en-CA" sz="2000" dirty="0"/>
              <a:t> dans </a:t>
            </a:r>
            <a:r>
              <a:rPr lang="en-CA" sz="2000" dirty="0" err="1"/>
              <a:t>cette</a:t>
            </a:r>
            <a:r>
              <a:rPr lang="en-CA" sz="2000" dirty="0"/>
              <a:t> section, </a:t>
            </a:r>
            <a:r>
              <a:rPr lang="en-CA" sz="2000" dirty="0" err="1"/>
              <a:t>quelles</a:t>
            </a:r>
            <a:r>
              <a:rPr lang="en-CA" sz="2000" dirty="0"/>
              <a:t> </a:t>
            </a:r>
            <a:r>
              <a:rPr lang="en-CA" sz="2000" dirty="0" err="1"/>
              <a:t>sont</a:t>
            </a:r>
            <a:r>
              <a:rPr lang="en-CA" sz="2000" dirty="0"/>
              <a:t> </a:t>
            </a:r>
            <a:r>
              <a:rPr lang="en-CA" sz="2000" dirty="0" err="1"/>
              <a:t>celles</a:t>
            </a:r>
            <a:r>
              <a:rPr lang="en-CA" sz="2000" dirty="0"/>
              <a:t> que vous </a:t>
            </a:r>
            <a:r>
              <a:rPr lang="en-CA" sz="2000" dirty="0" err="1"/>
              <a:t>possédez</a:t>
            </a:r>
            <a:r>
              <a:rPr lang="en-CA" sz="2000" dirty="0"/>
              <a:t> ? </a:t>
            </a:r>
            <a:r>
              <a:rPr lang="en-CA" sz="2000" dirty="0" err="1"/>
              <a:t>Lesquelles</a:t>
            </a:r>
            <a:r>
              <a:rPr lang="en-CA" sz="2000" dirty="0"/>
              <a:t> vous </a:t>
            </a:r>
            <a:r>
              <a:rPr lang="en-CA" sz="2000" dirty="0" err="1"/>
              <a:t>intéressent</a:t>
            </a:r>
            <a:r>
              <a:rPr lang="en-CA" sz="2000" dirty="0"/>
              <a:t> ? </a:t>
            </a:r>
            <a:r>
              <a:rPr lang="en-CA" sz="2000" dirty="0" err="1"/>
              <a:t>Lesquelles</a:t>
            </a:r>
            <a:r>
              <a:rPr lang="en-CA" sz="2000" dirty="0"/>
              <a:t> </a:t>
            </a:r>
            <a:r>
              <a:rPr lang="en-CA" sz="2000" dirty="0" err="1"/>
              <a:t>envisagez</a:t>
            </a:r>
            <a:r>
              <a:rPr lang="en-CA" sz="2000" dirty="0"/>
              <a:t>-vous </a:t>
            </a:r>
            <a:r>
              <a:rPr lang="en-CA" sz="2000" dirty="0" err="1"/>
              <a:t>d'apprendre</a:t>
            </a:r>
            <a:r>
              <a:rPr lang="en-CA" sz="2000" dirty="0"/>
              <a:t> ?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 err="1"/>
              <a:t>Quel</a:t>
            </a:r>
            <a:r>
              <a:rPr lang="en-CA" sz="2000" dirty="0"/>
              <a:t> </a:t>
            </a:r>
            <a:r>
              <a:rPr lang="en-CA" sz="2000" dirty="0" err="1"/>
              <a:t>rôle</a:t>
            </a:r>
            <a:r>
              <a:rPr lang="en-CA" sz="2000" dirty="0"/>
              <a:t> </a:t>
            </a:r>
            <a:r>
              <a:rPr lang="en-CA" sz="2000" dirty="0" err="1"/>
              <a:t>en</a:t>
            </a:r>
            <a:r>
              <a:rPr lang="en-CA" sz="2000" dirty="0"/>
              <a:t> matière de </a:t>
            </a:r>
            <a:r>
              <a:rPr lang="en-CA" sz="2000" dirty="0" err="1"/>
              <a:t>données</a:t>
            </a:r>
            <a:r>
              <a:rPr lang="en-CA" sz="2000" dirty="0"/>
              <a:t> </a:t>
            </a:r>
            <a:r>
              <a:rPr lang="en-CA" sz="2000" dirty="0" err="1"/>
              <a:t>occupez</a:t>
            </a:r>
            <a:r>
              <a:rPr lang="en-CA" sz="2000" dirty="0"/>
              <a:t>-vous dans </a:t>
            </a:r>
            <a:r>
              <a:rPr lang="en-CA" sz="2000" dirty="0" err="1"/>
              <a:t>votre</a:t>
            </a:r>
            <a:r>
              <a:rPr lang="en-CA" sz="2000" dirty="0"/>
              <a:t> organisation ? Pour </a:t>
            </a:r>
            <a:r>
              <a:rPr lang="en-CA" sz="2000" dirty="0" err="1"/>
              <a:t>quel</a:t>
            </a:r>
            <a:r>
              <a:rPr lang="en-CA" sz="2000" dirty="0"/>
              <a:t> </a:t>
            </a:r>
            <a:r>
              <a:rPr lang="en-CA" sz="2000" dirty="0" err="1"/>
              <a:t>rôle</a:t>
            </a:r>
            <a:r>
              <a:rPr lang="en-CA" sz="2000" dirty="0"/>
              <a:t> </a:t>
            </a:r>
            <a:r>
              <a:rPr lang="en-CA" sz="2000" dirty="0" err="1"/>
              <a:t>pensez</a:t>
            </a:r>
            <a:r>
              <a:rPr lang="en-CA" sz="2000" dirty="0"/>
              <a:t>-vous </a:t>
            </a:r>
            <a:r>
              <a:rPr lang="en-CA" sz="2000" dirty="0" err="1"/>
              <a:t>être</a:t>
            </a:r>
            <a:r>
              <a:rPr lang="en-CA" sz="2000" dirty="0"/>
              <a:t> le </a:t>
            </a:r>
            <a:r>
              <a:rPr lang="en-CA" sz="2000" dirty="0" err="1"/>
              <a:t>mieux</a:t>
            </a:r>
            <a:r>
              <a:rPr lang="en-CA" sz="2000" dirty="0"/>
              <a:t> </a:t>
            </a:r>
            <a:r>
              <a:rPr lang="en-CA" sz="2000" dirty="0" err="1"/>
              <a:t>placé</a:t>
            </a:r>
            <a:r>
              <a:rPr lang="en-CA" sz="2000" dirty="0"/>
              <a:t> </a:t>
            </a:r>
            <a:r>
              <a:rPr lang="en-CA" sz="2000" dirty="0" err="1"/>
              <a:t>actuellement</a:t>
            </a:r>
            <a:r>
              <a:rPr lang="en-CA" sz="2000" dirty="0"/>
              <a:t> ? </a:t>
            </a:r>
            <a:r>
              <a:rPr lang="en-CA" sz="2000" dirty="0" err="1"/>
              <a:t>Quel</a:t>
            </a:r>
            <a:r>
              <a:rPr lang="en-CA" sz="2000" dirty="0"/>
              <a:t> </a:t>
            </a:r>
            <a:r>
              <a:rPr lang="en-CA" sz="2000" dirty="0" err="1"/>
              <a:t>est</a:t>
            </a:r>
            <a:r>
              <a:rPr lang="en-CA" sz="2000" dirty="0"/>
              <a:t> le </a:t>
            </a:r>
            <a:r>
              <a:rPr lang="en-CA" sz="2000" dirty="0" err="1"/>
              <a:t>rôle</a:t>
            </a:r>
            <a:r>
              <a:rPr lang="en-CA" sz="2000" dirty="0"/>
              <a:t> </a:t>
            </a:r>
            <a:r>
              <a:rPr lang="en-CA" sz="2000" dirty="0" err="1"/>
              <a:t>auquel</a:t>
            </a:r>
            <a:r>
              <a:rPr lang="en-CA" sz="2000" dirty="0"/>
              <a:t> vous </a:t>
            </a:r>
            <a:r>
              <a:rPr lang="en-CA" sz="2000" dirty="0" err="1"/>
              <a:t>aspirez</a:t>
            </a:r>
            <a:r>
              <a:rPr lang="en-CA" sz="2000" dirty="0"/>
              <a:t> ?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sz="2000" dirty="0" err="1"/>
              <a:t>Avez</a:t>
            </a:r>
            <a:r>
              <a:rPr lang="en-CA" sz="2000" dirty="0"/>
              <a:t>-vous </a:t>
            </a:r>
            <a:r>
              <a:rPr lang="en-CA" sz="2000" dirty="0" err="1"/>
              <a:t>rencontré</a:t>
            </a:r>
            <a:r>
              <a:rPr lang="en-CA" sz="2000" dirty="0"/>
              <a:t> les </a:t>
            </a:r>
            <a:r>
              <a:rPr lang="en-CA" sz="2000" dirty="0" err="1"/>
              <a:t>leçons</a:t>
            </a:r>
            <a:r>
              <a:rPr lang="en-CA" sz="2000" dirty="0"/>
              <a:t> de </a:t>
            </a:r>
            <a:r>
              <a:rPr lang="en-CA" sz="2000" dirty="0" err="1"/>
              <a:t>l’aide-mémoire</a:t>
            </a:r>
            <a:r>
              <a:rPr lang="en-CA" sz="2000" dirty="0"/>
              <a:t> dans </a:t>
            </a:r>
            <a:r>
              <a:rPr lang="en-CA" sz="2000" dirty="0" err="1"/>
              <a:t>votre</a:t>
            </a:r>
            <a:r>
              <a:rPr lang="en-CA" sz="2000" dirty="0"/>
              <a:t> travail ? </a:t>
            </a:r>
            <a:r>
              <a:rPr lang="en-CA" sz="2000" dirty="0" err="1"/>
              <a:t>En</a:t>
            </a:r>
            <a:r>
              <a:rPr lang="en-CA" sz="2000" dirty="0"/>
              <a:t> </a:t>
            </a:r>
            <a:r>
              <a:rPr lang="en-CA" sz="2000" dirty="0" err="1"/>
              <a:t>avez</a:t>
            </a:r>
            <a:r>
              <a:rPr lang="en-CA" sz="2000" dirty="0"/>
              <a:t>-vous </a:t>
            </a:r>
            <a:r>
              <a:rPr lang="en-CA" sz="2000" dirty="0" err="1"/>
              <a:t>rencontré</a:t>
            </a:r>
            <a:r>
              <a:rPr lang="en-CA" sz="2000" dirty="0"/>
              <a:t> </a:t>
            </a:r>
            <a:r>
              <a:rPr lang="en-CA" sz="2000" dirty="0" err="1"/>
              <a:t>d'autres</a:t>
            </a:r>
            <a:r>
              <a:rPr lang="en-CA" sz="2000" dirty="0"/>
              <a:t> ?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9D713C-0EB9-FBF1-5F7E-88D46FD03078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962D1A-BFE3-4062-EF78-ECF6E65C8FE4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E1F99438-7081-B943-69DC-F1E87D863D0A}"/>
              </a:ext>
            </a:extLst>
          </p:cNvPr>
          <p:cNvSpPr txBox="1">
            <a:spLocks/>
          </p:cNvSpPr>
          <p:nvPr/>
        </p:nvSpPr>
        <p:spPr>
          <a:xfrm>
            <a:off x="0" y="6447427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90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57F3-5CE0-794B-F999-1B9BEE9D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Les bases de la science des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660C1-5066-8F2C-231E-35ED4D83C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LES PRINCIPES FONDAMENTAUX DE LA SCIENCE DES DONNÉES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B652E-8FEC-72E5-617D-67FAA7778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39</a:t>
            </a:fld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35FD0-B1E2-F668-00CD-2DD334C670E1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3C834-8648-03A6-4B7E-DA469CAC0E53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2017429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6EA3-C323-4729-47AC-406C2535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Matériel de cours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5783-CB9F-C6C4-2B6D-DCD07C168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indent="-45720">
              <a:lnSpc>
                <a:spcPct val="100000"/>
              </a:lnSpc>
              <a:spcAft>
                <a:spcPts val="100"/>
              </a:spcAft>
            </a:pPr>
            <a:r>
              <a:rPr lang="en-US" b="1" dirty="0">
                <a:ea typeface="Helvetica Light" charset="0"/>
                <a:cs typeface="Helvetica Light" charset="0"/>
              </a:rPr>
              <a:t>Page Web du </a:t>
            </a:r>
            <a:r>
              <a:rPr lang="en-US" b="1" dirty="0" err="1">
                <a:ea typeface="Helvetica Light" charset="0"/>
                <a:cs typeface="Helvetica Light" charset="0"/>
              </a:rPr>
              <a:t>cours</a:t>
            </a:r>
            <a:r>
              <a:rPr lang="en-US" b="1" dirty="0">
                <a:ea typeface="Helvetica Light" charset="0"/>
                <a:cs typeface="Helvetica Light" charset="0"/>
              </a:rPr>
              <a:t> :</a:t>
            </a:r>
          </a:p>
          <a:p>
            <a:pPr indent="-45720" algn="ctr"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  <a:ea typeface="Helvetica Light" charset="0"/>
                <a:cs typeface="Helvetica Light" charset="0"/>
                <a:hlinkClick r:id="rId2"/>
              </a:rPr>
              <a:t>https://data-action-lab.com/101-dse </a:t>
            </a:r>
          </a:p>
          <a:p>
            <a:pPr indent="-45720">
              <a:lnSpc>
                <a:spcPct val="100000"/>
              </a:lnSpc>
              <a:spcAft>
                <a:spcPts val="100"/>
              </a:spcAft>
            </a:pPr>
            <a:endParaRPr lang="en-US" sz="500" b="1" dirty="0">
              <a:ea typeface="Helvetica Light" charset="0"/>
              <a:cs typeface="Helvetica Light" charset="0"/>
            </a:endParaRPr>
          </a:p>
          <a:p>
            <a:pPr indent="-45720">
              <a:lnSpc>
                <a:spcPct val="100000"/>
              </a:lnSpc>
              <a:spcAft>
                <a:spcPts val="100"/>
              </a:spcAft>
            </a:pPr>
            <a:r>
              <a:rPr lang="en-US" b="1" dirty="0">
                <a:ea typeface="Helvetica Light" charset="0"/>
                <a:cs typeface="Helvetica Light" charset="0"/>
              </a:rPr>
              <a:t>Contact : </a:t>
            </a:r>
          </a:p>
          <a:p>
            <a:pPr indent="-45720" algn="ctr">
              <a:lnSpc>
                <a:spcPct val="100000"/>
              </a:lnSpc>
              <a:spcAft>
                <a:spcPts val="100"/>
              </a:spcAft>
            </a:pPr>
            <a:r>
              <a:rPr lang="en-US" dirty="0">
                <a:solidFill>
                  <a:schemeClr val="tx1"/>
                </a:solidFill>
                <a:hlinkClick r:id="rId3"/>
              </a:rPr>
              <a:t>pboily@uottawa.ca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B2E55E4-9A89-5A97-9A8F-DFB975A60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b="1"/>
              <a:t>Notes de cours :</a:t>
            </a:r>
          </a:p>
          <a:p>
            <a:pPr algn="ctr"/>
            <a:r>
              <a:rPr lang="en-CA">
                <a:hlinkClick r:id="rId4"/>
              </a:rPr>
              <a:t>https://idlewyldanalytics.com</a:t>
            </a:r>
            <a:endParaRPr lang="en-CA"/>
          </a:p>
          <a:p>
            <a:pPr algn="ctr"/>
            <a:r>
              <a:rPr lang="en-CA" sz="500" b="1"/>
              <a:t> </a:t>
            </a:r>
          </a:p>
          <a:p>
            <a:r>
              <a:rPr lang="en-US" b="1"/>
              <a:t>Espace de travail Slack :</a:t>
            </a:r>
          </a:p>
          <a:p>
            <a:pPr algn="ctr"/>
            <a:r>
              <a:rPr lang="en-CA">
                <a:hlinkClick r:id="rId5"/>
              </a:rPr>
              <a:t>https://dspdi.slack.com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85A21FC-0F47-AD13-EBB3-38330427C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4</a:t>
            </a:fld>
            <a:endParaRPr lang="en-CA"/>
          </a:p>
        </p:txBody>
      </p:sp>
      <p:sp>
        <p:nvSpPr>
          <p:cNvPr id="5" name="Date Placeholder 5">
            <a:extLst>
              <a:ext uri="{FF2B5EF4-FFF2-40B4-BE49-F238E27FC236}">
                <a16:creationId xmlns:a16="http://schemas.microsoft.com/office/drawing/2014/main" id="{4C498448-885A-DB23-EE76-8B674CB9C40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437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51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6894-EADD-E8B9-AD17-5D2E8FFD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Les </a:t>
            </a:r>
            <a:r>
              <a:rPr lang="en-CA" dirty="0" err="1"/>
              <a:t>préliminaires</a:t>
            </a:r>
            <a:endParaRPr lang="en-CA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8B37C4-F192-1741-76D7-159876EB13C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9" b="14331"/>
          <a:stretch/>
        </p:blipFill>
        <p:spPr>
          <a:xfrm>
            <a:off x="15" y="0"/>
            <a:ext cx="12191985" cy="49150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7951F-BE3A-887B-DA90-8FC554787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A4F76-C322-DBC0-DA07-D8804BA2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40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D90C-D900-C1E0-5924-E8C4A9B36D15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93840-9E70-FD3C-E21F-BAF1653C165E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33FEB34A-06BE-A289-705E-DF160D4F88E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7732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9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34744" cy="1450757"/>
          </a:xfrm>
        </p:spPr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dichotomie</a:t>
            </a:r>
            <a:r>
              <a:rPr lang="en-CA" dirty="0"/>
              <a:t> numérique/</a:t>
            </a:r>
            <a:r>
              <a:rPr lang="en-CA" dirty="0" err="1"/>
              <a:t>analogique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humains</a:t>
            </a:r>
            <a:r>
              <a:rPr lang="en-CA" dirty="0"/>
              <a:t> </a:t>
            </a:r>
            <a:r>
              <a:rPr lang="en-CA" dirty="0" err="1"/>
              <a:t>collectent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depuis</a:t>
            </a:r>
            <a:r>
              <a:rPr lang="en-CA" dirty="0"/>
              <a:t> </a:t>
            </a:r>
            <a:r>
              <a:rPr lang="en-CA" dirty="0" err="1"/>
              <a:t>longtemps</a:t>
            </a:r>
            <a:r>
              <a:rPr lang="en-CA" dirty="0"/>
              <a:t> ; J.C. Scott </a:t>
            </a:r>
            <a:r>
              <a:rPr lang="en-CA" dirty="0" err="1"/>
              <a:t>affirme</a:t>
            </a:r>
            <a:r>
              <a:rPr lang="en-CA" dirty="0"/>
              <a:t> que la </a:t>
            </a:r>
            <a:r>
              <a:rPr lang="en-CA" dirty="0" err="1"/>
              <a:t>collecte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un des </a:t>
            </a:r>
            <a:r>
              <a:rPr lang="en-CA" dirty="0" err="1"/>
              <a:t>principaux</a:t>
            </a:r>
            <a:r>
              <a:rPr lang="en-CA" dirty="0"/>
              <a:t> </a:t>
            </a:r>
            <a:r>
              <a:rPr lang="en-CA" dirty="0" err="1"/>
              <a:t>catalyste</a:t>
            </a:r>
            <a:r>
              <a:rPr lang="en-CA" dirty="0"/>
              <a:t> de </a:t>
            </a:r>
            <a:r>
              <a:rPr lang="en-CA" dirty="0" err="1"/>
              <a:t>l'État</a:t>
            </a:r>
            <a:r>
              <a:rPr lang="en-CA" dirty="0"/>
              <a:t>-nation.</a:t>
            </a:r>
          </a:p>
          <a:p>
            <a:r>
              <a:rPr lang="en-CA" dirty="0" err="1"/>
              <a:t>Historiquement</a:t>
            </a:r>
            <a:r>
              <a:rPr lang="en-CA" dirty="0"/>
              <a:t>, nous </a:t>
            </a:r>
            <a:r>
              <a:rPr lang="en-CA" dirty="0" err="1"/>
              <a:t>avons</a:t>
            </a:r>
            <a:r>
              <a:rPr lang="en-CA" dirty="0"/>
              <a:t> </a:t>
            </a:r>
            <a:r>
              <a:rPr lang="en-CA" dirty="0" err="1"/>
              <a:t>vécu</a:t>
            </a:r>
            <a:r>
              <a:rPr lang="en-CA" dirty="0"/>
              <a:t> dans le </a:t>
            </a:r>
            <a:r>
              <a:rPr lang="en-CA" b="1" dirty="0"/>
              <a:t>monde </a:t>
            </a:r>
            <a:r>
              <a:rPr lang="en-CA" b="1" dirty="0" err="1"/>
              <a:t>analogique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compréhension</a:t>
            </a:r>
            <a:r>
              <a:rPr lang="en-CA" dirty="0"/>
              <a:t> </a:t>
            </a:r>
            <a:r>
              <a:rPr lang="en-CA" dirty="0" err="1"/>
              <a:t>fondée</a:t>
            </a:r>
            <a:r>
              <a:rPr lang="en-CA" dirty="0"/>
              <a:t> sur </a:t>
            </a:r>
            <a:r>
              <a:rPr lang="en-CA" dirty="0" err="1"/>
              <a:t>l'expérience</a:t>
            </a:r>
            <a:r>
              <a:rPr lang="en-CA" dirty="0"/>
              <a:t> continue de la </a:t>
            </a:r>
            <a:r>
              <a:rPr lang="en-CA" b="1" dirty="0" err="1"/>
              <a:t>réalité</a:t>
            </a:r>
            <a:r>
              <a:rPr lang="en-CA" b="1" dirty="0"/>
              <a:t> physique</a:t>
            </a:r>
            <a:r>
              <a:rPr lang="en-CA" dirty="0"/>
              <a:t>).</a:t>
            </a:r>
          </a:p>
          <a:p>
            <a:r>
              <a:rPr lang="en-CA" dirty="0"/>
              <a:t>Nos </a:t>
            </a:r>
            <a:r>
              <a:rPr lang="en-CA" dirty="0" err="1"/>
              <a:t>activités</a:t>
            </a:r>
            <a:r>
              <a:rPr lang="en-CA" dirty="0"/>
              <a:t> de </a:t>
            </a:r>
            <a:r>
              <a:rPr lang="en-CA" dirty="0" err="1"/>
              <a:t>collecte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ont</a:t>
            </a:r>
            <a:r>
              <a:rPr lang="en-CA" dirty="0"/>
              <a:t> </a:t>
            </a:r>
            <a:r>
              <a:rPr lang="en-CA" dirty="0" err="1"/>
              <a:t>été</a:t>
            </a:r>
            <a:r>
              <a:rPr lang="en-CA" dirty="0"/>
              <a:t> les premiers pas </a:t>
            </a:r>
            <a:r>
              <a:rPr lang="en-CA" dirty="0" err="1"/>
              <a:t>vers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stratégie</a:t>
            </a:r>
            <a:r>
              <a:rPr lang="en-CA" dirty="0"/>
              <a:t> </a:t>
            </a:r>
            <a:r>
              <a:rPr lang="en-CA" dirty="0" err="1"/>
              <a:t>différente</a:t>
            </a:r>
            <a:r>
              <a:rPr lang="en-CA" dirty="0"/>
              <a:t> pour </a:t>
            </a:r>
            <a:r>
              <a:rPr lang="en-CA" dirty="0" err="1"/>
              <a:t>comprendre</a:t>
            </a:r>
            <a:r>
              <a:rPr lang="en-CA" dirty="0"/>
              <a:t> et </a:t>
            </a:r>
            <a:r>
              <a:rPr lang="en-CA" dirty="0" err="1"/>
              <a:t>interagir</a:t>
            </a:r>
            <a:r>
              <a:rPr lang="en-CA" dirty="0"/>
              <a:t> avec le monde. </a:t>
            </a:r>
          </a:p>
          <a:p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nous </a:t>
            </a:r>
            <a:r>
              <a:rPr lang="en-CA" dirty="0" err="1"/>
              <a:t>amènent</a:t>
            </a:r>
            <a:r>
              <a:rPr lang="en-CA" dirty="0"/>
              <a:t> à conceptualiser le monde </a:t>
            </a:r>
            <a:r>
              <a:rPr lang="en-CA" dirty="0" err="1"/>
              <a:t>d'une</a:t>
            </a:r>
            <a:r>
              <a:rPr lang="en-CA" dirty="0"/>
              <a:t> manière </a:t>
            </a:r>
            <a:r>
              <a:rPr lang="en-CA" b="1" dirty="0"/>
              <a:t>plus </a:t>
            </a:r>
            <a:r>
              <a:rPr lang="en-CA" b="1" dirty="0" err="1"/>
              <a:t>discrète</a:t>
            </a:r>
            <a:r>
              <a:rPr lang="en-CA" b="1" dirty="0"/>
              <a:t> que continue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41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756EF7-36F7-9CCA-311E-6ABFFD5B0556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4883B8-DF5C-EEC3-0455-EBA0D8D71C93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F62C056-1883-3F1D-8D39-98EFCF18A9F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5859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096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42002" cy="1450757"/>
          </a:xfrm>
        </p:spPr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dichotomie</a:t>
            </a:r>
            <a:r>
              <a:rPr lang="en-CA" dirty="0"/>
              <a:t> numérique/</a:t>
            </a:r>
            <a:r>
              <a:rPr lang="en-CA" dirty="0" err="1"/>
              <a:t>analogique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dirty="0" err="1"/>
              <a:t>En</a:t>
            </a:r>
            <a:r>
              <a:rPr lang="en-CA" sz="2200" dirty="0"/>
              <a:t> </a:t>
            </a:r>
            <a:r>
              <a:rPr lang="en-CA" sz="2200" dirty="0" err="1"/>
              <a:t>traduisant</a:t>
            </a:r>
            <a:r>
              <a:rPr lang="en-CA" sz="2200" dirty="0"/>
              <a:t> </a:t>
            </a:r>
            <a:r>
              <a:rPr lang="en-CA" sz="2200" dirty="0" err="1"/>
              <a:t>nos</a:t>
            </a:r>
            <a:r>
              <a:rPr lang="en-CA" sz="2200" dirty="0"/>
              <a:t> </a:t>
            </a:r>
            <a:r>
              <a:rPr lang="en-CA" sz="2200" dirty="0" err="1"/>
              <a:t>expériences</a:t>
            </a:r>
            <a:r>
              <a:rPr lang="en-CA" sz="2200" dirty="0"/>
              <a:t> </a:t>
            </a:r>
            <a:r>
              <a:rPr lang="en-CA" sz="2200" dirty="0" err="1"/>
              <a:t>en</a:t>
            </a:r>
            <a:r>
              <a:rPr lang="en-CA" sz="2200" dirty="0"/>
              <a:t> chiffres et </a:t>
            </a:r>
            <a:r>
              <a:rPr lang="en-CA" sz="2200" dirty="0" err="1"/>
              <a:t>en</a:t>
            </a:r>
            <a:r>
              <a:rPr lang="en-CA" sz="2200" dirty="0"/>
              <a:t> </a:t>
            </a:r>
            <a:r>
              <a:rPr lang="en-CA" sz="2200" dirty="0" err="1"/>
              <a:t>catégories</a:t>
            </a:r>
            <a:r>
              <a:rPr lang="en-CA" sz="2200" dirty="0"/>
              <a:t>, nous </a:t>
            </a:r>
            <a:r>
              <a:rPr lang="en-CA" sz="2200" dirty="0" err="1"/>
              <a:t>créons</a:t>
            </a:r>
            <a:r>
              <a:rPr lang="en-CA" sz="2200" dirty="0"/>
              <a:t> des </a:t>
            </a:r>
            <a:r>
              <a:rPr lang="en-CA" sz="2200" dirty="0" err="1"/>
              <a:t>frontières</a:t>
            </a:r>
            <a:r>
              <a:rPr lang="en-CA" sz="2200" dirty="0"/>
              <a:t> </a:t>
            </a:r>
            <a:r>
              <a:rPr lang="en-CA" sz="2200" b="1" dirty="0"/>
              <a:t>plus </a:t>
            </a:r>
            <a:r>
              <a:rPr lang="en-CA" sz="2200" b="1" dirty="0" err="1"/>
              <a:t>nettes</a:t>
            </a:r>
            <a:r>
              <a:rPr lang="en-CA" sz="2200" b="1" dirty="0"/>
              <a:t> </a:t>
            </a:r>
            <a:r>
              <a:rPr lang="en-CA" sz="2200" dirty="0"/>
              <a:t>que </a:t>
            </a:r>
            <a:r>
              <a:rPr lang="en-CA" sz="2200" dirty="0" err="1"/>
              <a:t>ce</a:t>
            </a:r>
            <a:r>
              <a:rPr lang="en-CA" sz="2200" dirty="0"/>
              <a:t> que </a:t>
            </a:r>
            <a:r>
              <a:rPr lang="en-CA" sz="2200" dirty="0" err="1"/>
              <a:t>notre</a:t>
            </a:r>
            <a:r>
              <a:rPr lang="en-CA" sz="2200" dirty="0"/>
              <a:t> </a:t>
            </a:r>
            <a:r>
              <a:rPr lang="en-CA" sz="2200" dirty="0" err="1"/>
              <a:t>expérience</a:t>
            </a:r>
            <a:r>
              <a:rPr lang="en-CA" sz="2200" dirty="0"/>
              <a:t> “brute” </a:t>
            </a:r>
            <a:r>
              <a:rPr lang="en-CA" sz="2200" dirty="0" err="1"/>
              <a:t>pourrait</a:t>
            </a:r>
            <a:r>
              <a:rPr lang="en-CA" sz="2200" dirty="0"/>
              <a:t> </a:t>
            </a:r>
            <a:r>
              <a:rPr lang="en-CA" sz="2200" dirty="0" err="1"/>
              <a:t>suggérer</a:t>
            </a:r>
            <a:r>
              <a:rPr lang="en-CA" sz="2200" dirty="0"/>
              <a:t>. </a:t>
            </a:r>
          </a:p>
          <a:p>
            <a:r>
              <a:rPr lang="en-CA" sz="2200" dirty="0" err="1"/>
              <a:t>Cette</a:t>
            </a:r>
            <a:r>
              <a:rPr lang="en-CA" sz="2200" dirty="0"/>
              <a:t> </a:t>
            </a:r>
            <a:r>
              <a:rPr lang="en-CA" sz="2200" dirty="0" err="1"/>
              <a:t>stratégie</a:t>
            </a:r>
            <a:r>
              <a:rPr lang="en-CA" sz="2200" dirty="0"/>
              <a:t> de </a:t>
            </a:r>
            <a:r>
              <a:rPr lang="en-CA" sz="2200" dirty="0" err="1"/>
              <a:t>discrétisation</a:t>
            </a:r>
            <a:r>
              <a:rPr lang="en-CA" sz="2200" dirty="0"/>
              <a:t> conduit à </a:t>
            </a:r>
            <a:r>
              <a:rPr lang="en-CA" sz="2200" dirty="0" err="1"/>
              <a:t>l'</a:t>
            </a:r>
            <a:r>
              <a:rPr lang="en-CA" sz="2200" b="1" dirty="0" err="1"/>
              <a:t>ordinateur</a:t>
            </a:r>
            <a:r>
              <a:rPr lang="en-CA" sz="2200" b="1" dirty="0"/>
              <a:t> numérique </a:t>
            </a:r>
            <a:r>
              <a:rPr lang="en-CA" sz="2200" dirty="0"/>
              <a:t>(</a:t>
            </a:r>
            <a:r>
              <a:rPr lang="en-CA" sz="2200" dirty="0" err="1"/>
              <a:t>série</a:t>
            </a:r>
            <a:r>
              <a:rPr lang="en-CA" sz="2200" dirty="0"/>
              <a:t> de 1 et 0), qui </a:t>
            </a:r>
            <a:r>
              <a:rPr lang="en-CA" sz="2200" dirty="0" err="1"/>
              <a:t>réussit</a:t>
            </a:r>
            <a:r>
              <a:rPr lang="en-CA" sz="2200" dirty="0"/>
              <a:t> </a:t>
            </a:r>
            <a:r>
              <a:rPr lang="en-CA" sz="2200" dirty="0" err="1"/>
              <a:t>assez</a:t>
            </a:r>
            <a:r>
              <a:rPr lang="en-CA" sz="2200" dirty="0"/>
              <a:t> bien à </a:t>
            </a:r>
            <a:r>
              <a:rPr lang="en-CA" sz="2200" dirty="0" err="1"/>
              <a:t>représenter</a:t>
            </a:r>
            <a:r>
              <a:rPr lang="en-CA" sz="2200" dirty="0"/>
              <a:t> </a:t>
            </a:r>
            <a:r>
              <a:rPr lang="en-CA" sz="2200" dirty="0" err="1"/>
              <a:t>notre</a:t>
            </a:r>
            <a:r>
              <a:rPr lang="en-CA" sz="2200" dirty="0"/>
              <a:t> monde physique : le </a:t>
            </a:r>
            <a:r>
              <a:rPr lang="en-CA" sz="2200" b="1" dirty="0"/>
              <a:t>monde numérique </a:t>
            </a:r>
            <a:r>
              <a:rPr lang="en-CA" sz="2200" dirty="0" err="1"/>
              <a:t>prend</a:t>
            </a:r>
            <a:r>
              <a:rPr lang="en-CA" sz="2200" dirty="0"/>
              <a:t>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dirty="0" err="1"/>
              <a:t>réalité</a:t>
            </a:r>
            <a:r>
              <a:rPr lang="en-CA" sz="2200" dirty="0"/>
              <a:t> </a:t>
            </a:r>
            <a:r>
              <a:rPr lang="en-CA" sz="2200" dirty="0" err="1"/>
              <a:t>aussi</a:t>
            </a:r>
            <a:r>
              <a:rPr lang="en-CA" sz="2200" dirty="0"/>
              <a:t> </a:t>
            </a:r>
            <a:r>
              <a:rPr lang="en-CA" sz="2200" dirty="0" err="1"/>
              <a:t>omniprésente</a:t>
            </a:r>
            <a:r>
              <a:rPr lang="en-CA" sz="2200" dirty="0"/>
              <a:t> et </a:t>
            </a:r>
            <a:r>
              <a:rPr lang="en-CA" sz="2200" dirty="0" err="1"/>
              <a:t>importante</a:t>
            </a:r>
            <a:r>
              <a:rPr lang="en-CA" sz="2200" dirty="0"/>
              <a:t> que le monde physique.</a:t>
            </a:r>
          </a:p>
          <a:p>
            <a:r>
              <a:rPr lang="en-CA" sz="2200" dirty="0"/>
              <a:t>Ce monde numérique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construit</a:t>
            </a:r>
            <a:r>
              <a:rPr lang="en-CA" sz="2200" dirty="0"/>
              <a:t> sur le monde physique, </a:t>
            </a:r>
            <a:r>
              <a:rPr lang="en-CA" sz="2200" dirty="0" err="1"/>
              <a:t>mais</a:t>
            </a:r>
            <a:r>
              <a:rPr lang="en-CA" sz="2200" dirty="0"/>
              <a:t> il </a:t>
            </a:r>
            <a:r>
              <a:rPr lang="en-CA" sz="2200" b="1" dirty="0"/>
              <a:t>ne </a:t>
            </a:r>
            <a:r>
              <a:rPr lang="en-CA" sz="2200" b="1" dirty="0" err="1"/>
              <a:t>fonctionne</a:t>
            </a:r>
            <a:r>
              <a:rPr lang="en-CA" sz="2200" b="1" dirty="0"/>
              <a:t> pas </a:t>
            </a:r>
            <a:r>
              <a:rPr lang="en-CA" sz="2200" b="1" dirty="0" err="1"/>
              <a:t>selon</a:t>
            </a:r>
            <a:r>
              <a:rPr lang="en-CA" sz="2200" b="1" dirty="0"/>
              <a:t> les </a:t>
            </a:r>
            <a:r>
              <a:rPr lang="en-CA" sz="2200" b="1" dirty="0" err="1"/>
              <a:t>mêmes</a:t>
            </a:r>
            <a:r>
              <a:rPr lang="en-CA" sz="2200" b="1" dirty="0"/>
              <a:t> </a:t>
            </a:r>
            <a:r>
              <a:rPr lang="en-CA" sz="2200" b="1" dirty="0" err="1"/>
              <a:t>règles</a:t>
            </a:r>
            <a:r>
              <a:rPr lang="en-CA" sz="2200" b="1" dirty="0"/>
              <a:t> :</a:t>
            </a:r>
            <a:endParaRPr lang="en-CA" sz="2200" dirty="0"/>
          </a:p>
          <a:p>
            <a:pPr lvl="1"/>
            <a:r>
              <a:rPr lang="en-CA" sz="1900" dirty="0"/>
              <a:t>dans le monde physique, le </a:t>
            </a:r>
            <a:r>
              <a:rPr lang="en-CA" sz="1900" dirty="0" err="1"/>
              <a:t>défaut</a:t>
            </a:r>
            <a:r>
              <a:rPr lang="en-CA" sz="1900" dirty="0"/>
              <a:t> </a:t>
            </a:r>
            <a:r>
              <a:rPr lang="en-CA" sz="1900" dirty="0" err="1"/>
              <a:t>est</a:t>
            </a:r>
            <a:r>
              <a:rPr lang="en-CA" sz="1900" dirty="0"/>
              <a:t> </a:t>
            </a:r>
            <a:r>
              <a:rPr lang="en-CA" sz="1900" dirty="0" err="1"/>
              <a:t>d'</a:t>
            </a:r>
            <a:r>
              <a:rPr lang="en-CA" sz="1900" b="1" dirty="0" err="1"/>
              <a:t>oublier</a:t>
            </a:r>
            <a:r>
              <a:rPr lang="en-CA" sz="1900" b="1" dirty="0"/>
              <a:t> </a:t>
            </a:r>
            <a:r>
              <a:rPr lang="en-CA" sz="1900" dirty="0"/>
              <a:t>; dans le monde numérique, </a:t>
            </a:r>
            <a:r>
              <a:rPr lang="en-CA" sz="1900" dirty="0" err="1"/>
              <a:t>c'est</a:t>
            </a:r>
            <a:r>
              <a:rPr lang="en-CA" sz="1900" dirty="0"/>
              <a:t> de </a:t>
            </a:r>
            <a:r>
              <a:rPr lang="en-CA" sz="1900" b="1" dirty="0"/>
              <a:t>se souvenir</a:t>
            </a:r>
            <a:endParaRPr lang="en-CA" sz="1900" dirty="0"/>
          </a:p>
          <a:p>
            <a:pPr lvl="1"/>
            <a:r>
              <a:rPr lang="en-CA" sz="1900" dirty="0"/>
              <a:t>dans le monde physique, le </a:t>
            </a:r>
            <a:r>
              <a:rPr lang="en-CA" sz="1900" dirty="0" err="1"/>
              <a:t>défaut</a:t>
            </a:r>
            <a:r>
              <a:rPr lang="en-CA" sz="1900" dirty="0"/>
              <a:t> </a:t>
            </a:r>
            <a:r>
              <a:rPr lang="en-CA" sz="1900" dirty="0" err="1"/>
              <a:t>est</a:t>
            </a:r>
            <a:r>
              <a:rPr lang="en-CA" sz="1900" dirty="0"/>
              <a:t> </a:t>
            </a:r>
            <a:r>
              <a:rPr lang="en-CA" sz="1900" b="1" dirty="0" err="1"/>
              <a:t>privé</a:t>
            </a:r>
            <a:r>
              <a:rPr lang="en-CA" sz="1900" b="1" dirty="0"/>
              <a:t> </a:t>
            </a:r>
            <a:r>
              <a:rPr lang="en-CA" sz="1900" dirty="0"/>
              <a:t>; dans le monde numérique, le </a:t>
            </a:r>
            <a:r>
              <a:rPr lang="en-CA" sz="1900" dirty="0" err="1"/>
              <a:t>défaut</a:t>
            </a:r>
            <a:r>
              <a:rPr lang="en-CA" sz="1900" dirty="0"/>
              <a:t> </a:t>
            </a:r>
            <a:r>
              <a:rPr lang="en-CA" sz="1900" dirty="0" err="1"/>
              <a:t>est</a:t>
            </a:r>
            <a:r>
              <a:rPr lang="en-CA" sz="1900" dirty="0"/>
              <a:t> </a:t>
            </a:r>
            <a:r>
              <a:rPr lang="en-CA" sz="1900" b="1" dirty="0"/>
              <a:t>public</a:t>
            </a:r>
            <a:endParaRPr lang="en-CA" sz="1900" dirty="0"/>
          </a:p>
          <a:p>
            <a:pPr lvl="1"/>
            <a:r>
              <a:rPr lang="en-CA" sz="1900" dirty="0"/>
              <a:t>dans le monde physique, la </a:t>
            </a:r>
            <a:r>
              <a:rPr lang="en-CA" sz="1900" dirty="0" err="1"/>
              <a:t>copie</a:t>
            </a:r>
            <a:r>
              <a:rPr lang="en-CA" sz="1900" dirty="0"/>
              <a:t> </a:t>
            </a:r>
            <a:r>
              <a:rPr lang="en-CA" sz="1900" dirty="0" err="1"/>
              <a:t>est</a:t>
            </a:r>
            <a:r>
              <a:rPr lang="en-CA" sz="1900" dirty="0"/>
              <a:t> </a:t>
            </a:r>
            <a:r>
              <a:rPr lang="en-CA" sz="1900" b="1" dirty="0"/>
              <a:t>difficile </a:t>
            </a:r>
            <a:r>
              <a:rPr lang="en-CA" sz="1900" dirty="0"/>
              <a:t>; dans le monde numérique, la </a:t>
            </a:r>
            <a:r>
              <a:rPr lang="en-CA" sz="1900" dirty="0" err="1"/>
              <a:t>copie</a:t>
            </a:r>
            <a:r>
              <a:rPr lang="en-CA" sz="1900" dirty="0"/>
              <a:t> </a:t>
            </a:r>
            <a:r>
              <a:rPr lang="en-CA" sz="1900" dirty="0" err="1"/>
              <a:t>est</a:t>
            </a:r>
            <a:r>
              <a:rPr lang="en-CA" sz="1900" dirty="0"/>
              <a:t> </a:t>
            </a:r>
            <a:r>
              <a:rPr lang="en-CA" sz="1900" b="1" dirty="0"/>
              <a:t>facile</a:t>
            </a:r>
            <a:endParaRPr lang="en-CA" sz="19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42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7C6B51-F95E-40E6-C922-DCE2DDFD8483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4139A-0DE5-82BD-D59F-69D886E09BA7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BE36471B-392B-99EA-2EB7-D52516B3A40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9839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57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82344" cy="1450757"/>
          </a:xfrm>
        </p:spPr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dichotomie</a:t>
            </a:r>
            <a:r>
              <a:rPr lang="en-CA" dirty="0"/>
              <a:t> numérique/</a:t>
            </a:r>
            <a:r>
              <a:rPr lang="en-CA" dirty="0" err="1"/>
              <a:t>analogique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dirty="0"/>
              <a:t>La </a:t>
            </a:r>
            <a:r>
              <a:rPr lang="en-CA" sz="2200" dirty="0" err="1"/>
              <a:t>numérisation</a:t>
            </a:r>
            <a:r>
              <a:rPr lang="en-CA" sz="2200" dirty="0"/>
              <a:t> rend </a:t>
            </a:r>
            <a:r>
              <a:rPr lang="en-CA" sz="2200" b="1" dirty="0" err="1"/>
              <a:t>visibles</a:t>
            </a:r>
            <a:r>
              <a:rPr lang="en-CA" sz="2200" b="1" dirty="0"/>
              <a:t> des </a:t>
            </a:r>
            <a:r>
              <a:rPr lang="en-CA" sz="2200" dirty="0"/>
              <a:t>choses </a:t>
            </a:r>
            <a:r>
              <a:rPr lang="en-CA" sz="2200" b="1" dirty="0"/>
              <a:t>autrefois </a:t>
            </a:r>
            <a:r>
              <a:rPr lang="en-CA" sz="2200" b="1" dirty="0" err="1"/>
              <a:t>cachées</a:t>
            </a:r>
            <a:r>
              <a:rPr lang="en-CA" sz="2200" dirty="0"/>
              <a:t>. </a:t>
            </a:r>
          </a:p>
          <a:p>
            <a:r>
              <a:rPr lang="en-CA" sz="2200" dirty="0"/>
              <a:t>Les </a:t>
            </a:r>
            <a:r>
              <a:rPr lang="en-CA" sz="2200" dirty="0" err="1"/>
              <a:t>scientifiques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des </a:t>
            </a:r>
            <a:r>
              <a:rPr lang="en-CA" sz="2200" dirty="0" err="1"/>
              <a:t>scientifiques</a:t>
            </a:r>
            <a:r>
              <a:rPr lang="en-CA" sz="2200" dirty="0"/>
              <a:t> du </a:t>
            </a:r>
            <a:r>
              <a:rPr lang="en-CA" sz="2200" b="1" dirty="0"/>
              <a:t>monde numérique</a:t>
            </a:r>
            <a:r>
              <a:rPr lang="en-CA" sz="2200" dirty="0"/>
              <a:t>. </a:t>
            </a:r>
            <a:r>
              <a:rPr lang="en-CA" sz="2200" dirty="0" err="1"/>
              <a:t>Elles</a:t>
            </a:r>
            <a:r>
              <a:rPr lang="en-CA" sz="2200" dirty="0"/>
              <a:t> </a:t>
            </a:r>
            <a:r>
              <a:rPr lang="en-CA" sz="2200" dirty="0" err="1"/>
              <a:t>cherchent</a:t>
            </a:r>
            <a:r>
              <a:rPr lang="en-CA" sz="2200" dirty="0"/>
              <a:t> à </a:t>
            </a:r>
            <a:r>
              <a:rPr lang="en-CA" sz="2200" dirty="0" err="1"/>
              <a:t>comprendre</a:t>
            </a:r>
            <a:r>
              <a:rPr lang="en-CA" sz="2200" dirty="0"/>
              <a:t> :</a:t>
            </a:r>
          </a:p>
          <a:p>
            <a:pPr lvl="1"/>
            <a:r>
              <a:rPr lang="en-CA" sz="1900" dirty="0"/>
              <a:t>les </a:t>
            </a:r>
            <a:r>
              <a:rPr lang="en-CA" sz="1900" b="1" dirty="0" err="1"/>
              <a:t>principes</a:t>
            </a:r>
            <a:r>
              <a:rPr lang="en-CA" sz="1900" b="1" dirty="0"/>
              <a:t> </a:t>
            </a:r>
            <a:r>
              <a:rPr lang="en-CA" sz="1900" b="1" dirty="0" err="1"/>
              <a:t>fondamentaux</a:t>
            </a:r>
            <a:r>
              <a:rPr lang="en-CA" sz="1900" b="1" dirty="0"/>
              <a:t> des </a:t>
            </a:r>
            <a:r>
              <a:rPr lang="en-CA" sz="1900" b="1" dirty="0" err="1"/>
              <a:t>données</a:t>
            </a:r>
            <a:endParaRPr lang="en-CA" sz="1900" b="1" dirty="0"/>
          </a:p>
          <a:p>
            <a:pPr lvl="1"/>
            <a:r>
              <a:rPr lang="en-CA" sz="1900" dirty="0"/>
              <a:t>comment </a:t>
            </a:r>
            <a:r>
              <a:rPr lang="en-CA" sz="1900" dirty="0" err="1"/>
              <a:t>ces</a:t>
            </a:r>
            <a:r>
              <a:rPr lang="en-CA" sz="1900" dirty="0"/>
              <a:t> </a:t>
            </a:r>
            <a:r>
              <a:rPr lang="en-CA" sz="1900" dirty="0" err="1"/>
              <a:t>principes</a:t>
            </a:r>
            <a:r>
              <a:rPr lang="en-CA" sz="1900" dirty="0"/>
              <a:t> </a:t>
            </a:r>
            <a:r>
              <a:rPr lang="en-CA" sz="1900" dirty="0" err="1"/>
              <a:t>fondamentaux</a:t>
            </a:r>
            <a:r>
              <a:rPr lang="en-CA" sz="1900" dirty="0"/>
              <a:t> se </a:t>
            </a:r>
            <a:r>
              <a:rPr lang="en-CA" sz="1900" dirty="0" err="1"/>
              <a:t>manifestent</a:t>
            </a:r>
            <a:r>
              <a:rPr lang="en-CA" sz="1900" dirty="0"/>
              <a:t> dans </a:t>
            </a:r>
            <a:r>
              <a:rPr lang="en-CA" sz="1900" dirty="0" err="1"/>
              <a:t>différents</a:t>
            </a:r>
            <a:r>
              <a:rPr lang="en-CA" sz="1900" dirty="0"/>
              <a:t> </a:t>
            </a:r>
            <a:r>
              <a:rPr lang="en-CA" sz="1900" dirty="0" err="1"/>
              <a:t>phénomènes</a:t>
            </a:r>
            <a:r>
              <a:rPr lang="en-CA" sz="1900" dirty="0"/>
              <a:t> </a:t>
            </a:r>
            <a:r>
              <a:rPr lang="en-CA" sz="1900" dirty="0" err="1"/>
              <a:t>numériques</a:t>
            </a:r>
            <a:endParaRPr lang="en-CA" sz="1900" dirty="0"/>
          </a:p>
          <a:p>
            <a:r>
              <a:rPr lang="en-CA" sz="2200" dirty="0" err="1"/>
              <a:t>En</a:t>
            </a:r>
            <a:r>
              <a:rPr lang="en-CA" sz="2200" dirty="0"/>
              <a:t> fin de </a:t>
            </a:r>
            <a:r>
              <a:rPr lang="en-CA" sz="2200" dirty="0" err="1"/>
              <a:t>compte</a:t>
            </a:r>
            <a:r>
              <a:rPr lang="en-CA" sz="2200" dirty="0"/>
              <a:t>, les </a:t>
            </a:r>
            <a:r>
              <a:rPr lang="en-CA" sz="2200" dirty="0" err="1"/>
              <a:t>données</a:t>
            </a:r>
            <a:r>
              <a:rPr lang="en-CA" sz="2200" dirty="0"/>
              <a:t> et le monde numérique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b="1" dirty="0" err="1"/>
              <a:t>liés</a:t>
            </a:r>
            <a:r>
              <a:rPr lang="en-CA" sz="2200" b="1" dirty="0"/>
              <a:t> au monde physique</a:t>
            </a:r>
            <a:r>
              <a:rPr lang="en-CA" sz="2200" dirty="0"/>
              <a:t>. Ce qui </a:t>
            </a:r>
            <a:r>
              <a:rPr lang="en-CA" sz="2200" dirty="0" err="1"/>
              <a:t>est</a:t>
            </a:r>
            <a:r>
              <a:rPr lang="en-CA" sz="2200" dirty="0"/>
              <a:t> fait avec les </a:t>
            </a:r>
            <a:r>
              <a:rPr lang="en-CA" sz="2200" dirty="0" err="1"/>
              <a:t>données</a:t>
            </a:r>
            <a:r>
              <a:rPr lang="en-CA" sz="2200" dirty="0"/>
              <a:t> a des </a:t>
            </a:r>
            <a:r>
              <a:rPr lang="en-CA" sz="2200" b="1" dirty="0" err="1"/>
              <a:t>répercussions</a:t>
            </a:r>
            <a:r>
              <a:rPr lang="en-CA" sz="2200" dirty="0"/>
              <a:t> dans le monde physique ; et il </a:t>
            </a:r>
            <a:r>
              <a:rPr lang="en-CA" sz="2200" dirty="0" err="1"/>
              <a:t>est</a:t>
            </a:r>
            <a:r>
              <a:rPr lang="en-CA" sz="2200" dirty="0"/>
              <a:t> crucial de </a:t>
            </a:r>
            <a:r>
              <a:rPr lang="en-CA" sz="2200" dirty="0" err="1"/>
              <a:t>maîtriser</a:t>
            </a:r>
            <a:r>
              <a:rPr lang="en-CA" sz="2200" dirty="0"/>
              <a:t> les </a:t>
            </a:r>
            <a:r>
              <a:rPr lang="en-CA" sz="2200" b="1" dirty="0" err="1"/>
              <a:t>principes</a:t>
            </a:r>
            <a:r>
              <a:rPr lang="en-CA" sz="2200" b="1" dirty="0"/>
              <a:t> </a:t>
            </a:r>
            <a:r>
              <a:rPr lang="en-CA" sz="2200" b="1" dirty="0" err="1"/>
              <a:t>fondamentaux</a:t>
            </a:r>
            <a:r>
              <a:rPr lang="en-CA" sz="2200" dirty="0"/>
              <a:t> et le </a:t>
            </a:r>
            <a:r>
              <a:rPr lang="en-CA" sz="2200" b="1" dirty="0" err="1"/>
              <a:t>contexte</a:t>
            </a:r>
            <a:r>
              <a:rPr lang="en-CA" sz="2200" dirty="0"/>
              <a:t> du travail de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avant</a:t>
            </a:r>
            <a:r>
              <a:rPr lang="en-CA" sz="2200" dirty="0"/>
              <a:t> de se lancer dans les </a:t>
            </a:r>
            <a:r>
              <a:rPr lang="en-CA" sz="2200" dirty="0" err="1"/>
              <a:t>outils</a:t>
            </a:r>
            <a:r>
              <a:rPr lang="en-CA" sz="2200" dirty="0"/>
              <a:t> et les techniques.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43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B8CCA1-2065-9A9C-D0A8-5C20FCE61618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4DE38-DBB5-50BA-CBA5-61B411E3CCC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3D76C1E4-1984-DD86-0F7B-78EB6125BB9F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072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7515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Qu'est-ce</a:t>
            </a:r>
            <a:r>
              <a:rPr lang="en-CA" dirty="0"/>
              <a:t> </a:t>
            </a:r>
            <a:r>
              <a:rPr lang="en-CA" dirty="0" err="1"/>
              <a:t>qu'une</a:t>
            </a:r>
            <a:r>
              <a:rPr lang="en-CA" dirty="0"/>
              <a:t> </a:t>
            </a:r>
            <a:r>
              <a:rPr lang="en-CA" dirty="0" err="1"/>
              <a:t>donnée</a:t>
            </a:r>
            <a:r>
              <a:rPr lang="en-CA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Il </a:t>
            </a:r>
            <a:r>
              <a:rPr lang="en-CA" dirty="0" err="1"/>
              <a:t>est</a:t>
            </a:r>
            <a:r>
              <a:rPr lang="en-CA" dirty="0"/>
              <a:t> difficile de donner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définition</a:t>
            </a:r>
            <a:r>
              <a:rPr lang="en-CA" dirty="0"/>
              <a:t> </a:t>
            </a:r>
            <a:r>
              <a:rPr lang="en-CA" dirty="0" err="1"/>
              <a:t>précise</a:t>
            </a:r>
            <a:r>
              <a:rPr lang="en-CA" dirty="0"/>
              <a:t> des </a:t>
            </a:r>
            <a:r>
              <a:rPr lang="en-CA" b="1" dirty="0" err="1"/>
              <a:t>donnée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est-ce</a:t>
            </a:r>
            <a:r>
              <a:rPr lang="en-CA" dirty="0"/>
              <a:t> au </a:t>
            </a:r>
            <a:r>
              <a:rPr lang="en-CA" dirty="0" err="1"/>
              <a:t>singulier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au </a:t>
            </a:r>
            <a:r>
              <a:rPr lang="en-CA" dirty="0" err="1"/>
              <a:t>pluriel</a:t>
            </a:r>
            <a:r>
              <a:rPr lang="en-CA" dirty="0"/>
              <a:t> ?).</a:t>
            </a:r>
          </a:p>
          <a:p>
            <a:r>
              <a:rPr lang="en-CA" dirty="0"/>
              <a:t>D'un point de </a:t>
            </a:r>
            <a:r>
              <a:rPr lang="en-CA" dirty="0" err="1"/>
              <a:t>vue</a:t>
            </a:r>
            <a:r>
              <a:rPr lang="en-CA" dirty="0"/>
              <a:t> </a:t>
            </a:r>
            <a:r>
              <a:rPr lang="en-CA" dirty="0" err="1"/>
              <a:t>linguistique</a:t>
            </a:r>
            <a:r>
              <a:rPr lang="en-CA" dirty="0"/>
              <a:t>,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i="1" dirty="0" err="1"/>
              <a:t>donnée</a:t>
            </a:r>
            <a:r>
              <a:rPr lang="en-CA" i="1" dirty="0"/>
              <a:t> </a:t>
            </a:r>
            <a:r>
              <a:rPr lang="en-CA" dirty="0" err="1"/>
              <a:t>est</a:t>
            </a:r>
            <a:r>
              <a:rPr lang="en-CA" dirty="0"/>
              <a:t> "un </a:t>
            </a:r>
            <a:r>
              <a:rPr lang="en-CA" dirty="0" err="1"/>
              <a:t>élément</a:t>
            </a:r>
            <a:r>
              <a:rPr lang="en-CA" dirty="0"/>
              <a:t> </a:t>
            </a:r>
            <a:r>
              <a:rPr lang="en-CA" dirty="0" err="1"/>
              <a:t>d'information</a:t>
            </a:r>
            <a:r>
              <a:rPr lang="en-CA" dirty="0"/>
              <a:t>". Les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 err="1"/>
              <a:t>signifient</a:t>
            </a:r>
            <a:r>
              <a:rPr lang="en-CA" dirty="0"/>
              <a:t> </a:t>
            </a:r>
            <a:r>
              <a:rPr lang="en-CA" dirty="0" err="1"/>
              <a:t>donc</a:t>
            </a:r>
            <a:r>
              <a:rPr lang="en-CA" dirty="0"/>
              <a:t> "</a:t>
            </a:r>
            <a:r>
              <a:rPr lang="en-CA" dirty="0" err="1"/>
              <a:t>éléments</a:t>
            </a:r>
            <a:r>
              <a:rPr lang="en-CA" dirty="0"/>
              <a:t> </a:t>
            </a:r>
            <a:r>
              <a:rPr lang="en-CA" dirty="0" err="1"/>
              <a:t>d'information</a:t>
            </a:r>
            <a:r>
              <a:rPr lang="en-CA" dirty="0"/>
              <a:t>" </a:t>
            </a:r>
            <a:r>
              <a:rPr lang="en-CA" dirty="0" err="1"/>
              <a:t>ou</a:t>
            </a:r>
            <a:r>
              <a:rPr lang="en-CA" dirty="0"/>
              <a:t> “</a:t>
            </a:r>
            <a:r>
              <a:rPr lang="en-CA" b="1" dirty="0"/>
              <a:t>collection </a:t>
            </a:r>
            <a:r>
              <a:rPr lang="en-CA" dirty="0" err="1"/>
              <a:t>d'éléments</a:t>
            </a:r>
            <a:r>
              <a:rPr lang="en-CA" dirty="0"/>
              <a:t> </a:t>
            </a:r>
            <a:r>
              <a:rPr lang="en-CA" dirty="0" err="1"/>
              <a:t>d'information</a:t>
            </a:r>
            <a:r>
              <a:rPr lang="en-CA" dirty="0"/>
              <a:t>".</a:t>
            </a:r>
          </a:p>
          <a:p>
            <a:r>
              <a:rPr lang="en-CA" i="1" dirty="0"/>
              <a:t>Les </a:t>
            </a:r>
            <a:r>
              <a:rPr lang="en-CA" i="1" dirty="0" err="1"/>
              <a:t>données</a:t>
            </a:r>
            <a:r>
              <a:rPr lang="en-CA" i="1" dirty="0"/>
              <a:t> </a:t>
            </a:r>
            <a:r>
              <a:rPr lang="en-CA" dirty="0" err="1"/>
              <a:t>représentent</a:t>
            </a:r>
            <a:r>
              <a:rPr lang="en-CA" dirty="0"/>
              <a:t> le tout (</a:t>
            </a:r>
            <a:r>
              <a:rPr lang="en-CA" dirty="0" err="1"/>
              <a:t>potentiellement</a:t>
            </a:r>
            <a:r>
              <a:rPr lang="en-CA" dirty="0"/>
              <a:t> plus grand que la </a:t>
            </a:r>
            <a:r>
              <a:rPr lang="en-CA" dirty="0" err="1"/>
              <a:t>somme</a:t>
            </a:r>
            <a:r>
              <a:rPr lang="en-CA" dirty="0"/>
              <a:t> de </a:t>
            </a:r>
            <a:r>
              <a:rPr lang="en-CA" dirty="0" err="1"/>
              <a:t>ses</a:t>
            </a:r>
            <a:r>
              <a:rPr lang="en-CA" dirty="0"/>
              <a:t> parties)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simplement</a:t>
            </a:r>
            <a:r>
              <a:rPr lang="en-CA" dirty="0"/>
              <a:t> le concept </a:t>
            </a:r>
            <a:r>
              <a:rPr lang="en-CA" dirty="0" err="1"/>
              <a:t>idéalisé</a:t>
            </a:r>
            <a:r>
              <a:rPr lang="en-CA" dirty="0"/>
              <a:t>.</a:t>
            </a:r>
          </a:p>
          <a:p>
            <a:r>
              <a:rPr lang="en-CA" dirty="0"/>
              <a:t>Est-</a:t>
            </a:r>
            <a:r>
              <a:rPr lang="en-CA" dirty="0" err="1"/>
              <a:t>ce</a:t>
            </a:r>
            <a:r>
              <a:rPr lang="en-CA" dirty="0"/>
              <a:t> que </a:t>
            </a:r>
            <a:r>
              <a:rPr lang="en-CA" dirty="0" err="1"/>
              <a:t>c'est</a:t>
            </a:r>
            <a:r>
              <a:rPr lang="en-CA" dirty="0"/>
              <a:t> </a:t>
            </a:r>
            <a:r>
              <a:rPr lang="en-CA" dirty="0" err="1"/>
              <a:t>clair</a:t>
            </a:r>
            <a:r>
              <a:rPr lang="en-CA" dirty="0"/>
              <a:t>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44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C77474-7057-BB18-EB98-CB68FCEE5880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BC376-8113-C646-BE1E-07B2E354E396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67BB35D-748E-F5BB-D8C8-C3C24D6BE8B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4738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814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Qu'est-ce qu'une donnée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Est-</a:t>
            </a:r>
            <a:r>
              <a:rPr lang="en-CA" dirty="0" err="1"/>
              <a:t>ce</a:t>
            </a:r>
            <a:r>
              <a:rPr lang="en-CA" dirty="0"/>
              <a:t> que </a:t>
            </a:r>
            <a:r>
              <a:rPr lang="en-CA" dirty="0" err="1"/>
              <a:t>ce</a:t>
            </a:r>
            <a:r>
              <a:rPr lang="en-CA" dirty="0"/>
              <a:t> qui suit </a:t>
            </a:r>
            <a:r>
              <a:rPr lang="en-CA" dirty="0" err="1"/>
              <a:t>représente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?</a:t>
            </a:r>
          </a:p>
          <a:p>
            <a:pPr algn="ctr"/>
            <a:r>
              <a:rPr lang="en-CA" dirty="0"/>
              <a:t>4,529		“rouge” 	25.782 	“Y”</a:t>
            </a:r>
          </a:p>
          <a:p>
            <a:r>
              <a:rPr lang="en-CA" dirty="0" err="1"/>
              <a:t>Pourquoi</a:t>
            </a:r>
            <a:r>
              <a:rPr lang="en-CA" dirty="0"/>
              <a:t> ? </a:t>
            </a:r>
            <a:r>
              <a:rPr lang="en-CA" dirty="0" err="1"/>
              <a:t>Pourquoi</a:t>
            </a:r>
            <a:r>
              <a:rPr lang="en-CA" dirty="0"/>
              <a:t> pas ? Que manque-t-il, le </a:t>
            </a:r>
            <a:r>
              <a:rPr lang="en-CA" dirty="0" err="1"/>
              <a:t>cas</a:t>
            </a:r>
            <a:r>
              <a:rPr lang="en-CA" dirty="0"/>
              <a:t> </a:t>
            </a:r>
            <a:r>
              <a:rPr lang="en-CA" dirty="0" err="1"/>
              <a:t>échéant</a:t>
            </a:r>
            <a:r>
              <a:rPr lang="en-CA" dirty="0"/>
              <a:t> ? </a:t>
            </a:r>
          </a:p>
          <a:p>
            <a:r>
              <a:rPr lang="en-CA" dirty="0" err="1"/>
              <a:t>L'approche</a:t>
            </a:r>
            <a:r>
              <a:rPr lang="en-CA" dirty="0"/>
              <a:t> Potter Stewart : "on les </a:t>
            </a:r>
            <a:r>
              <a:rPr lang="en-CA" dirty="0" err="1"/>
              <a:t>reconnait</a:t>
            </a:r>
            <a:r>
              <a:rPr lang="en-CA" dirty="0"/>
              <a:t> </a:t>
            </a:r>
            <a:r>
              <a:rPr lang="en-CA" dirty="0" err="1"/>
              <a:t>lorsqu’on</a:t>
            </a:r>
            <a:r>
              <a:rPr lang="en-CA" dirty="0"/>
              <a:t> le </a:t>
            </a:r>
            <a:r>
              <a:rPr lang="en-CA" dirty="0" err="1"/>
              <a:t>voit</a:t>
            </a:r>
            <a:r>
              <a:rPr lang="en-CA" dirty="0"/>
              <a:t>". </a:t>
            </a:r>
          </a:p>
          <a:p>
            <a:r>
              <a:rPr lang="en-CA" dirty="0"/>
              <a:t>De manière </a:t>
            </a:r>
            <a:r>
              <a:rPr lang="en-CA" dirty="0" err="1"/>
              <a:t>pragmatique</a:t>
            </a:r>
            <a:r>
              <a:rPr lang="en-CA" dirty="0"/>
              <a:t>,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des collections </a:t>
            </a:r>
            <a:r>
              <a:rPr lang="en-CA" dirty="0" err="1"/>
              <a:t>d’observations</a:t>
            </a:r>
            <a:r>
              <a:rPr lang="en-CA" dirty="0"/>
              <a:t> </a:t>
            </a:r>
            <a:r>
              <a:rPr lang="en-CA" dirty="0" err="1"/>
              <a:t>concernant</a:t>
            </a:r>
            <a:r>
              <a:rPr lang="en-CA" dirty="0"/>
              <a:t> des </a:t>
            </a:r>
            <a:r>
              <a:rPr lang="en-CA" b="1" dirty="0" err="1"/>
              <a:t>objets</a:t>
            </a:r>
            <a:r>
              <a:rPr lang="en-CA" b="1" dirty="0"/>
              <a:t> </a:t>
            </a:r>
            <a:r>
              <a:rPr lang="en-CA" dirty="0"/>
              <a:t>et </a:t>
            </a:r>
            <a:r>
              <a:rPr lang="en-CA" dirty="0" err="1"/>
              <a:t>leurs</a:t>
            </a:r>
            <a:r>
              <a:rPr lang="en-CA" dirty="0"/>
              <a:t> </a:t>
            </a:r>
            <a:r>
              <a:rPr lang="en-CA" b="1" dirty="0" err="1"/>
              <a:t>attributs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45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D6C380-A081-2C97-50B5-8EC1E7C73BC0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02E51-E57B-CC76-B588-D61B08C946C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64EC69B-4396-F818-0EA3-397E66A9CCA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696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46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Objets</a:t>
            </a:r>
            <a:r>
              <a:rPr lang="en-CA" dirty="0"/>
              <a:t> et </a:t>
            </a:r>
            <a:r>
              <a:rPr lang="en-CA" dirty="0" err="1"/>
              <a:t>attributs</a:t>
            </a:r>
            <a:endParaRPr lang="en-C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95FCF5-E6FD-5789-D74C-57FC4454C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2882693" cy="3868577"/>
          </a:xfrm>
        </p:spPr>
        <p:txBody>
          <a:bodyPr/>
          <a:lstStyle/>
          <a:p>
            <a:r>
              <a:rPr lang="en-CA" dirty="0" err="1"/>
              <a:t>Objet</a:t>
            </a:r>
            <a:r>
              <a:rPr lang="en-CA" dirty="0"/>
              <a:t> : </a:t>
            </a:r>
            <a:r>
              <a:rPr lang="en-CA" i="1" dirty="0"/>
              <a:t>sandwich</a:t>
            </a:r>
          </a:p>
          <a:p>
            <a:pPr lvl="1"/>
            <a:r>
              <a:rPr lang="en-CA" b="1" dirty="0" err="1"/>
              <a:t>Forme</a:t>
            </a:r>
            <a:r>
              <a:rPr lang="en-CA" b="1" dirty="0"/>
              <a:t> : </a:t>
            </a:r>
            <a:r>
              <a:rPr lang="en-CA" dirty="0"/>
              <a:t>rectangle</a:t>
            </a:r>
          </a:p>
          <a:p>
            <a:pPr lvl="1"/>
            <a:r>
              <a:rPr lang="en-CA" b="1" dirty="0"/>
              <a:t>Couleur : </a:t>
            </a:r>
            <a:r>
              <a:rPr lang="en-CA" dirty="0" err="1"/>
              <a:t>brun</a:t>
            </a:r>
            <a:endParaRPr lang="en-CA" dirty="0"/>
          </a:p>
          <a:p>
            <a:pPr lvl="1"/>
            <a:r>
              <a:rPr lang="en-CA" b="1" dirty="0" err="1"/>
              <a:t>Fonction</a:t>
            </a:r>
            <a:r>
              <a:rPr lang="en-CA" b="1" dirty="0"/>
              <a:t> : </a:t>
            </a:r>
            <a:r>
              <a:rPr lang="en-CA" dirty="0"/>
              <a:t>alimentation</a:t>
            </a:r>
          </a:p>
          <a:p>
            <a:pPr lvl="1"/>
            <a:r>
              <a:rPr lang="en-CA" b="1" dirty="0"/>
              <a:t>Lieu : </a:t>
            </a:r>
            <a:r>
              <a:rPr lang="en-CA" dirty="0"/>
              <a:t>bureau</a:t>
            </a:r>
          </a:p>
          <a:p>
            <a:pPr lvl="1"/>
            <a:r>
              <a:rPr lang="en-CA" b="1" dirty="0"/>
              <a:t>Propriétaire : </a:t>
            </a:r>
            <a:r>
              <a:rPr lang="en-CA" dirty="0"/>
              <a:t>Pat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46</a:t>
            </a:fld>
            <a:endParaRPr lang="en-CA"/>
          </a:p>
        </p:txBody>
      </p:sp>
      <p:pic>
        <p:nvPicPr>
          <p:cNvPr id="1026" name="Picture 2" descr="An apple">
            <a:extLst>
              <a:ext uri="{FF2B5EF4-FFF2-40B4-BE49-F238E27FC236}">
                <a16:creationId xmlns:a16="http://schemas.microsoft.com/office/drawing/2014/main" id="{D501E738-220F-9681-0F37-13077BA2B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4"/>
          <a:stretch/>
        </p:blipFill>
        <p:spPr bwMode="auto">
          <a:xfrm>
            <a:off x="3555267" y="2663811"/>
            <a:ext cx="2626582" cy="254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035B0-4D94-1355-692B-AFF3540E5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503" y="2000518"/>
            <a:ext cx="3299011" cy="3868576"/>
          </a:xfrm>
        </p:spPr>
        <p:txBody>
          <a:bodyPr/>
          <a:lstStyle/>
          <a:p>
            <a:pPr algn="l"/>
            <a:r>
              <a:rPr lang="en-CA" dirty="0" err="1"/>
              <a:t>Objet</a:t>
            </a:r>
            <a:r>
              <a:rPr lang="en-CA" dirty="0"/>
              <a:t> : </a:t>
            </a:r>
            <a:r>
              <a:rPr lang="en-CA" i="1" dirty="0" err="1"/>
              <a:t>pomme</a:t>
            </a:r>
            <a:endParaRPr lang="en-CA" i="1" dirty="0"/>
          </a:p>
          <a:p>
            <a:pPr lvl="1" algn="l"/>
            <a:r>
              <a:rPr lang="en-CA" b="1" dirty="0" err="1"/>
              <a:t>Forme</a:t>
            </a:r>
            <a:r>
              <a:rPr lang="en-CA" b="1" dirty="0"/>
              <a:t> : </a:t>
            </a:r>
            <a:r>
              <a:rPr lang="en-CA" dirty="0" err="1"/>
              <a:t>sphérique</a:t>
            </a:r>
            <a:endParaRPr lang="en-CA" dirty="0"/>
          </a:p>
          <a:p>
            <a:pPr lvl="1" algn="l"/>
            <a:r>
              <a:rPr lang="en-CA" b="1" dirty="0"/>
              <a:t>Couleur : </a:t>
            </a:r>
            <a:r>
              <a:rPr lang="en-CA" dirty="0"/>
              <a:t>rouge</a:t>
            </a:r>
          </a:p>
          <a:p>
            <a:pPr lvl="1" algn="l"/>
            <a:r>
              <a:rPr lang="en-CA" b="1" dirty="0" err="1"/>
              <a:t>Fonction</a:t>
            </a:r>
            <a:r>
              <a:rPr lang="en-CA" b="1" dirty="0"/>
              <a:t> : </a:t>
            </a:r>
            <a:r>
              <a:rPr lang="en-CA" dirty="0"/>
              <a:t>alimentation</a:t>
            </a:r>
          </a:p>
          <a:p>
            <a:pPr lvl="1" algn="l"/>
            <a:r>
              <a:rPr lang="en-CA" b="1" dirty="0"/>
              <a:t>Lieu : </a:t>
            </a:r>
            <a:r>
              <a:rPr lang="en-CA" dirty="0" err="1"/>
              <a:t>réfrigérateur</a:t>
            </a:r>
            <a:endParaRPr lang="en-CA" dirty="0"/>
          </a:p>
          <a:p>
            <a:pPr lvl="1" algn="l"/>
            <a:r>
              <a:rPr lang="en-CA" b="1" dirty="0"/>
              <a:t>Propriétaire : </a:t>
            </a:r>
            <a:r>
              <a:rPr lang="en-CA" dirty="0"/>
              <a:t>Jen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C2ABED-0DFA-6E6C-C33D-EC966ACC0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555" y="2660374"/>
            <a:ext cx="2545425" cy="25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54C0A-1EA5-DF49-B018-1F302E452537}"/>
              </a:ext>
            </a:extLst>
          </p:cNvPr>
          <p:cNvSpPr txBox="1"/>
          <p:nvPr/>
        </p:nvSpPr>
        <p:spPr>
          <a:xfrm>
            <a:off x="1097279" y="5596029"/>
            <a:ext cx="10058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</a:rPr>
              <a:t>N'oubliez pas : un objet n'est pas simplement </a:t>
            </a:r>
            <a:r>
              <a:rPr lang="en-CA" sz="2400" b="1">
                <a:solidFill>
                  <a:schemeClr val="tx2"/>
                </a:solidFill>
                <a:latin typeface="Dagny OT" panose="020B0504020201020104" pitchFamily="34" charset="77"/>
              </a:rPr>
              <a:t>la somme de ses attributs</a:t>
            </a:r>
            <a:r>
              <a:rPr lang="en-CA" sz="2400">
                <a:solidFill>
                  <a:schemeClr val="tx2"/>
                </a:solidFill>
                <a:latin typeface="Dagny OT" panose="020B0504020201020104" pitchFamily="34" charset="77"/>
              </a:rPr>
              <a:t>. </a:t>
            </a:r>
            <a:endParaRPr lang="en-US" sz="2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0E61A-CFAD-9F1B-D237-6F7A7E349FB2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8A45A-BC3F-5B81-14BF-840DD758EA10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05EE10F3-A287-95F8-5EE7-334DB7473E7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3707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112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Objets et attributs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207214" cy="3851404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 </a:t>
            </a:r>
            <a:r>
              <a:rPr lang="en-CA" dirty="0" err="1"/>
              <a:t>Ambiguïtés</a:t>
            </a:r>
            <a:r>
              <a:rPr lang="en-CA" dirty="0"/>
              <a:t> </a:t>
            </a:r>
            <a:r>
              <a:rPr lang="en-CA" dirty="0" err="1"/>
              <a:t>lorsqu'il</a:t>
            </a:r>
            <a:r>
              <a:rPr lang="en-CA" dirty="0"/>
              <a:t> </a:t>
            </a:r>
            <a:r>
              <a:rPr lang="en-CA" dirty="0" err="1"/>
              <a:t>s'agit</a:t>
            </a:r>
            <a:r>
              <a:rPr lang="en-CA" dirty="0"/>
              <a:t> de </a:t>
            </a:r>
            <a:r>
              <a:rPr lang="en-CA" b="1" dirty="0" err="1"/>
              <a:t>mesurer</a:t>
            </a:r>
            <a:r>
              <a:rPr lang="en-CA" b="1" dirty="0"/>
              <a:t> </a:t>
            </a:r>
            <a:r>
              <a:rPr lang="en-CA" dirty="0"/>
              <a:t>(et </a:t>
            </a:r>
            <a:r>
              <a:rPr lang="en-CA" dirty="0" err="1"/>
              <a:t>d'</a:t>
            </a:r>
            <a:r>
              <a:rPr lang="en-CA" b="1" dirty="0" err="1"/>
              <a:t>enregistrer</a:t>
            </a:r>
            <a:r>
              <a:rPr lang="en-CA" dirty="0"/>
              <a:t>) les </a:t>
            </a:r>
            <a:r>
              <a:rPr lang="en-CA" dirty="0" err="1"/>
              <a:t>attributs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l'image</a:t>
            </a:r>
            <a:r>
              <a:rPr lang="en-CA" dirty="0"/>
              <a:t> </a:t>
            </a:r>
            <a:r>
              <a:rPr lang="en-CA" dirty="0" err="1"/>
              <a:t>d'une</a:t>
            </a:r>
            <a:r>
              <a:rPr lang="en-CA" dirty="0"/>
              <a:t> </a:t>
            </a:r>
            <a:r>
              <a:rPr lang="en-CA" dirty="0" err="1"/>
              <a:t>pomme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représentation</a:t>
            </a:r>
            <a:r>
              <a:rPr lang="en-CA" dirty="0"/>
              <a:t> 2D d'un </a:t>
            </a:r>
            <a:r>
              <a:rPr lang="en-CA" dirty="0" err="1"/>
              <a:t>objet</a:t>
            </a:r>
            <a:r>
              <a:rPr lang="en-CA" dirty="0"/>
              <a:t> 3D </a:t>
            </a:r>
          </a:p>
          <a:p>
            <a:pPr lvl="1"/>
            <a:r>
              <a:rPr lang="en-CA" dirty="0"/>
              <a:t>la </a:t>
            </a:r>
            <a:r>
              <a:rPr lang="en-CA" dirty="0" err="1"/>
              <a:t>forme</a:t>
            </a:r>
            <a:r>
              <a:rPr lang="en-CA" dirty="0"/>
              <a:t> </a:t>
            </a:r>
            <a:r>
              <a:rPr lang="en-CA" dirty="0" err="1"/>
              <a:t>générale</a:t>
            </a:r>
            <a:r>
              <a:rPr lang="en-CA" dirty="0"/>
              <a:t> du sandwich </a:t>
            </a:r>
            <a:r>
              <a:rPr lang="en-CA" dirty="0" err="1"/>
              <a:t>n’est</a:t>
            </a:r>
            <a:r>
              <a:rPr lang="en-CA" dirty="0"/>
              <a:t> que </a:t>
            </a:r>
            <a:r>
              <a:rPr lang="en-CA" dirty="0" err="1"/>
              <a:t>vaguement</a:t>
            </a:r>
            <a:r>
              <a:rPr lang="en-CA" dirty="0"/>
              <a:t> </a:t>
            </a:r>
            <a:r>
              <a:rPr lang="en-CA" dirty="0" err="1"/>
              <a:t>rectangulaire</a:t>
            </a:r>
            <a:r>
              <a:rPr lang="en-CA" dirty="0"/>
              <a:t> (</a:t>
            </a:r>
            <a:r>
              <a:rPr lang="en-CA" b="1" dirty="0" err="1"/>
              <a:t>erreur</a:t>
            </a:r>
            <a:r>
              <a:rPr lang="en-CA" b="1" dirty="0"/>
              <a:t> de </a:t>
            </a:r>
            <a:r>
              <a:rPr lang="en-CA" b="1" dirty="0" err="1"/>
              <a:t>mesure</a:t>
            </a:r>
            <a:r>
              <a:rPr lang="en-CA" b="1" dirty="0"/>
              <a:t> </a:t>
            </a:r>
            <a:r>
              <a:rPr lang="en-CA" dirty="0"/>
              <a:t>?)</a:t>
            </a:r>
          </a:p>
          <a:p>
            <a:pPr lvl="1"/>
            <a:r>
              <a:rPr lang="en-CA" dirty="0" err="1"/>
              <a:t>insignifiants</a:t>
            </a:r>
            <a:r>
              <a:rPr lang="en-CA" dirty="0"/>
              <a:t> pour la </a:t>
            </a:r>
            <a:r>
              <a:rPr lang="en-CA" dirty="0" err="1"/>
              <a:t>plupart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pas </a:t>
            </a:r>
            <a:r>
              <a:rPr lang="en-CA" dirty="0" err="1"/>
              <a:t>nécessairement</a:t>
            </a:r>
            <a:r>
              <a:rPr lang="en-CA" dirty="0"/>
              <a:t> pour </a:t>
            </a:r>
            <a:r>
              <a:rPr lang="en-CA" dirty="0" err="1"/>
              <a:t>tous</a:t>
            </a:r>
            <a:r>
              <a:rPr lang="en-CA" dirty="0"/>
              <a:t>, les </a:t>
            </a:r>
            <a:r>
              <a:rPr lang="en-CA" dirty="0" err="1"/>
              <a:t>objectifs</a:t>
            </a:r>
            <a:r>
              <a:rPr lang="en-CA" dirty="0"/>
              <a:t> </a:t>
            </a:r>
            <a:r>
              <a:rPr lang="en-CA" dirty="0" err="1"/>
              <a:t>analytiques</a:t>
            </a:r>
            <a:endParaRPr lang="en-CA" dirty="0"/>
          </a:p>
          <a:p>
            <a:pPr lvl="1"/>
            <a:r>
              <a:rPr lang="en-CA" dirty="0"/>
              <a:t>la </a:t>
            </a:r>
            <a:r>
              <a:rPr lang="en-CA" dirty="0" err="1"/>
              <a:t>forme</a:t>
            </a:r>
            <a:r>
              <a:rPr lang="en-CA" dirty="0"/>
              <a:t> de la </a:t>
            </a:r>
            <a:r>
              <a:rPr lang="en-CA" dirty="0" err="1"/>
              <a:t>pomme</a:t>
            </a:r>
            <a:r>
              <a:rPr lang="en-CA" dirty="0"/>
              <a:t> = volume, la </a:t>
            </a:r>
            <a:r>
              <a:rPr lang="en-CA" dirty="0" err="1"/>
              <a:t>forme</a:t>
            </a:r>
            <a:r>
              <a:rPr lang="en-CA" dirty="0"/>
              <a:t> du sandwich = surface (</a:t>
            </a:r>
            <a:r>
              <a:rPr lang="en-CA" b="1" dirty="0" err="1"/>
              <a:t>mesures</a:t>
            </a:r>
            <a:r>
              <a:rPr lang="en-CA" b="1" dirty="0"/>
              <a:t> incompatibles)</a:t>
            </a:r>
            <a:endParaRPr lang="en-CA" dirty="0"/>
          </a:p>
          <a:p>
            <a:pPr lvl="1"/>
            <a:r>
              <a:rPr lang="en-CA" dirty="0"/>
              <a:t>un certain </a:t>
            </a:r>
            <a:r>
              <a:rPr lang="en-CA" dirty="0" err="1"/>
              <a:t>nombre</a:t>
            </a:r>
            <a:r>
              <a:rPr lang="en-CA" dirty="0"/>
              <a:t> </a:t>
            </a:r>
            <a:r>
              <a:rPr lang="en-CA" dirty="0" err="1"/>
              <a:t>d'attributs</a:t>
            </a:r>
            <a:r>
              <a:rPr lang="en-CA" dirty="0"/>
              <a:t> </a:t>
            </a:r>
            <a:r>
              <a:rPr lang="en-CA" dirty="0" err="1"/>
              <a:t>potentiels</a:t>
            </a:r>
            <a:r>
              <a:rPr lang="en-CA" dirty="0"/>
              <a:t> ne </a:t>
            </a:r>
            <a:r>
              <a:rPr lang="en-CA" dirty="0" err="1"/>
              <a:t>sont</a:t>
            </a:r>
            <a:r>
              <a:rPr lang="en-CA" dirty="0"/>
              <a:t> pas </a:t>
            </a:r>
            <a:r>
              <a:rPr lang="en-CA" dirty="0" err="1"/>
              <a:t>mentionnés</a:t>
            </a:r>
            <a:r>
              <a:rPr lang="en-CA" dirty="0"/>
              <a:t> : taille, </a:t>
            </a:r>
            <a:r>
              <a:rPr lang="en-CA" dirty="0" err="1"/>
              <a:t>poids</a:t>
            </a:r>
            <a:r>
              <a:rPr lang="en-CA" dirty="0"/>
              <a:t>, temps, etc. </a:t>
            </a:r>
          </a:p>
          <a:p>
            <a:pPr lvl="1"/>
            <a:r>
              <a:rPr lang="en-CA" dirty="0"/>
              <a:t>y a-t-il </a:t>
            </a:r>
            <a:r>
              <a:rPr lang="en-CA" dirty="0" err="1"/>
              <a:t>d'autres</a:t>
            </a:r>
            <a:r>
              <a:rPr lang="en-CA" dirty="0"/>
              <a:t> </a:t>
            </a:r>
            <a:r>
              <a:rPr lang="en-CA" dirty="0" err="1"/>
              <a:t>problèmes</a:t>
            </a:r>
            <a:r>
              <a:rPr lang="en-CA" dirty="0"/>
              <a:t> ?</a:t>
            </a:r>
          </a:p>
          <a:p>
            <a:r>
              <a:rPr lang="en-CA" dirty="0"/>
              <a:t>Les </a:t>
            </a:r>
            <a:r>
              <a:rPr lang="en-CA" dirty="0" err="1"/>
              <a:t>erreurs</a:t>
            </a:r>
            <a:r>
              <a:rPr lang="en-CA" dirty="0"/>
              <a:t> de </a:t>
            </a:r>
            <a:r>
              <a:rPr lang="en-CA" dirty="0" err="1"/>
              <a:t>mesure</a:t>
            </a:r>
            <a:r>
              <a:rPr lang="en-CA" dirty="0"/>
              <a:t> et les </a:t>
            </a:r>
            <a:r>
              <a:rPr lang="en-CA" dirty="0" err="1"/>
              <a:t>listes</a:t>
            </a:r>
            <a:r>
              <a:rPr lang="en-CA" dirty="0"/>
              <a:t> </a:t>
            </a:r>
            <a:r>
              <a:rPr lang="en-CA" dirty="0" err="1"/>
              <a:t>incomplètes</a:t>
            </a:r>
            <a:r>
              <a:rPr lang="en-CA" dirty="0"/>
              <a:t> font </a:t>
            </a:r>
            <a:r>
              <a:rPr lang="en-CA" dirty="0" err="1"/>
              <a:t>toujours</a:t>
            </a:r>
            <a:r>
              <a:rPr lang="en-CA" dirty="0"/>
              <a:t> </a:t>
            </a:r>
            <a:r>
              <a:rPr lang="en-CA" dirty="0" err="1"/>
              <a:t>partie</a:t>
            </a:r>
            <a:r>
              <a:rPr lang="en-CA" dirty="0"/>
              <a:t> du tableau ; </a:t>
            </a:r>
            <a:r>
              <a:rPr lang="en-CA" dirty="0" err="1"/>
              <a:t>cette</a:t>
            </a:r>
            <a:r>
              <a:rPr lang="en-CA" dirty="0"/>
              <a:t> collection </a:t>
            </a:r>
            <a:r>
              <a:rPr lang="en-CA" dirty="0" err="1"/>
              <a:t>d'attributs</a:t>
            </a:r>
            <a:r>
              <a:rPr lang="en-CA" dirty="0"/>
              <a:t> </a:t>
            </a:r>
            <a:r>
              <a:rPr lang="en-CA" dirty="0" err="1"/>
              <a:t>fournit-elle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/>
              <a:t>description </a:t>
            </a:r>
            <a:r>
              <a:rPr lang="en-CA" dirty="0" err="1"/>
              <a:t>raisonnable</a:t>
            </a:r>
            <a:r>
              <a:rPr lang="en-CA" dirty="0"/>
              <a:t> des </a:t>
            </a:r>
            <a:r>
              <a:rPr lang="en-CA" dirty="0" err="1"/>
              <a:t>objets</a:t>
            </a:r>
            <a:r>
              <a:rPr lang="en-CA" dirty="0"/>
              <a:t>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47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87FCF7-962D-8F24-A999-FE3BB5A052A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4BAC8-B42A-C5F8-8A51-F08D7DDCA2AA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F11BD5E-0B0B-ADD3-B652-3300559FA83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998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77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treachery of images (This is not a pipe) - Rene Magritte - WikiArt ...">
            <a:extLst>
              <a:ext uri="{FF2B5EF4-FFF2-40B4-BE49-F238E27FC236}">
                <a16:creationId xmlns:a16="http://schemas.microsoft.com/office/drawing/2014/main" id="{84E9E41E-15BA-6AB0-94A2-3F18E34C6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38" y="629182"/>
            <a:ext cx="8033924" cy="55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FA69E6-2104-D329-60EE-271C8B9355B2}"/>
              </a:ext>
            </a:extLst>
          </p:cNvPr>
          <p:cNvSpPr txBox="1"/>
          <p:nvPr/>
        </p:nvSpPr>
        <p:spPr>
          <a:xfrm>
            <a:off x="6093350" y="0"/>
            <a:ext cx="6098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</a:rPr>
              <a:t>[R. Magritte, La </a:t>
            </a:r>
            <a:r>
              <a:rPr lang="en-CA" sz="1400" dirty="0" err="1">
                <a:solidFill>
                  <a:schemeClr val="tx2"/>
                </a:solidFill>
                <a:latin typeface="Dagny OT" panose="020B0504020201020104" pitchFamily="34" charset="77"/>
              </a:rPr>
              <a:t>Trahison</a:t>
            </a:r>
            <a:r>
              <a:rPr lang="en-CA" sz="1400" dirty="0">
                <a:solidFill>
                  <a:schemeClr val="tx2"/>
                </a:solidFill>
                <a:latin typeface="Dagny OT" panose="020B0504020201020104" pitchFamily="34" charset="77"/>
              </a:rPr>
              <a:t> des images]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0884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Des </a:t>
            </a:r>
            <a:r>
              <a:rPr lang="en-CA" dirty="0" err="1"/>
              <a:t>objets</a:t>
            </a:r>
            <a:r>
              <a:rPr lang="en-CA" dirty="0"/>
              <a:t> et </a:t>
            </a:r>
            <a:r>
              <a:rPr lang="en-CA" dirty="0" err="1"/>
              <a:t>attributs</a:t>
            </a:r>
            <a:r>
              <a:rPr lang="en-CA" dirty="0"/>
              <a:t> aux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Les </a:t>
            </a:r>
            <a:r>
              <a:rPr lang="en-CA" b="1" dirty="0" err="1"/>
              <a:t>données</a:t>
            </a:r>
            <a:r>
              <a:rPr lang="en-CA" b="1" dirty="0"/>
              <a:t> brutes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exister</a:t>
            </a:r>
            <a:r>
              <a:rPr lang="en-CA" dirty="0"/>
              <a:t> dans </a:t>
            </a:r>
            <a:r>
              <a:rPr lang="en-CA" dirty="0" err="1"/>
              <a:t>n'importe</a:t>
            </a:r>
            <a:r>
              <a:rPr lang="en-CA" dirty="0"/>
              <a:t> </a:t>
            </a:r>
            <a:r>
              <a:rPr lang="en-CA" dirty="0" err="1"/>
              <a:t>quel</a:t>
            </a:r>
            <a:r>
              <a:rPr lang="en-CA" dirty="0"/>
              <a:t> format.</a:t>
            </a:r>
          </a:p>
          <a:p>
            <a:r>
              <a:rPr lang="en-CA" dirty="0"/>
              <a:t>Un </a:t>
            </a:r>
            <a:r>
              <a:rPr lang="en-CA" b="1" dirty="0"/>
              <a:t>ensemble de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 err="1"/>
              <a:t>représente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collection qui </a:t>
            </a:r>
            <a:r>
              <a:rPr lang="en-CA" dirty="0" err="1"/>
              <a:t>pourraient</a:t>
            </a:r>
            <a:r>
              <a:rPr lang="en-CA" dirty="0"/>
              <a:t> peut-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introduites</a:t>
            </a:r>
            <a:r>
              <a:rPr lang="en-CA" dirty="0"/>
              <a:t> dans des </a:t>
            </a:r>
            <a:r>
              <a:rPr lang="en-CA" dirty="0" err="1"/>
              <a:t>algorithmes</a:t>
            </a:r>
            <a:r>
              <a:rPr lang="en-CA" dirty="0"/>
              <a:t> à des fins </a:t>
            </a:r>
            <a:r>
              <a:rPr lang="en-CA" dirty="0" err="1"/>
              <a:t>d'analyse</a:t>
            </a:r>
            <a:r>
              <a:rPr lang="en-CA" dirty="0"/>
              <a:t>.</a:t>
            </a:r>
          </a:p>
          <a:p>
            <a:r>
              <a:rPr lang="en-CA" dirty="0"/>
              <a:t>Les ensembles de </a:t>
            </a:r>
            <a:r>
              <a:rPr lang="en-CA" dirty="0" err="1"/>
              <a:t>données</a:t>
            </a:r>
            <a:r>
              <a:rPr lang="en-CA" dirty="0"/>
              <a:t> se </a:t>
            </a:r>
            <a:r>
              <a:rPr lang="en-CA" dirty="0" err="1"/>
              <a:t>présentent</a:t>
            </a:r>
            <a:r>
              <a:rPr lang="en-CA" dirty="0"/>
              <a:t> sous la </a:t>
            </a:r>
            <a:r>
              <a:rPr lang="en-CA" dirty="0" err="1"/>
              <a:t>forme</a:t>
            </a:r>
            <a:r>
              <a:rPr lang="en-CA" dirty="0"/>
              <a:t> de </a:t>
            </a:r>
            <a:r>
              <a:rPr lang="en-CA" b="1" dirty="0"/>
              <a:t>tableau</a:t>
            </a:r>
            <a:r>
              <a:rPr lang="en-CA" dirty="0"/>
              <a:t>, avec des </a:t>
            </a:r>
            <a:r>
              <a:rPr lang="en-CA" b="1" dirty="0" err="1"/>
              <a:t>rangées</a:t>
            </a:r>
            <a:r>
              <a:rPr lang="en-CA" dirty="0"/>
              <a:t> et des </a:t>
            </a:r>
            <a:r>
              <a:rPr lang="en-CA" b="1" dirty="0" err="1"/>
              <a:t>colonnes</a:t>
            </a:r>
            <a:r>
              <a:rPr lang="en-CA" dirty="0"/>
              <a:t>. Les </a:t>
            </a:r>
            <a:r>
              <a:rPr lang="en-CA" dirty="0" err="1"/>
              <a:t>attributs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les </a:t>
            </a:r>
            <a:r>
              <a:rPr lang="en-CA" b="1" dirty="0"/>
              <a:t>champs </a:t>
            </a:r>
            <a:r>
              <a:rPr lang="en-CA" dirty="0"/>
              <a:t>(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colonnes</a:t>
            </a:r>
            <a:r>
              <a:rPr lang="en-CA" dirty="0"/>
              <a:t>, variables) ; les </a:t>
            </a:r>
            <a:r>
              <a:rPr lang="en-CA" dirty="0" err="1"/>
              <a:t>objets</a:t>
            </a:r>
            <a:r>
              <a:rPr lang="en-CA" dirty="0"/>
              <a:t>, les </a:t>
            </a:r>
            <a:r>
              <a:rPr lang="en-CA" b="1" dirty="0"/>
              <a:t>instances </a:t>
            </a:r>
            <a:r>
              <a:rPr lang="en-CA" dirty="0"/>
              <a:t>(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cas</a:t>
            </a:r>
            <a:r>
              <a:rPr lang="en-CA" dirty="0"/>
              <a:t>, </a:t>
            </a:r>
            <a:r>
              <a:rPr lang="en-CA" dirty="0" err="1"/>
              <a:t>lignes</a:t>
            </a:r>
            <a:r>
              <a:rPr lang="en-CA" dirty="0"/>
              <a:t>, </a:t>
            </a:r>
            <a:r>
              <a:rPr lang="en-CA" dirty="0" err="1"/>
              <a:t>enregistrements</a:t>
            </a:r>
            <a:r>
              <a:rPr lang="en-CA" dirty="0"/>
              <a:t>).</a:t>
            </a:r>
          </a:p>
          <a:p>
            <a:r>
              <a:rPr lang="en-CA" dirty="0"/>
              <a:t>Les </a:t>
            </a:r>
            <a:r>
              <a:rPr lang="en-CA" dirty="0" err="1"/>
              <a:t>objets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décrits</a:t>
            </a:r>
            <a:r>
              <a:rPr lang="en-CA" dirty="0"/>
              <a:t> par </a:t>
            </a:r>
            <a:r>
              <a:rPr lang="en-CA" dirty="0" err="1"/>
              <a:t>leur</a:t>
            </a:r>
            <a:r>
              <a:rPr lang="en-CA" dirty="0"/>
              <a:t> </a:t>
            </a:r>
            <a:r>
              <a:rPr lang="en-CA" b="1" dirty="0" err="1"/>
              <a:t>vecteur</a:t>
            </a:r>
            <a:r>
              <a:rPr lang="en-CA" b="1" dirty="0"/>
              <a:t> de </a:t>
            </a:r>
            <a:r>
              <a:rPr lang="en-CA" b="1" dirty="0" err="1"/>
              <a:t>caractéristiques</a:t>
            </a:r>
            <a:r>
              <a:rPr lang="en-CA" b="1" dirty="0"/>
              <a:t> </a:t>
            </a:r>
            <a:r>
              <a:rPr lang="en-CA" dirty="0"/>
              <a:t>(signature de </a:t>
            </a:r>
            <a:r>
              <a:rPr lang="en-CA" dirty="0" err="1"/>
              <a:t>l'observation</a:t>
            </a:r>
            <a:r>
              <a:rPr lang="en-CA" dirty="0"/>
              <a:t>) – la collection </a:t>
            </a:r>
            <a:r>
              <a:rPr lang="en-CA" dirty="0" err="1"/>
              <a:t>d'attributs</a:t>
            </a:r>
            <a:r>
              <a:rPr lang="en-CA" dirty="0"/>
              <a:t> </a:t>
            </a:r>
            <a:r>
              <a:rPr lang="en-CA" dirty="0" err="1"/>
              <a:t>associés</a:t>
            </a:r>
            <a:r>
              <a:rPr lang="en-CA" dirty="0"/>
              <a:t> à </a:t>
            </a:r>
            <a:r>
              <a:rPr lang="en-CA" dirty="0" err="1"/>
              <a:t>l’observation</a:t>
            </a:r>
            <a:r>
              <a:rPr lang="en-CA" dirty="0"/>
              <a:t> </a:t>
            </a:r>
            <a:r>
              <a:rPr lang="en-CA" dirty="0" err="1"/>
              <a:t>d'intérêt</a:t>
            </a:r>
            <a:r>
              <a:rPr lang="en-CA" dirty="0"/>
              <a:t>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49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5CE293-70E0-FDEC-4E6B-304ED01B54CD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999277-F62E-1C31-8DB7-FEFC88DEC90E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A5F553D-434D-7805-E36D-27616B0B3B69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248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65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3D82-FD44-8EF3-519F-89AFEC2A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Description du cours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27E6-98F9-0679-FEDF-28E53E87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Ce cours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offre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aux participants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l'occasion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maîtriser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les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connaissances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compétences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fondamentales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nécessaires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l'analyse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Les participants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seront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initiés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diverses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méthodes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préparation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à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certaines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limites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intrinsèques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l'analyse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ainsi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qu'à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erreurs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pré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-analyse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facilement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évitables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CA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Après le cours, les participants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ont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la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possibilité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travailler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sur un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projet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guidé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recevant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>
                <a:ea typeface="Calibri" panose="020F0502020204030204" pitchFamily="34" charset="0"/>
                <a:cs typeface="Calibri" panose="020F0502020204030204" pitchFamily="34" charset="0"/>
              </a:rPr>
              <a:t>du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feedback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l'instructeur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CA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B2BA69-1499-64AB-C790-2A03C31FD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0458" y="6447427"/>
            <a:ext cx="1312025" cy="365125"/>
          </a:xfrm>
        </p:spPr>
        <p:txBody>
          <a:bodyPr/>
          <a:lstStyle/>
          <a:p>
            <a:fld id="{4D63F5A6-AD82-4E1E-87F7-CE90DE510401}" type="slidenum">
              <a:rPr lang="en-CA" smtClean="0"/>
              <a:t>5</a:t>
            </a:fld>
            <a:endParaRPr lang="en-CA"/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3F0F84A3-6B8E-355F-15E9-4EB29CFDB5E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2842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184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Des </a:t>
            </a:r>
            <a:r>
              <a:rPr lang="en-CA" dirty="0" err="1"/>
              <a:t>objets</a:t>
            </a:r>
            <a:r>
              <a:rPr lang="en-CA" dirty="0"/>
              <a:t> et </a:t>
            </a:r>
            <a:r>
              <a:rPr lang="en-CA" dirty="0" err="1"/>
              <a:t>attributs</a:t>
            </a:r>
            <a:r>
              <a:rPr lang="en-CA" dirty="0"/>
              <a:t> aux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058400" cy="565036"/>
          </a:xfrm>
        </p:spPr>
        <p:txBody>
          <a:bodyPr anchor="t"/>
          <a:lstStyle/>
          <a:p>
            <a:r>
              <a:rPr lang="en-CA" dirty="0" err="1"/>
              <a:t>L'ensemble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de </a:t>
            </a:r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objets</a:t>
            </a:r>
            <a:r>
              <a:rPr lang="en-CA" dirty="0"/>
              <a:t> physiques </a:t>
            </a:r>
            <a:r>
              <a:rPr lang="en-CA" dirty="0" err="1"/>
              <a:t>pourrait</a:t>
            </a:r>
            <a:r>
              <a:rPr lang="en-CA" dirty="0"/>
              <a:t> commencer par 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50</a:t>
            </a:fld>
            <a:endParaRPr lang="en-CA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940940C0-E5B1-A0CA-C532-0DC1EB9F1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0" y="2671484"/>
            <a:ext cx="10390557" cy="29163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5CD5F6-CA3D-CD00-9E39-E28E617EF80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54660-DD8E-A42B-15DC-4DE1E32C4891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8247C6-3366-FC5E-4C4D-C99A3922EDF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193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898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 </a:t>
            </a:r>
            <a:r>
              <a:rPr lang="en-CA" dirty="0" err="1"/>
              <a:t>objets</a:t>
            </a:r>
            <a:r>
              <a:rPr lang="en-CA" dirty="0"/>
              <a:t> et </a:t>
            </a:r>
            <a:r>
              <a:rPr lang="en-CA" dirty="0" err="1"/>
              <a:t>attributs</a:t>
            </a:r>
            <a:r>
              <a:rPr lang="en-CA" dirty="0"/>
              <a:t> aux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017690"/>
            <a:ext cx="5375238" cy="3851404"/>
          </a:xfrm>
        </p:spPr>
        <p:txBody>
          <a:bodyPr anchor="ctr"/>
          <a:lstStyle/>
          <a:p>
            <a:r>
              <a:rPr lang="en-CA" dirty="0" err="1"/>
              <a:t>En</a:t>
            </a:r>
            <a:r>
              <a:rPr lang="en-CA" dirty="0"/>
              <a:t> pratique, on utilise des </a:t>
            </a:r>
            <a:r>
              <a:rPr lang="en-CA" b="1" dirty="0" err="1"/>
              <a:t>banques</a:t>
            </a:r>
            <a:r>
              <a:rPr lang="en-CA" b="1" dirty="0"/>
              <a:t> de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/>
              <a:t>plus complexes, pour </a:t>
            </a:r>
            <a:r>
              <a:rPr lang="en-CA" dirty="0" err="1"/>
              <a:t>diverses</a:t>
            </a:r>
            <a:r>
              <a:rPr lang="en-CA" dirty="0"/>
              <a:t> raisons que nous </a:t>
            </a:r>
            <a:r>
              <a:rPr lang="en-CA" dirty="0" err="1"/>
              <a:t>aborderons</a:t>
            </a:r>
            <a:r>
              <a:rPr lang="en-CA" dirty="0"/>
              <a:t> </a:t>
            </a:r>
            <a:r>
              <a:rPr lang="en-CA" dirty="0" err="1"/>
              <a:t>brièvement</a:t>
            </a:r>
            <a:r>
              <a:rPr lang="en-CA" dirty="0"/>
              <a:t> à </a:t>
            </a:r>
            <a:r>
              <a:rPr lang="en-CA" dirty="0" err="1"/>
              <a:t>une</a:t>
            </a:r>
            <a:r>
              <a:rPr lang="en-CA" dirty="0"/>
              <a:t> étape </a:t>
            </a:r>
            <a:r>
              <a:rPr lang="en-CA" dirty="0" err="1"/>
              <a:t>ultérieure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51</a:t>
            </a:fld>
            <a:endParaRPr lang="en-CA"/>
          </a:p>
        </p:txBody>
      </p:sp>
      <p:pic>
        <p:nvPicPr>
          <p:cNvPr id="2050" name="Picture 2" descr="ER conceptual map">
            <a:extLst>
              <a:ext uri="{FF2B5EF4-FFF2-40B4-BE49-F238E27FC236}">
                <a16:creationId xmlns:a16="http://schemas.microsoft.com/office/drawing/2014/main" id="{6DE5D8C0-AEAC-FA4A-7107-FB0966F8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13" y="1649062"/>
            <a:ext cx="4473376" cy="520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FA4E4-FEFA-1A56-9A26-64AADF6E977A}"/>
              </a:ext>
            </a:extLst>
          </p:cNvPr>
          <p:cNvSpPr txBox="1"/>
          <p:nvPr/>
        </p:nvSpPr>
        <p:spPr>
          <a:xfrm>
            <a:off x="6824869" y="0"/>
            <a:ext cx="536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[</a:t>
            </a:r>
            <a:r>
              <a:rPr lang="en-CA" sz="1400" err="1">
                <a:solidFill>
                  <a:schemeClr val="tx2"/>
                </a:solidFill>
                <a:latin typeface="Dagny OT" panose="020B0504020201020104" pitchFamily="34" charset="77"/>
              </a:rPr>
              <a:t>Wooptoo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, "</a:t>
            </a:r>
            <a:r>
              <a:rPr lang="en-CA" sz="1400">
                <a:latin typeface="Dagny OT" panose="020B0504020201020104" pitchFamily="34" charset="77"/>
                <a:hlinkClick r:id="rId3"/>
              </a:rPr>
              <a:t>Entity - relationship model"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. Wikimedia]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021B47-6441-38D4-60F8-4168677F91D2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C0155-4E8E-3AB1-DBBA-30D041910BD6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BC4AD663-7D51-6A69-F5FA-AF5DBE07B39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94449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7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Les données dans l'actualité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Voici</a:t>
            </a:r>
            <a:r>
              <a:rPr lang="en-CA" dirty="0"/>
              <a:t> un </a:t>
            </a:r>
            <a:r>
              <a:rPr lang="en-CA" dirty="0" err="1"/>
              <a:t>échantillon</a:t>
            </a:r>
            <a:r>
              <a:rPr lang="en-CA" dirty="0"/>
              <a:t> de titres de </a:t>
            </a:r>
            <a:r>
              <a:rPr lang="en-CA" dirty="0" err="1"/>
              <a:t>journaux</a:t>
            </a:r>
            <a:r>
              <a:rPr lang="en-CA" dirty="0"/>
              <a:t> et </a:t>
            </a:r>
            <a:r>
              <a:rPr lang="en-CA" dirty="0" err="1"/>
              <a:t>d'articles</a:t>
            </a:r>
            <a:r>
              <a:rPr lang="en-CA" dirty="0"/>
              <a:t> </a:t>
            </a:r>
            <a:r>
              <a:rPr lang="en-CA" dirty="0" err="1"/>
              <a:t>mettant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évidence</a:t>
            </a:r>
            <a:r>
              <a:rPr lang="en-CA" dirty="0"/>
              <a:t> le </a:t>
            </a:r>
            <a:r>
              <a:rPr lang="en-CA" dirty="0" err="1"/>
              <a:t>rôle</a:t>
            </a:r>
            <a:r>
              <a:rPr lang="en-CA" dirty="0"/>
              <a:t> croissant de la </a:t>
            </a:r>
            <a:r>
              <a:rPr lang="en-CA" b="1" dirty="0"/>
              <a:t>science des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/>
              <a:t>(SD), de </a:t>
            </a:r>
            <a:r>
              <a:rPr lang="en-CA" dirty="0" err="1"/>
              <a:t>l'</a:t>
            </a:r>
            <a:r>
              <a:rPr lang="en-CA" b="1" dirty="0" err="1"/>
              <a:t>apprentissage</a:t>
            </a:r>
            <a:r>
              <a:rPr lang="en-CA" b="1" dirty="0"/>
              <a:t> </a:t>
            </a:r>
            <a:r>
              <a:rPr lang="en-CA" b="1" dirty="0" err="1"/>
              <a:t>automatique</a:t>
            </a:r>
            <a:r>
              <a:rPr lang="en-CA" b="1" dirty="0"/>
              <a:t> </a:t>
            </a:r>
            <a:r>
              <a:rPr lang="en-CA" dirty="0"/>
              <a:t>(AA) et de </a:t>
            </a:r>
            <a:r>
              <a:rPr lang="en-CA" dirty="0" err="1"/>
              <a:t>l'</a:t>
            </a:r>
            <a:r>
              <a:rPr lang="en-CA" b="1" dirty="0" err="1"/>
              <a:t>intelligence</a:t>
            </a:r>
            <a:r>
              <a:rPr lang="en-CA" b="1" dirty="0"/>
              <a:t> </a:t>
            </a:r>
            <a:r>
              <a:rPr lang="en-CA" b="1" dirty="0" err="1"/>
              <a:t>artificielle</a:t>
            </a:r>
            <a:r>
              <a:rPr lang="en-CA" b="1" dirty="0"/>
              <a:t>/</a:t>
            </a:r>
            <a:r>
              <a:rPr lang="en-CA" b="1" dirty="0" err="1"/>
              <a:t>augmentée</a:t>
            </a:r>
            <a:r>
              <a:rPr lang="en-CA" b="1" dirty="0"/>
              <a:t> </a:t>
            </a:r>
            <a:r>
              <a:rPr lang="en-CA" dirty="0"/>
              <a:t>(IA) dans </a:t>
            </a:r>
            <a:r>
              <a:rPr lang="en-CA" dirty="0" err="1"/>
              <a:t>différents</a:t>
            </a:r>
            <a:r>
              <a:rPr lang="en-CA" dirty="0"/>
              <a:t> </a:t>
            </a:r>
            <a:r>
              <a:rPr lang="en-CA" dirty="0" err="1"/>
              <a:t>domaines</a:t>
            </a:r>
            <a:r>
              <a:rPr lang="en-CA" dirty="0"/>
              <a:t> de la </a:t>
            </a:r>
            <a:r>
              <a:rPr lang="en-CA" dirty="0" err="1"/>
              <a:t>société</a:t>
            </a:r>
            <a:r>
              <a:rPr lang="en-CA" dirty="0"/>
              <a:t>.</a:t>
            </a:r>
          </a:p>
          <a:p>
            <a:r>
              <a:rPr lang="en-CA" dirty="0"/>
              <a:t>Bien que </a:t>
            </a:r>
            <a:r>
              <a:rPr lang="en-CA" dirty="0" err="1"/>
              <a:t>ceux</a:t>
            </a:r>
            <a:r>
              <a:rPr lang="en-CA" dirty="0"/>
              <a:t>-ci </a:t>
            </a:r>
            <a:r>
              <a:rPr lang="en-CA" dirty="0" err="1"/>
              <a:t>démontrent</a:t>
            </a:r>
            <a:r>
              <a:rPr lang="en-CA" dirty="0"/>
              <a:t> </a:t>
            </a:r>
            <a:r>
              <a:rPr lang="en-CA" dirty="0" err="1"/>
              <a:t>certaines</a:t>
            </a:r>
            <a:r>
              <a:rPr lang="en-CA" dirty="0"/>
              <a:t> des </a:t>
            </a:r>
            <a:r>
              <a:rPr lang="en-CA" dirty="0" err="1"/>
              <a:t>fonctionnalités</a:t>
            </a:r>
            <a:r>
              <a:rPr lang="en-CA" dirty="0"/>
              <a:t>/</a:t>
            </a:r>
            <a:r>
              <a:rPr lang="en-CA" dirty="0" err="1"/>
              <a:t>capacités</a:t>
            </a:r>
            <a:r>
              <a:rPr lang="en-CA" dirty="0"/>
              <a:t> des technologies SD/AA/IA, il </a:t>
            </a:r>
            <a:r>
              <a:rPr lang="en-CA" dirty="0" err="1"/>
              <a:t>est</a:t>
            </a:r>
            <a:r>
              <a:rPr lang="en-CA" dirty="0"/>
              <a:t> important de </a:t>
            </a:r>
            <a:r>
              <a:rPr lang="en-CA" dirty="0" err="1"/>
              <a:t>rester</a:t>
            </a:r>
            <a:r>
              <a:rPr lang="en-CA" dirty="0"/>
              <a:t> conscient que les </a:t>
            </a:r>
            <a:r>
              <a:rPr lang="en-CA" dirty="0" err="1"/>
              <a:t>nouvelles</a:t>
            </a:r>
            <a:r>
              <a:rPr lang="en-CA" dirty="0"/>
              <a:t> technologies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accompagnées</a:t>
            </a:r>
            <a:r>
              <a:rPr lang="en-CA" dirty="0"/>
              <a:t> de </a:t>
            </a:r>
            <a:r>
              <a:rPr lang="en-CA" b="1" dirty="0" err="1"/>
              <a:t>conséquences</a:t>
            </a:r>
            <a:r>
              <a:rPr lang="en-CA" b="1" dirty="0"/>
              <a:t> </a:t>
            </a:r>
            <a:r>
              <a:rPr lang="en-CA" b="1" dirty="0" err="1"/>
              <a:t>sociales</a:t>
            </a:r>
            <a:r>
              <a:rPr lang="en-CA" b="1" dirty="0"/>
              <a:t> </a:t>
            </a:r>
            <a:r>
              <a:rPr lang="en-CA" b="1" dirty="0" err="1"/>
              <a:t>émergentes</a:t>
            </a:r>
            <a:r>
              <a:rPr lang="en-CA" dirty="0"/>
              <a:t> (pas </a:t>
            </a:r>
            <a:r>
              <a:rPr lang="en-CA" dirty="0" err="1"/>
              <a:t>toujours</a:t>
            </a:r>
            <a:r>
              <a:rPr lang="en-CA" dirty="0"/>
              <a:t> positives).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52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26A1F2-F3C1-2ABC-8D09-C03F5A80E2BC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D8080-3FE1-4AD2-F84B-7DBA8A26849F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8C4229FE-93A3-2448-1E4A-6A63ACDC10E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565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2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Les données dans l'actualité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1D01C-A330-4C1F-341C-F388B37C4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4998721" cy="3868576"/>
          </a:xfrm>
        </p:spPr>
        <p:txBody>
          <a:bodyPr>
            <a:normAutofit/>
          </a:bodyPr>
          <a:lstStyle/>
          <a:p>
            <a:pPr lvl="1" algn="l"/>
            <a:r>
              <a:rPr lang="en-CA" sz="1900" dirty="0"/>
              <a:t>"Les robots </a:t>
            </a:r>
            <a:r>
              <a:rPr lang="en-CA" sz="1900" dirty="0" err="1"/>
              <a:t>sont</a:t>
            </a:r>
            <a:r>
              <a:rPr lang="en-CA" sz="1900" dirty="0"/>
              <a:t> </a:t>
            </a:r>
            <a:r>
              <a:rPr lang="en-CA" sz="1900" dirty="0" err="1"/>
              <a:t>meilleurs</a:t>
            </a:r>
            <a:r>
              <a:rPr lang="en-CA" sz="1900" dirty="0"/>
              <a:t> que les </a:t>
            </a:r>
            <a:r>
              <a:rPr lang="en-CA" sz="1900" dirty="0" err="1"/>
              <a:t>médecins</a:t>
            </a:r>
            <a:r>
              <a:rPr lang="en-CA" sz="1900" dirty="0"/>
              <a:t> pour </a:t>
            </a:r>
            <a:r>
              <a:rPr lang="en-CA" sz="1900" dirty="0" err="1"/>
              <a:t>diagnostiquer</a:t>
            </a:r>
            <a:r>
              <a:rPr lang="en-CA" sz="1900" dirty="0"/>
              <a:t> </a:t>
            </a:r>
            <a:r>
              <a:rPr lang="en-CA" sz="1900" dirty="0" err="1"/>
              <a:t>certains</a:t>
            </a:r>
            <a:r>
              <a:rPr lang="en-CA" sz="1900" dirty="0"/>
              <a:t> cancers, </a:t>
            </a:r>
            <a:r>
              <a:rPr lang="en-CA" sz="1900" dirty="0" err="1"/>
              <a:t>selon</a:t>
            </a:r>
            <a:r>
              <a:rPr lang="en-CA" sz="1900" dirty="0"/>
              <a:t> </a:t>
            </a:r>
            <a:r>
              <a:rPr lang="en-CA" sz="1900" dirty="0" err="1"/>
              <a:t>une</a:t>
            </a:r>
            <a:r>
              <a:rPr lang="en-CA" sz="1900" dirty="0"/>
              <a:t> étude majeure" </a:t>
            </a:r>
          </a:p>
          <a:p>
            <a:pPr lvl="1" algn="l"/>
            <a:r>
              <a:rPr lang="en-CA" sz="1900" dirty="0"/>
              <a:t>"Diagnostic </a:t>
            </a:r>
            <a:r>
              <a:rPr lang="en-CA" sz="1900" dirty="0" err="1"/>
              <a:t>assisté</a:t>
            </a:r>
            <a:r>
              <a:rPr lang="en-CA" sz="1900" dirty="0"/>
              <a:t> par </a:t>
            </a:r>
            <a:r>
              <a:rPr lang="en-CA" sz="1900" dirty="0" err="1"/>
              <a:t>apprentissage</a:t>
            </a:r>
            <a:r>
              <a:rPr lang="en-CA" sz="1900" dirty="0"/>
              <a:t> </a:t>
            </a:r>
            <a:r>
              <a:rPr lang="en-CA" sz="1900" dirty="0" err="1"/>
              <a:t>profond</a:t>
            </a:r>
            <a:r>
              <a:rPr lang="en-CA" sz="1900" dirty="0"/>
              <a:t> pour </a:t>
            </a:r>
            <a:r>
              <a:rPr lang="en-CA" sz="1900" dirty="0" err="1"/>
              <a:t>l'imagerie</a:t>
            </a:r>
            <a:r>
              <a:rPr lang="en-CA" sz="1900" dirty="0"/>
              <a:t> par </a:t>
            </a:r>
            <a:r>
              <a:rPr lang="en-CA" sz="1900" dirty="0" err="1"/>
              <a:t>résonance</a:t>
            </a:r>
            <a:r>
              <a:rPr lang="en-CA" sz="1900" dirty="0"/>
              <a:t> </a:t>
            </a:r>
            <a:r>
              <a:rPr lang="en-CA" sz="1900" dirty="0" err="1"/>
              <a:t>magnétique</a:t>
            </a:r>
            <a:r>
              <a:rPr lang="en-CA" sz="1900" dirty="0"/>
              <a:t> du </a:t>
            </a:r>
            <a:r>
              <a:rPr lang="en-CA" sz="1900" dirty="0" err="1"/>
              <a:t>genou</a:t>
            </a:r>
            <a:r>
              <a:rPr lang="en-CA" sz="1900" dirty="0"/>
              <a:t> : </a:t>
            </a:r>
            <a:r>
              <a:rPr lang="en-CA" sz="1900" dirty="0" err="1"/>
              <a:t>Développement</a:t>
            </a:r>
            <a:r>
              <a:rPr lang="en-CA" sz="1900" dirty="0"/>
              <a:t> et validation </a:t>
            </a:r>
            <a:r>
              <a:rPr lang="en-CA" sz="1900" dirty="0" err="1"/>
              <a:t>rétrospective</a:t>
            </a:r>
            <a:r>
              <a:rPr lang="en-CA" sz="1900" dirty="0"/>
              <a:t> de </a:t>
            </a:r>
            <a:r>
              <a:rPr lang="en-CA" sz="1900" dirty="0" err="1"/>
              <a:t>MRNet</a:t>
            </a:r>
            <a:r>
              <a:rPr lang="en-CA" sz="1900" dirty="0"/>
              <a:t> " </a:t>
            </a:r>
          </a:p>
          <a:p>
            <a:pPr lvl="1" algn="l"/>
            <a:r>
              <a:rPr lang="en-CA" sz="1900" dirty="0"/>
              <a:t>"Google AI </a:t>
            </a:r>
            <a:r>
              <a:rPr lang="en-CA" sz="1900" dirty="0" err="1"/>
              <a:t>revendique</a:t>
            </a:r>
            <a:r>
              <a:rPr lang="en-CA" sz="1900" dirty="0"/>
              <a:t> </a:t>
            </a:r>
            <a:r>
              <a:rPr lang="en-CA" sz="1900" dirty="0" err="1"/>
              <a:t>une</a:t>
            </a:r>
            <a:r>
              <a:rPr lang="en-CA" sz="1900" dirty="0"/>
              <a:t> </a:t>
            </a:r>
            <a:r>
              <a:rPr lang="en-CA" sz="1900" dirty="0" err="1"/>
              <a:t>précision</a:t>
            </a:r>
            <a:r>
              <a:rPr lang="en-CA" sz="1900" dirty="0"/>
              <a:t> de 99 % dans la </a:t>
            </a:r>
            <a:r>
              <a:rPr lang="en-CA" sz="1900" dirty="0" err="1"/>
              <a:t>détection</a:t>
            </a:r>
            <a:r>
              <a:rPr lang="en-CA" sz="1900" dirty="0"/>
              <a:t> du cancer du sein </a:t>
            </a:r>
            <a:r>
              <a:rPr lang="en-CA" sz="1900" dirty="0" err="1"/>
              <a:t>métastatique</a:t>
            </a:r>
            <a:r>
              <a:rPr lang="en-CA" sz="1900" dirty="0"/>
              <a:t>" </a:t>
            </a:r>
          </a:p>
          <a:p>
            <a:pPr lvl="1" algn="l"/>
            <a:r>
              <a:rPr lang="en-CA" sz="1900" dirty="0"/>
              <a:t>“Des </a:t>
            </a:r>
            <a:r>
              <a:rPr lang="en-CA" sz="1900" dirty="0" err="1"/>
              <a:t>chercheurs</a:t>
            </a:r>
            <a:r>
              <a:rPr lang="en-CA" sz="1900" dirty="0"/>
              <a:t> </a:t>
            </a:r>
            <a:r>
              <a:rPr lang="en-CA" sz="1900" dirty="0" err="1"/>
              <a:t>trouvent</a:t>
            </a:r>
            <a:r>
              <a:rPr lang="en-CA" sz="1900" dirty="0"/>
              <a:t> des liens entre le </a:t>
            </a:r>
            <a:r>
              <a:rPr lang="en-CA" sz="1900" dirty="0" err="1"/>
              <a:t>mois</a:t>
            </a:r>
            <a:r>
              <a:rPr lang="en-CA" sz="1900" dirty="0"/>
              <a:t> de naissance et la </a:t>
            </a:r>
            <a:r>
              <a:rPr lang="en-CA" sz="1900" dirty="0" err="1"/>
              <a:t>santé</a:t>
            </a:r>
            <a:r>
              <a:rPr lang="en-CA" sz="1900" dirty="0"/>
              <a:t>"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D5DFD5-87F6-2509-F7DC-BD24DD8491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 algn="l"/>
            <a:r>
              <a:rPr lang="en-CA" sz="1900" dirty="0"/>
              <a:t>"Des </a:t>
            </a:r>
            <a:r>
              <a:rPr lang="en-CA" sz="1900" dirty="0" err="1"/>
              <a:t>scientifiques</a:t>
            </a:r>
            <a:r>
              <a:rPr lang="en-CA" sz="1900" dirty="0"/>
              <a:t> </a:t>
            </a:r>
            <a:r>
              <a:rPr lang="en-CA" sz="1900" dirty="0" err="1"/>
              <a:t>utilisent</a:t>
            </a:r>
            <a:r>
              <a:rPr lang="en-CA" sz="1900" dirty="0"/>
              <a:t> le </a:t>
            </a:r>
            <a:r>
              <a:rPr lang="en-CA" sz="1900" dirty="0" err="1"/>
              <a:t>suivi</a:t>
            </a:r>
            <a:r>
              <a:rPr lang="en-CA" sz="1900" dirty="0"/>
              <a:t> GPS sur les </a:t>
            </a:r>
            <a:r>
              <a:rPr lang="en-CA" sz="1900" dirty="0" err="1"/>
              <a:t>chiens</a:t>
            </a:r>
            <a:r>
              <a:rPr lang="en-CA" sz="1900" dirty="0"/>
              <a:t> </a:t>
            </a:r>
            <a:r>
              <a:rPr lang="en-CA" sz="1900" dirty="0" err="1"/>
              <a:t>sauvages</a:t>
            </a:r>
            <a:r>
              <a:rPr lang="en-CA" sz="1900" dirty="0"/>
              <a:t> Dhole, </a:t>
            </a:r>
            <a:r>
              <a:rPr lang="en-CA" sz="1900" dirty="0" err="1"/>
              <a:t>une</a:t>
            </a:r>
            <a:r>
              <a:rPr lang="en-CA" sz="1900" dirty="0"/>
              <a:t> </a:t>
            </a:r>
            <a:r>
              <a:rPr lang="en-CA" sz="1900" dirty="0" err="1"/>
              <a:t>espèce</a:t>
            </a:r>
            <a:r>
              <a:rPr lang="en-CA" sz="1900" dirty="0"/>
              <a:t> </a:t>
            </a:r>
            <a:r>
              <a:rPr lang="en-CA" sz="1900" dirty="0" err="1"/>
              <a:t>menacée</a:t>
            </a:r>
            <a:r>
              <a:rPr lang="en-CA" sz="1900" dirty="0"/>
              <a:t>".</a:t>
            </a:r>
          </a:p>
          <a:p>
            <a:pPr lvl="1" algn="l"/>
            <a:r>
              <a:rPr lang="en-CA" sz="1900" dirty="0"/>
              <a:t>"</a:t>
            </a:r>
            <a:r>
              <a:rPr lang="en-CA" sz="1900" dirty="0" err="1"/>
              <a:t>Ces</a:t>
            </a:r>
            <a:r>
              <a:rPr lang="en-CA" sz="1900" dirty="0"/>
              <a:t> </a:t>
            </a:r>
            <a:r>
              <a:rPr lang="en-CA" sz="1900" dirty="0" err="1"/>
              <a:t>noms</a:t>
            </a:r>
            <a:r>
              <a:rPr lang="en-CA" sz="1900" dirty="0"/>
              <a:t> de couleurs de </a:t>
            </a:r>
            <a:r>
              <a:rPr lang="en-CA" sz="1900" dirty="0" err="1"/>
              <a:t>peinture</a:t>
            </a:r>
            <a:r>
              <a:rPr lang="en-CA" sz="1900" dirty="0"/>
              <a:t> </a:t>
            </a:r>
            <a:r>
              <a:rPr lang="en-CA" sz="1900" dirty="0" err="1"/>
              <a:t>inventés</a:t>
            </a:r>
            <a:r>
              <a:rPr lang="en-CA" sz="1900" dirty="0"/>
              <a:t> par </a:t>
            </a:r>
            <a:r>
              <a:rPr lang="en-CA" sz="1900" dirty="0" err="1"/>
              <a:t>l'IA</a:t>
            </a:r>
            <a:r>
              <a:rPr lang="en-CA" sz="1900" dirty="0"/>
              <a:t> </a:t>
            </a:r>
            <a:r>
              <a:rPr lang="en-CA" sz="1900" dirty="0" err="1"/>
              <a:t>sont</a:t>
            </a:r>
            <a:r>
              <a:rPr lang="en-CA" sz="1900" dirty="0"/>
              <a:t> </a:t>
            </a:r>
            <a:r>
              <a:rPr lang="en-CA" sz="1900" dirty="0" err="1"/>
              <a:t>si</a:t>
            </a:r>
            <a:r>
              <a:rPr lang="en-CA" sz="1900" dirty="0"/>
              <a:t> </a:t>
            </a:r>
            <a:r>
              <a:rPr lang="en-CA" sz="1900" dirty="0" err="1"/>
              <a:t>mauvais</a:t>
            </a:r>
            <a:r>
              <a:rPr lang="en-CA" sz="1900" dirty="0"/>
              <a:t> </a:t>
            </a:r>
            <a:r>
              <a:rPr lang="en-CA" sz="1900" dirty="0" err="1"/>
              <a:t>qu'ils</a:t>
            </a:r>
            <a:r>
              <a:rPr lang="en-CA" sz="1900" dirty="0"/>
              <a:t> </a:t>
            </a:r>
            <a:r>
              <a:rPr lang="en-CA" sz="1900" dirty="0" err="1"/>
              <a:t>sont</a:t>
            </a:r>
            <a:r>
              <a:rPr lang="en-CA" sz="1900" dirty="0"/>
              <a:t> bons" </a:t>
            </a:r>
          </a:p>
          <a:p>
            <a:pPr lvl="1" algn="l"/>
            <a:r>
              <a:rPr lang="en-CA" sz="1900" dirty="0"/>
              <a:t>"Nous </a:t>
            </a:r>
            <a:r>
              <a:rPr lang="en-CA" sz="1900" dirty="0" err="1"/>
              <a:t>avons</a:t>
            </a:r>
            <a:r>
              <a:rPr lang="en-CA" sz="1900" dirty="0"/>
              <a:t> </a:t>
            </a:r>
            <a:r>
              <a:rPr lang="en-CA" sz="1900" dirty="0" err="1"/>
              <a:t>essayé</a:t>
            </a:r>
            <a:r>
              <a:rPr lang="en-CA" sz="1900" dirty="0"/>
              <a:t> </a:t>
            </a:r>
            <a:r>
              <a:rPr lang="en-CA" sz="1900" dirty="0" err="1"/>
              <a:t>d’enseigner</a:t>
            </a:r>
            <a:r>
              <a:rPr lang="en-CA" sz="1900" dirty="0"/>
              <a:t> à </a:t>
            </a:r>
            <a:r>
              <a:rPr lang="en-CA" sz="1900" dirty="0" err="1"/>
              <a:t>une</a:t>
            </a:r>
            <a:r>
              <a:rPr lang="en-CA" sz="1900" dirty="0"/>
              <a:t> IA à </a:t>
            </a:r>
            <a:r>
              <a:rPr lang="en-CA" sz="1900" dirty="0" err="1"/>
              <a:t>écrire</a:t>
            </a:r>
            <a:r>
              <a:rPr lang="en-CA" sz="1900" dirty="0"/>
              <a:t> des intrigues de films de Noël. </a:t>
            </a:r>
            <a:r>
              <a:rPr lang="en-CA" sz="1900" dirty="0" err="1"/>
              <a:t>L'hilarité</a:t>
            </a:r>
            <a:r>
              <a:rPr lang="en-CA" sz="1900" dirty="0"/>
              <a:t> </a:t>
            </a:r>
            <a:r>
              <a:rPr lang="en-CA" sz="1900" dirty="0" err="1"/>
              <a:t>s’ensuit</a:t>
            </a:r>
            <a:r>
              <a:rPr lang="en-CA" sz="1900" dirty="0"/>
              <a:t>. </a:t>
            </a:r>
            <a:r>
              <a:rPr lang="en-CA" sz="1900" dirty="0" err="1"/>
              <a:t>Éventuellement</a:t>
            </a:r>
            <a:r>
              <a:rPr lang="en-CA" sz="1900" dirty="0"/>
              <a:t>." </a:t>
            </a:r>
          </a:p>
          <a:p>
            <a:pPr lvl="1" algn="l"/>
            <a:r>
              <a:rPr lang="en-CA" sz="1900" dirty="0"/>
              <a:t>"Un </a:t>
            </a:r>
            <a:r>
              <a:rPr lang="en-CA" sz="1900" dirty="0" err="1"/>
              <a:t>modèle</a:t>
            </a:r>
            <a:r>
              <a:rPr lang="en-CA" sz="1900" dirty="0"/>
              <a:t> </a:t>
            </a:r>
            <a:r>
              <a:rPr lang="en-CA" sz="1900" dirty="0" err="1"/>
              <a:t>mathématique</a:t>
            </a:r>
            <a:r>
              <a:rPr lang="en-CA" sz="1900" dirty="0"/>
              <a:t> </a:t>
            </a:r>
            <a:r>
              <a:rPr lang="en-CA" sz="1900" dirty="0" err="1"/>
              <a:t>détermine</a:t>
            </a:r>
            <a:r>
              <a:rPr lang="en-CA" sz="1900" dirty="0"/>
              <a:t> qui a </a:t>
            </a:r>
            <a:r>
              <a:rPr lang="en-CA" sz="1900" dirty="0" err="1"/>
              <a:t>écrit</a:t>
            </a:r>
            <a:r>
              <a:rPr lang="en-CA" sz="1900" dirty="0"/>
              <a:t> "In My Life" des Beatles : Lennon </a:t>
            </a:r>
            <a:r>
              <a:rPr lang="en-CA" sz="1900" dirty="0" err="1"/>
              <a:t>ou</a:t>
            </a:r>
            <a:r>
              <a:rPr lang="en-CA" sz="1900" dirty="0"/>
              <a:t> McCartney ?"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A48513-D9E7-2272-B00C-A56B2CED293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74CF7-2B6E-1880-CCB4-F6A96B286A63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98E8A36-AA26-241A-52F0-206334B3673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65520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704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Les données dans l'actualité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26F3ED-3556-4C58-558E-629E54D3D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 algn="l"/>
            <a:r>
              <a:rPr lang="en-CA" sz="1900" dirty="0"/>
              <a:t>"Des </a:t>
            </a:r>
            <a:r>
              <a:rPr lang="en-CA" sz="1900" dirty="0" err="1"/>
              <a:t>scientifiques</a:t>
            </a:r>
            <a:r>
              <a:rPr lang="en-CA" sz="1900" dirty="0"/>
              <a:t> </a:t>
            </a:r>
            <a:r>
              <a:rPr lang="en-CA" sz="1900" dirty="0" err="1"/>
              <a:t>utilisent</a:t>
            </a:r>
            <a:r>
              <a:rPr lang="en-CA" sz="1900" dirty="0"/>
              <a:t> les </a:t>
            </a:r>
            <a:r>
              <a:rPr lang="en-CA" sz="1900" dirty="0" err="1"/>
              <a:t>données</a:t>
            </a:r>
            <a:r>
              <a:rPr lang="en-CA" sz="1900" dirty="0"/>
              <a:t> </a:t>
            </a:r>
            <a:r>
              <a:rPr lang="en-CA" sz="1900" dirty="0" err="1"/>
              <a:t>d'Instagram</a:t>
            </a:r>
            <a:r>
              <a:rPr lang="en-CA" sz="1900" dirty="0"/>
              <a:t> pour </a:t>
            </a:r>
            <a:r>
              <a:rPr lang="en-CA" sz="1900" dirty="0" err="1"/>
              <a:t>prévoir</a:t>
            </a:r>
            <a:r>
              <a:rPr lang="en-CA" sz="1900" dirty="0"/>
              <a:t> les top models du </a:t>
            </a:r>
            <a:r>
              <a:rPr lang="en-CA" sz="1900" i="1" dirty="0"/>
              <a:t>Fashion Week</a:t>
            </a:r>
            <a:r>
              <a:rPr lang="en-CA" sz="1900" dirty="0"/>
              <a:t> de New York" </a:t>
            </a:r>
          </a:p>
          <a:p>
            <a:pPr lvl="1" algn="l"/>
            <a:r>
              <a:rPr lang="en-CA" sz="1900" dirty="0"/>
              <a:t>"Comment le big data </a:t>
            </a:r>
            <a:r>
              <a:rPr lang="en-CA" sz="1900" dirty="0" err="1"/>
              <a:t>va</a:t>
            </a:r>
            <a:r>
              <a:rPr lang="en-CA" sz="1900" dirty="0"/>
              <a:t> </a:t>
            </a:r>
            <a:r>
              <a:rPr lang="en-CA" sz="1900" dirty="0" err="1"/>
              <a:t>résoudre</a:t>
            </a:r>
            <a:r>
              <a:rPr lang="en-CA" sz="1900" dirty="0"/>
              <a:t> </a:t>
            </a:r>
            <a:r>
              <a:rPr lang="en-CA" sz="1900" dirty="0" err="1"/>
              <a:t>votre</a:t>
            </a:r>
            <a:r>
              <a:rPr lang="en-CA" sz="1900" dirty="0"/>
              <a:t> </a:t>
            </a:r>
            <a:r>
              <a:rPr lang="en-CA" sz="1900" dirty="0" err="1"/>
              <a:t>problème</a:t>
            </a:r>
            <a:r>
              <a:rPr lang="en-CA" sz="1900" dirty="0"/>
              <a:t> de courriel" </a:t>
            </a:r>
          </a:p>
          <a:p>
            <a:pPr lvl="1" algn="l"/>
            <a:r>
              <a:rPr lang="en-CA" sz="1900" dirty="0"/>
              <a:t>"</a:t>
            </a:r>
            <a:r>
              <a:rPr lang="en-CA" sz="1900" dirty="0" err="1"/>
              <a:t>L'intelligence</a:t>
            </a:r>
            <a:r>
              <a:rPr lang="en-CA" sz="1900" dirty="0"/>
              <a:t> </a:t>
            </a:r>
            <a:r>
              <a:rPr lang="en-CA" sz="1900" dirty="0" err="1"/>
              <a:t>artificielle</a:t>
            </a:r>
            <a:r>
              <a:rPr lang="en-CA" sz="1900" dirty="0"/>
              <a:t> </a:t>
            </a:r>
            <a:r>
              <a:rPr lang="en-CA" sz="1900" dirty="0" err="1"/>
              <a:t>performe</a:t>
            </a:r>
            <a:r>
              <a:rPr lang="en-CA" sz="1900" dirty="0"/>
              <a:t> </a:t>
            </a:r>
            <a:r>
              <a:rPr lang="en-CA" sz="1900" dirty="0" err="1"/>
              <a:t>mieux</a:t>
            </a:r>
            <a:r>
              <a:rPr lang="en-CA" sz="1900" dirty="0"/>
              <a:t> que les </a:t>
            </a:r>
            <a:r>
              <a:rPr lang="en-CA" sz="1900" dirty="0" err="1"/>
              <a:t>physiciens</a:t>
            </a:r>
            <a:r>
              <a:rPr lang="en-CA" sz="1900" dirty="0"/>
              <a:t> pour </a:t>
            </a:r>
            <a:r>
              <a:rPr lang="en-CA" sz="1900" dirty="0" err="1"/>
              <a:t>concevoir</a:t>
            </a:r>
            <a:r>
              <a:rPr lang="en-CA" sz="1900" dirty="0"/>
              <a:t> des </a:t>
            </a:r>
            <a:r>
              <a:rPr lang="en-CA" sz="1900" dirty="0" err="1"/>
              <a:t>expériences</a:t>
            </a:r>
            <a:r>
              <a:rPr lang="en-CA" sz="1900" dirty="0"/>
              <a:t> de science </a:t>
            </a:r>
            <a:r>
              <a:rPr lang="en-CA" sz="1900" dirty="0" err="1"/>
              <a:t>quantique</a:t>
            </a:r>
            <a:r>
              <a:rPr lang="en-CA" sz="1900" dirty="0"/>
              <a:t>". </a:t>
            </a:r>
          </a:p>
          <a:p>
            <a:pPr lvl="1" algn="l"/>
            <a:r>
              <a:rPr lang="en-CA" sz="1900" dirty="0"/>
              <a:t>"</a:t>
            </a:r>
            <a:r>
              <a:rPr lang="en-CA" sz="1900" dirty="0" err="1"/>
              <a:t>Cette</a:t>
            </a:r>
            <a:r>
              <a:rPr lang="en-CA" sz="1900" dirty="0"/>
              <a:t> </a:t>
            </a:r>
            <a:r>
              <a:rPr lang="en-CA" sz="1900" dirty="0" err="1"/>
              <a:t>chercheuse</a:t>
            </a:r>
            <a:r>
              <a:rPr lang="en-CA" sz="1900" dirty="0"/>
              <a:t> a </a:t>
            </a:r>
            <a:r>
              <a:rPr lang="en-CA" sz="1900" dirty="0" err="1"/>
              <a:t>étudié</a:t>
            </a:r>
            <a:r>
              <a:rPr lang="en-CA" sz="1900" dirty="0"/>
              <a:t> 400,000 </a:t>
            </a:r>
            <a:r>
              <a:rPr lang="en-CA" sz="1900" dirty="0" err="1"/>
              <a:t>tricoteurs</a:t>
            </a:r>
            <a:r>
              <a:rPr lang="en-CA" sz="1900" dirty="0"/>
              <a:t> et a </a:t>
            </a:r>
            <a:r>
              <a:rPr lang="en-CA" sz="1900" dirty="0" err="1"/>
              <a:t>découvert</a:t>
            </a:r>
            <a:r>
              <a:rPr lang="en-CA" sz="1900" dirty="0"/>
              <a:t> </a:t>
            </a:r>
            <a:r>
              <a:rPr lang="en-CA" sz="1900" dirty="0" err="1"/>
              <a:t>ce</a:t>
            </a:r>
            <a:r>
              <a:rPr lang="en-CA" sz="1900" dirty="0"/>
              <a:t> qui </a:t>
            </a:r>
            <a:r>
              <a:rPr lang="en-CA" sz="1900" dirty="0" err="1"/>
              <a:t>transforme</a:t>
            </a:r>
            <a:r>
              <a:rPr lang="en-CA" sz="1900" dirty="0"/>
              <a:t> un hobby </a:t>
            </a:r>
            <a:r>
              <a:rPr lang="en-CA" sz="1900" dirty="0" err="1"/>
              <a:t>en</a:t>
            </a:r>
            <a:r>
              <a:rPr lang="en-CA" sz="1900" dirty="0"/>
              <a:t> </a:t>
            </a:r>
            <a:r>
              <a:rPr lang="en-CA" sz="1900" dirty="0" err="1"/>
              <a:t>entreprise</a:t>
            </a:r>
            <a:r>
              <a:rPr lang="en-CA" sz="1900" dirty="0"/>
              <a:t>"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EB216DB-00EC-5650-D2EC-B31F40FDB4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 algn="l"/>
            <a:r>
              <a:rPr lang="en-CA" sz="1900" dirty="0"/>
              <a:t>"Amazon met au rebut un </a:t>
            </a:r>
            <a:r>
              <a:rPr lang="en-CA" sz="1900" dirty="0" err="1"/>
              <a:t>outil</a:t>
            </a:r>
            <a:r>
              <a:rPr lang="en-CA" sz="1900" dirty="0"/>
              <a:t> secret de </a:t>
            </a:r>
            <a:r>
              <a:rPr lang="en-CA" sz="1900" dirty="0" err="1"/>
              <a:t>recrutement</a:t>
            </a:r>
            <a:r>
              <a:rPr lang="en-CA" sz="1900" dirty="0"/>
              <a:t> </a:t>
            </a:r>
            <a:r>
              <a:rPr lang="en-CA" sz="1900" dirty="0" err="1"/>
              <a:t>d'IA</a:t>
            </a:r>
            <a:r>
              <a:rPr lang="en-CA" sz="1900" dirty="0"/>
              <a:t> qui </a:t>
            </a:r>
            <a:r>
              <a:rPr lang="en-CA" sz="1900" dirty="0" err="1"/>
              <a:t>montrait</a:t>
            </a:r>
            <a:r>
              <a:rPr lang="en-CA" sz="1900" dirty="0"/>
              <a:t> des </a:t>
            </a:r>
            <a:r>
              <a:rPr lang="en-CA" sz="1900" dirty="0" err="1"/>
              <a:t>préjugés</a:t>
            </a:r>
            <a:r>
              <a:rPr lang="en-CA" sz="1900" dirty="0"/>
              <a:t> </a:t>
            </a:r>
            <a:r>
              <a:rPr lang="en-CA" sz="1900" dirty="0" err="1"/>
              <a:t>envers</a:t>
            </a:r>
            <a:r>
              <a:rPr lang="en-CA" sz="1900" dirty="0"/>
              <a:t> les femmes" </a:t>
            </a:r>
          </a:p>
          <a:p>
            <a:pPr lvl="1" algn="l"/>
            <a:r>
              <a:rPr lang="en-CA" sz="1900" dirty="0"/>
              <a:t>"Des documents de Facebook </a:t>
            </a:r>
            <a:r>
              <a:rPr lang="en-CA" sz="1900" dirty="0" err="1"/>
              <a:t>saisis</a:t>
            </a:r>
            <a:r>
              <a:rPr lang="en-CA" sz="1900" dirty="0"/>
              <a:t> par des </a:t>
            </a:r>
            <a:r>
              <a:rPr lang="en-CA" sz="1900" dirty="0" err="1"/>
              <a:t>députés</a:t>
            </a:r>
            <a:r>
              <a:rPr lang="en-CA" sz="1900" dirty="0"/>
              <a:t> </a:t>
            </a:r>
            <a:r>
              <a:rPr lang="en-CA" sz="1900" dirty="0" err="1"/>
              <a:t>enquêtant</a:t>
            </a:r>
            <a:r>
              <a:rPr lang="en-CA" sz="1900" dirty="0"/>
              <a:t> sur </a:t>
            </a:r>
            <a:r>
              <a:rPr lang="en-CA" sz="1900" dirty="0" err="1"/>
              <a:t>une</a:t>
            </a:r>
            <a:r>
              <a:rPr lang="en-CA" sz="1900" dirty="0"/>
              <a:t> violation de la vie </a:t>
            </a:r>
            <a:r>
              <a:rPr lang="en-CA" sz="1900" dirty="0" err="1"/>
              <a:t>privée</a:t>
            </a:r>
            <a:r>
              <a:rPr lang="en-CA" sz="1900" dirty="0"/>
              <a:t>"</a:t>
            </a:r>
          </a:p>
          <a:p>
            <a:pPr lvl="1" algn="l"/>
            <a:r>
              <a:rPr lang="en-CA" sz="1900" dirty="0"/>
              <a:t>Une </a:t>
            </a:r>
            <a:r>
              <a:rPr lang="en-CA" sz="1900" dirty="0" err="1"/>
              <a:t>entreprise</a:t>
            </a:r>
            <a:r>
              <a:rPr lang="en-CA" sz="1900" dirty="0"/>
              <a:t> </a:t>
            </a:r>
            <a:r>
              <a:rPr lang="en-CA" sz="1900" dirty="0" err="1"/>
              <a:t>dirigée</a:t>
            </a:r>
            <a:r>
              <a:rPr lang="en-CA" sz="1900" dirty="0"/>
              <a:t> par des </a:t>
            </a:r>
            <a:r>
              <a:rPr lang="en-CA" sz="1900" dirty="0" err="1"/>
              <a:t>vétérans</a:t>
            </a:r>
            <a:r>
              <a:rPr lang="en-CA" sz="1900" dirty="0"/>
              <a:t> de Google utilise </a:t>
            </a:r>
            <a:r>
              <a:rPr lang="en-CA" sz="1900" dirty="0" err="1"/>
              <a:t>l'IA</a:t>
            </a:r>
            <a:r>
              <a:rPr lang="en-CA" sz="1900" dirty="0"/>
              <a:t> pour "</a:t>
            </a:r>
            <a:r>
              <a:rPr lang="en-CA" sz="1900" dirty="0" err="1"/>
              <a:t>pousser</a:t>
            </a:r>
            <a:r>
              <a:rPr lang="en-CA" sz="1900" dirty="0"/>
              <a:t>" les </a:t>
            </a:r>
            <a:r>
              <a:rPr lang="en-CA" sz="1900" dirty="0" err="1"/>
              <a:t>travailleurs</a:t>
            </a:r>
            <a:r>
              <a:rPr lang="en-CA" sz="1900" dirty="0"/>
              <a:t> </a:t>
            </a:r>
            <a:r>
              <a:rPr lang="en-CA" sz="1900" dirty="0" err="1"/>
              <a:t>vers</a:t>
            </a:r>
            <a:r>
              <a:rPr lang="en-CA" sz="1900" dirty="0"/>
              <a:t> le bonheur". </a:t>
            </a:r>
          </a:p>
          <a:p>
            <a:pPr lvl="1" algn="l"/>
            <a:r>
              <a:rPr lang="en-CA" sz="1900" dirty="0"/>
              <a:t>"Chez Netflix, qui </a:t>
            </a:r>
            <a:r>
              <a:rPr lang="en-CA" sz="1900" dirty="0" err="1"/>
              <a:t>gagne</a:t>
            </a:r>
            <a:r>
              <a:rPr lang="en-CA" sz="1900" dirty="0"/>
              <a:t> </a:t>
            </a:r>
            <a:r>
              <a:rPr lang="en-CA" sz="1900" dirty="0" err="1"/>
              <a:t>quand</a:t>
            </a:r>
            <a:r>
              <a:rPr lang="en-CA" sz="1900" dirty="0"/>
              <a:t> </a:t>
            </a:r>
            <a:r>
              <a:rPr lang="en-CA" sz="1900" dirty="0" err="1"/>
              <a:t>c'est</a:t>
            </a:r>
            <a:r>
              <a:rPr lang="en-CA" sz="1900" dirty="0"/>
              <a:t> Hollywood </a:t>
            </a:r>
            <a:r>
              <a:rPr lang="en-CA" sz="1900" dirty="0" err="1"/>
              <a:t>contre</a:t>
            </a:r>
            <a:r>
              <a:rPr lang="en-CA" sz="1900" dirty="0"/>
              <a:t> </a:t>
            </a:r>
            <a:r>
              <a:rPr lang="en-CA" sz="1900" dirty="0" err="1"/>
              <a:t>l'algorithme</a:t>
            </a:r>
            <a:r>
              <a:rPr lang="en-CA" sz="1900" dirty="0"/>
              <a:t> ?"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54</a:t>
            </a:fld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C83DA8-EAC6-B084-D73C-2E9084FD8A8A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31841-6599-FC7B-965E-259A8AB24EAD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F76FB746-DDE3-D431-CEE9-3BC32E4686B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341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865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Les données dans l'actualité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DE94F3-0663-19B8-8F14-64131F795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5070439" cy="3868576"/>
          </a:xfrm>
        </p:spPr>
        <p:txBody>
          <a:bodyPr>
            <a:normAutofit/>
          </a:bodyPr>
          <a:lstStyle/>
          <a:p>
            <a:pPr lvl="1" algn="l"/>
            <a:r>
              <a:rPr lang="en-CA" sz="1900" dirty="0"/>
              <a:t>"AlphaGo </a:t>
            </a:r>
            <a:r>
              <a:rPr lang="en-CA" sz="1900" dirty="0" err="1"/>
              <a:t>vainc</a:t>
            </a:r>
            <a:r>
              <a:rPr lang="en-CA" sz="1900" dirty="0"/>
              <a:t> le </a:t>
            </a:r>
            <a:r>
              <a:rPr lang="en-CA" sz="1900" dirty="0" err="1"/>
              <a:t>meilleur</a:t>
            </a:r>
            <a:r>
              <a:rPr lang="en-CA" sz="1900" dirty="0"/>
              <a:t> </a:t>
            </a:r>
            <a:r>
              <a:rPr lang="en-CA" sz="1900" dirty="0" err="1"/>
              <a:t>joueur</a:t>
            </a:r>
            <a:r>
              <a:rPr lang="en-CA" sz="1900" dirty="0"/>
              <a:t> de Go du monde, </a:t>
            </a:r>
            <a:r>
              <a:rPr lang="en-CA" sz="1900" dirty="0" err="1"/>
              <a:t>marquant</a:t>
            </a:r>
            <a:r>
              <a:rPr lang="en-CA" sz="1900" dirty="0"/>
              <a:t> la </a:t>
            </a:r>
            <a:r>
              <a:rPr lang="en-CA" sz="1900" dirty="0" err="1"/>
              <a:t>supériorité</a:t>
            </a:r>
            <a:r>
              <a:rPr lang="en-CA" sz="1900" dirty="0"/>
              <a:t> de </a:t>
            </a:r>
            <a:r>
              <a:rPr lang="en-CA" sz="1900" dirty="0" err="1"/>
              <a:t>l'IA</a:t>
            </a:r>
            <a:r>
              <a:rPr lang="en-CA" sz="1900" dirty="0"/>
              <a:t> sur </a:t>
            </a:r>
            <a:r>
              <a:rPr lang="en-CA" sz="1900" dirty="0" err="1"/>
              <a:t>l'esprit</a:t>
            </a:r>
            <a:r>
              <a:rPr lang="en-CA" sz="1900" dirty="0"/>
              <a:t> </a:t>
            </a:r>
            <a:r>
              <a:rPr lang="en-CA" sz="1900" dirty="0" err="1"/>
              <a:t>humain</a:t>
            </a:r>
            <a:r>
              <a:rPr lang="en-CA" sz="1900" dirty="0"/>
              <a:t>" </a:t>
            </a:r>
          </a:p>
          <a:p>
            <a:pPr lvl="1" algn="l"/>
            <a:r>
              <a:rPr lang="en-CA" sz="1900" dirty="0"/>
              <a:t>"Une novella </a:t>
            </a:r>
            <a:r>
              <a:rPr lang="en-CA" sz="1900" dirty="0" err="1"/>
              <a:t>écrite</a:t>
            </a:r>
            <a:r>
              <a:rPr lang="en-CA" sz="1900" dirty="0"/>
              <a:t> par </a:t>
            </a:r>
            <a:r>
              <a:rPr lang="en-CA" sz="1900" dirty="0" err="1"/>
              <a:t>l'IA</a:t>
            </a:r>
            <a:r>
              <a:rPr lang="en-CA" sz="1900" dirty="0"/>
              <a:t> a </a:t>
            </a:r>
            <a:r>
              <a:rPr lang="en-CA" sz="1900" dirty="0" err="1"/>
              <a:t>presque</a:t>
            </a:r>
            <a:r>
              <a:rPr lang="en-CA" sz="1900" dirty="0"/>
              <a:t> </a:t>
            </a:r>
            <a:r>
              <a:rPr lang="en-CA" sz="1900" dirty="0" err="1"/>
              <a:t>gagné</a:t>
            </a:r>
            <a:r>
              <a:rPr lang="en-CA" sz="1900" dirty="0"/>
              <a:t> un prix </a:t>
            </a:r>
            <a:r>
              <a:rPr lang="en-CA" sz="1900" dirty="0" err="1"/>
              <a:t>littéraire</a:t>
            </a:r>
            <a:r>
              <a:rPr lang="en-CA" sz="1900" dirty="0"/>
              <a:t>"</a:t>
            </a:r>
          </a:p>
          <a:p>
            <a:pPr lvl="1" algn="l"/>
            <a:r>
              <a:rPr lang="en-CA" sz="1900" dirty="0"/>
              <a:t>"Elon Musk : </a:t>
            </a:r>
            <a:r>
              <a:rPr lang="en-CA" sz="1900" dirty="0" err="1"/>
              <a:t>l'intelligence</a:t>
            </a:r>
            <a:r>
              <a:rPr lang="en-CA" sz="1900" dirty="0"/>
              <a:t> </a:t>
            </a:r>
            <a:r>
              <a:rPr lang="en-CA" sz="1900" dirty="0" err="1"/>
              <a:t>artificielle</a:t>
            </a:r>
            <a:r>
              <a:rPr lang="en-CA" sz="1900" dirty="0"/>
              <a:t> peut </a:t>
            </a:r>
            <a:r>
              <a:rPr lang="en-CA" sz="1900" dirty="0" err="1"/>
              <a:t>déclencher</a:t>
            </a:r>
            <a:r>
              <a:rPr lang="en-CA" sz="1900" dirty="0"/>
              <a:t> </a:t>
            </a:r>
            <a:r>
              <a:rPr lang="en-CA" sz="1900" dirty="0" err="1"/>
              <a:t>une</a:t>
            </a:r>
            <a:r>
              <a:rPr lang="en-CA" sz="1900" dirty="0"/>
              <a:t> </a:t>
            </a:r>
            <a:r>
              <a:rPr lang="en-CA" sz="1900" dirty="0" err="1"/>
              <a:t>troisième</a:t>
            </a:r>
            <a:r>
              <a:rPr lang="en-CA" sz="1900" dirty="0"/>
              <a:t> guerre </a:t>
            </a:r>
            <a:r>
              <a:rPr lang="en-CA" sz="1900" dirty="0" err="1"/>
              <a:t>mondiale</a:t>
            </a:r>
            <a:r>
              <a:rPr lang="en-CA" sz="1900" dirty="0"/>
              <a:t>"</a:t>
            </a:r>
          </a:p>
          <a:p>
            <a:pPr lvl="1" algn="l"/>
            <a:r>
              <a:rPr lang="en-CA" sz="1900" dirty="0"/>
              <a:t>"</a:t>
            </a:r>
            <a:r>
              <a:rPr lang="en-CA" sz="1900" dirty="0" err="1"/>
              <a:t>L'engouement</a:t>
            </a:r>
            <a:r>
              <a:rPr lang="en-CA" sz="1900" dirty="0"/>
              <a:t> pour </a:t>
            </a:r>
            <a:r>
              <a:rPr lang="en-CA" sz="1900" dirty="0" err="1"/>
              <a:t>l'I.A</a:t>
            </a:r>
            <a:r>
              <a:rPr lang="en-CA" sz="1900" dirty="0"/>
              <a:t>. a </a:t>
            </a:r>
            <a:r>
              <a:rPr lang="en-CA" sz="1900" dirty="0" err="1"/>
              <a:t>atteint</a:t>
            </a:r>
            <a:r>
              <a:rPr lang="en-CA" sz="1900" dirty="0"/>
              <a:t> son </a:t>
            </a:r>
            <a:r>
              <a:rPr lang="en-CA" sz="1900" dirty="0" err="1"/>
              <a:t>apogée</a:t>
            </a:r>
            <a:r>
              <a:rPr lang="en-CA" sz="1900" dirty="0"/>
              <a:t>, </a:t>
            </a:r>
            <a:r>
              <a:rPr lang="en-CA" sz="1900" dirty="0" err="1"/>
              <a:t>alors</a:t>
            </a:r>
            <a:r>
              <a:rPr lang="en-CA" sz="1900" dirty="0"/>
              <a:t> quelle sera la </a:t>
            </a:r>
            <a:r>
              <a:rPr lang="en-CA" sz="1900" dirty="0" err="1"/>
              <a:t>prochaine</a:t>
            </a:r>
            <a:r>
              <a:rPr lang="en-CA" sz="1900" dirty="0"/>
              <a:t> étape ?"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C4842B-59DF-180F-BA64-BA9F693AA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1704" y="2000517"/>
            <a:ext cx="4937760" cy="3868577"/>
          </a:xfrm>
        </p:spPr>
        <p:txBody>
          <a:bodyPr>
            <a:normAutofit/>
          </a:bodyPr>
          <a:lstStyle/>
          <a:p>
            <a:r>
              <a:rPr lang="en-CA" sz="2200" dirty="0"/>
              <a:t>Les opinions sur le </a:t>
            </a:r>
            <a:r>
              <a:rPr lang="en-CA" sz="2200" dirty="0" err="1"/>
              <a:t>sujet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variées</a:t>
            </a:r>
            <a:r>
              <a:rPr lang="en-CA" sz="2200" dirty="0"/>
              <a:t> - pour </a:t>
            </a:r>
            <a:r>
              <a:rPr lang="en-CA" sz="2200" dirty="0" err="1"/>
              <a:t>certains</a:t>
            </a:r>
            <a:r>
              <a:rPr lang="en-CA" sz="2200" dirty="0"/>
              <a:t>, SD/AA/IA </a:t>
            </a:r>
            <a:r>
              <a:rPr lang="en-CA" sz="2200" dirty="0" err="1"/>
              <a:t>fournissent</a:t>
            </a:r>
            <a:r>
              <a:rPr lang="en-CA" sz="2200" dirty="0"/>
              <a:t> des </a:t>
            </a:r>
            <a:r>
              <a:rPr lang="en-CA" sz="2200" dirty="0" err="1"/>
              <a:t>exemples</a:t>
            </a:r>
            <a:r>
              <a:rPr lang="en-CA" sz="2200" dirty="0"/>
              <a:t> de </a:t>
            </a:r>
            <a:r>
              <a:rPr lang="en-CA" sz="2200" b="1" dirty="0" err="1"/>
              <a:t>réussites</a:t>
            </a:r>
            <a:r>
              <a:rPr lang="en-CA" sz="2200" b="1" dirty="0"/>
              <a:t> </a:t>
            </a:r>
            <a:r>
              <a:rPr lang="en-CA" sz="2200" b="1" dirty="0" err="1"/>
              <a:t>brillantes</a:t>
            </a:r>
            <a:r>
              <a:rPr lang="en-CA" sz="2200" dirty="0"/>
              <a:t>, </a:t>
            </a:r>
            <a:r>
              <a:rPr lang="en-CA" sz="2200" dirty="0" err="1"/>
              <a:t>tandis</a:t>
            </a:r>
            <a:r>
              <a:rPr lang="en-CA" sz="2200" dirty="0"/>
              <a:t> que pour </a:t>
            </a:r>
            <a:r>
              <a:rPr lang="en-CA" sz="2200" dirty="0" err="1"/>
              <a:t>d'autres</a:t>
            </a:r>
            <a:r>
              <a:rPr lang="en-CA" sz="2200" dirty="0"/>
              <a:t>, </a:t>
            </a:r>
            <a:r>
              <a:rPr lang="en-CA" sz="2200" dirty="0" err="1"/>
              <a:t>ce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les </a:t>
            </a:r>
            <a:r>
              <a:rPr lang="en-CA" sz="2200" b="1" dirty="0" err="1"/>
              <a:t>échecs</a:t>
            </a:r>
            <a:r>
              <a:rPr lang="en-CA" sz="2200" b="1" dirty="0"/>
              <a:t> </a:t>
            </a:r>
            <a:r>
              <a:rPr lang="en-CA" sz="2200" b="1" dirty="0" err="1"/>
              <a:t>dangereux</a:t>
            </a:r>
            <a:r>
              <a:rPr lang="en-CA" sz="2200" b="1" dirty="0"/>
              <a:t> </a:t>
            </a:r>
            <a:r>
              <a:rPr lang="en-CA" sz="2200" dirty="0"/>
              <a:t>qui </a:t>
            </a:r>
            <a:r>
              <a:rPr lang="en-CA" sz="2200" dirty="0" err="1"/>
              <a:t>sont</a:t>
            </a:r>
            <a:r>
              <a:rPr lang="en-CA" sz="2200" dirty="0"/>
              <a:t> au premier plan. </a:t>
            </a:r>
            <a:r>
              <a:rPr lang="en-CA" sz="2200" dirty="0" err="1"/>
              <a:t>Qu'en</a:t>
            </a:r>
            <a:r>
              <a:rPr lang="en-CA" sz="2200" dirty="0"/>
              <a:t> </a:t>
            </a:r>
            <a:r>
              <a:rPr lang="en-CA" sz="2200" dirty="0" err="1"/>
              <a:t>pensez</a:t>
            </a:r>
            <a:r>
              <a:rPr lang="en-CA" sz="2200" dirty="0"/>
              <a:t>-vous ?</a:t>
            </a:r>
          </a:p>
          <a:p>
            <a:r>
              <a:rPr lang="en-CA" sz="2200" dirty="0" err="1"/>
              <a:t>Êtes</a:t>
            </a:r>
            <a:r>
              <a:rPr lang="en-CA" sz="2200" dirty="0"/>
              <a:t>-vous du genre à </a:t>
            </a:r>
            <a:r>
              <a:rPr lang="en-CA" sz="2200" dirty="0" err="1"/>
              <a:t>voir</a:t>
            </a:r>
            <a:r>
              <a:rPr lang="en-CA" sz="2200" dirty="0"/>
              <a:t> le </a:t>
            </a:r>
            <a:r>
              <a:rPr lang="en-CA" sz="2200" dirty="0" err="1"/>
              <a:t>verre</a:t>
            </a:r>
            <a:r>
              <a:rPr lang="en-CA" sz="2200" dirty="0"/>
              <a:t> à </a:t>
            </a:r>
            <a:r>
              <a:rPr lang="en-CA" sz="2200" dirty="0" err="1"/>
              <a:t>moitié</a:t>
            </a:r>
            <a:r>
              <a:rPr lang="en-CA" sz="2200" dirty="0"/>
              <a:t> plein </a:t>
            </a:r>
            <a:r>
              <a:rPr lang="en-CA" sz="2200" dirty="0" err="1"/>
              <a:t>ou</a:t>
            </a:r>
            <a:r>
              <a:rPr lang="en-CA" sz="2200" dirty="0"/>
              <a:t> le </a:t>
            </a:r>
            <a:r>
              <a:rPr lang="en-CA" sz="2200" dirty="0" err="1"/>
              <a:t>verre</a:t>
            </a:r>
            <a:r>
              <a:rPr lang="en-CA" sz="2200" dirty="0"/>
              <a:t> à </a:t>
            </a:r>
            <a:r>
              <a:rPr lang="en-CA" sz="2200" dirty="0" err="1"/>
              <a:t>moitié</a:t>
            </a:r>
            <a:r>
              <a:rPr lang="en-CA" sz="2200" dirty="0"/>
              <a:t> vide, cf. </a:t>
            </a:r>
            <a:r>
              <a:rPr lang="en-CA" sz="2200" dirty="0" err="1"/>
              <a:t>données</a:t>
            </a:r>
            <a:r>
              <a:rPr lang="en-CA" sz="2200" dirty="0"/>
              <a:t> et </a:t>
            </a:r>
            <a:r>
              <a:rPr lang="en-CA" sz="2200" dirty="0" err="1"/>
              <a:t>d'applications</a:t>
            </a:r>
            <a:r>
              <a:rPr lang="en-CA" sz="2200" dirty="0"/>
              <a:t> 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55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D388CA-A79D-4FB4-5907-4C19AEC6E643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6634D-E86D-1300-C64A-6DDC170EB55C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553CFE27-D07F-E560-2C29-9D248F7542D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07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4460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27018-A931-7C5E-F4A8-AE4F612D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60"/>
            <a:ext cx="12192000" cy="65015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8E707F-9106-5498-68EC-1E10D29AF3C0}"/>
              </a:ext>
            </a:extLst>
          </p:cNvPr>
          <p:cNvSpPr/>
          <p:nvPr/>
        </p:nvSpPr>
        <p:spPr>
          <a:xfrm>
            <a:off x="0" y="6504792"/>
            <a:ext cx="1219200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CA" b="1" dirty="0">
                <a:solidFill>
                  <a:srgbClr val="FFFFFF"/>
                </a:solidFill>
                <a:latin typeface="Dagny OT" panose="020B0504020201020104" pitchFamily="34" charset="0"/>
              </a:rPr>
              <a:t>De :</a:t>
            </a:r>
            <a:r>
              <a:rPr lang="en-CA" dirty="0">
                <a:solidFill>
                  <a:srgbClr val="FFFFFF"/>
                </a:solidFill>
                <a:latin typeface="Dagny OT" panose="020B0504020201020104" pitchFamily="34" charset="0"/>
              </a:rPr>
              <a:t> Science isn’t broken - It’s just a hell of a lot harder than we give it credit for. </a:t>
            </a:r>
            <a:r>
              <a:rPr lang="en-CA" b="1" dirty="0">
                <a:solidFill>
                  <a:srgbClr val="FFFFFF"/>
                </a:solidFill>
                <a:latin typeface="Dagny OT" panose="020B0504020201020104" pitchFamily="34" charset="0"/>
              </a:rPr>
              <a:t>[</a:t>
            </a:r>
            <a:r>
              <a:rPr lang="en-CA" b="1" dirty="0">
                <a:solidFill>
                  <a:srgbClr val="FFFFFF"/>
                </a:solidFill>
                <a:latin typeface="Dagny OT" panose="020B05040202010201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Christie </a:t>
            </a:r>
            <a:r>
              <a:rPr lang="en-CA" b="1" dirty="0" err="1">
                <a:solidFill>
                  <a:srgbClr val="FFFFFF"/>
                </a:solidFill>
                <a:latin typeface="Dagny OT" panose="020B05040202010201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Aschwanden</a:t>
            </a:r>
            <a:r>
              <a:rPr lang="en-CA" b="1" dirty="0">
                <a:solidFill>
                  <a:srgbClr val="FFFFFF"/>
                </a:solidFill>
                <a:latin typeface="Dagny OT" panose="020B0504020201020104" pitchFamily="34" charset="0"/>
              </a:rPr>
              <a:t>, 2015]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ED78BC-5FC0-F7D5-718D-F13A4F8C2B38}"/>
              </a:ext>
            </a:extLst>
          </p:cNvPr>
          <p:cNvSpPr/>
          <p:nvPr/>
        </p:nvSpPr>
        <p:spPr>
          <a:xfrm>
            <a:off x="72465" y="6124455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E1012C-B4CC-A2AB-43A5-35AA3B5026B4}"/>
              </a:ext>
            </a:extLst>
          </p:cNvPr>
          <p:cNvSpPr txBox="1"/>
          <p:nvPr/>
        </p:nvSpPr>
        <p:spPr>
          <a:xfrm>
            <a:off x="126908" y="6129019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</p:spTree>
    <p:extLst>
      <p:ext uri="{BB962C8B-B14F-4D97-AF65-F5344CB8AC3E}">
        <p14:creationId xmlns:p14="http://schemas.microsoft.com/office/powerpoint/2010/main" val="345049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hyp="http://schemas.microsoft.com/office/drawing/2018/hyperlinkcolor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</a:t>
            </a:r>
            <a:r>
              <a:rPr lang="en-CA" dirty="0" err="1"/>
              <a:t>préliminaires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Science Basics</a:t>
            </a:r>
            <a:r>
              <a:rPr lang="en-CA" sz="2200" dirty="0"/>
              <a:t> 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hlinkClick r:id="rId2"/>
              </a:rPr>
              <a:t>Introduction</a:t>
            </a:r>
            <a:endParaRPr lang="en-CA" sz="2000" dirty="0"/>
          </a:p>
          <a:p>
            <a:pPr lvl="1"/>
            <a:r>
              <a:rPr lang="en-CA" sz="1600" dirty="0"/>
              <a:t>What is Data?</a:t>
            </a:r>
          </a:p>
          <a:p>
            <a:pPr lvl="1"/>
            <a:r>
              <a:rPr lang="en-CA" sz="1600" dirty="0"/>
              <a:t>From Objects and Attributes to Datasets</a:t>
            </a:r>
          </a:p>
          <a:p>
            <a:pPr lvl="1"/>
            <a:r>
              <a:rPr lang="en-CA" sz="1600" dirty="0"/>
              <a:t>Data in the News</a:t>
            </a:r>
          </a:p>
          <a:p>
            <a:pPr lvl="1"/>
            <a:r>
              <a:rPr lang="en-CA" sz="1600" dirty="0"/>
              <a:t>The Analog/Digital Data Dichotomy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CA2FD9-E923-FEE8-4923-974DED0C1941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B0DF3-1C4D-EF7E-8788-CA8E8578853B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11F2BB7D-D741-8204-1A94-1E2BB217A3C7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184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</a:t>
            </a:r>
            <a:r>
              <a:rPr lang="en-CA" dirty="0" err="1"/>
              <a:t>préliminaires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Trouvez</a:t>
            </a:r>
            <a:r>
              <a:rPr lang="en-CA" dirty="0"/>
              <a:t> des </a:t>
            </a:r>
            <a:r>
              <a:rPr lang="en-CA" dirty="0" err="1"/>
              <a:t>exemples</a:t>
            </a:r>
            <a:r>
              <a:rPr lang="en-CA" dirty="0"/>
              <a:t> </a:t>
            </a:r>
            <a:r>
              <a:rPr lang="en-CA" dirty="0" err="1"/>
              <a:t>d'articles</a:t>
            </a:r>
            <a:r>
              <a:rPr lang="en-CA" dirty="0"/>
              <a:t> </a:t>
            </a:r>
            <a:r>
              <a:rPr lang="en-CA" dirty="0" err="1"/>
              <a:t>récents</a:t>
            </a:r>
            <a:r>
              <a:rPr lang="en-CA" dirty="0"/>
              <a:t> sur "Les </a:t>
            </a:r>
            <a:r>
              <a:rPr lang="en-CA" dirty="0" err="1"/>
              <a:t>données</a:t>
            </a:r>
            <a:r>
              <a:rPr lang="en-CA" dirty="0"/>
              <a:t> dans </a:t>
            </a:r>
            <a:r>
              <a:rPr lang="en-CA" dirty="0" err="1"/>
              <a:t>l'actualité</a:t>
            </a:r>
            <a:r>
              <a:rPr lang="en-CA" dirty="0"/>
              <a:t>“. </a:t>
            </a:r>
            <a:r>
              <a:rPr lang="en-CA" dirty="0" err="1"/>
              <a:t>S'agit</a:t>
            </a:r>
            <a:r>
              <a:rPr lang="en-CA" dirty="0"/>
              <a:t>-il de </a:t>
            </a:r>
            <a:r>
              <a:rPr lang="en-CA" dirty="0" err="1"/>
              <a:t>réussites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d'échecs</a:t>
            </a:r>
            <a:r>
              <a:rPr lang="en-CA" dirty="0"/>
              <a:t> ? </a:t>
            </a:r>
            <a:r>
              <a:rPr lang="en-CA" dirty="0" err="1"/>
              <a:t>Quelles</a:t>
            </a:r>
            <a:r>
              <a:rPr lang="en-CA" dirty="0"/>
              <a:t> </a:t>
            </a:r>
            <a:r>
              <a:rPr lang="en-CA" dirty="0" err="1"/>
              <a:t>conséquences</a:t>
            </a:r>
            <a:r>
              <a:rPr lang="en-CA" dirty="0"/>
              <a:t> </a:t>
            </a:r>
            <a:r>
              <a:rPr lang="en-CA" dirty="0" err="1"/>
              <a:t>sociales</a:t>
            </a:r>
            <a:r>
              <a:rPr lang="en-CA" dirty="0"/>
              <a:t> </a:t>
            </a:r>
            <a:r>
              <a:rPr lang="en-CA" dirty="0" err="1"/>
              <a:t>pourraient</a:t>
            </a:r>
            <a:r>
              <a:rPr lang="en-CA" dirty="0"/>
              <a:t> </a:t>
            </a:r>
            <a:r>
              <a:rPr lang="en-CA" dirty="0" err="1"/>
              <a:t>découler</a:t>
            </a:r>
            <a:r>
              <a:rPr lang="en-CA" dirty="0"/>
              <a:t> des technologies </a:t>
            </a:r>
            <a:r>
              <a:rPr lang="en-CA" dirty="0" err="1"/>
              <a:t>décrites</a:t>
            </a:r>
            <a:r>
              <a:rPr lang="en-CA" dirty="0"/>
              <a:t> dans </a:t>
            </a:r>
            <a:r>
              <a:rPr lang="en-CA" dirty="0" err="1"/>
              <a:t>ces</a:t>
            </a:r>
            <a:r>
              <a:rPr lang="en-CA" dirty="0"/>
              <a:t> articles ?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/>
              <a:t>Dans </a:t>
            </a:r>
            <a:r>
              <a:rPr lang="en-CA" dirty="0" err="1"/>
              <a:t>quel</a:t>
            </a:r>
            <a:r>
              <a:rPr lang="en-CA" dirty="0"/>
              <a:t> format les </a:t>
            </a:r>
            <a:r>
              <a:rPr lang="en-CA" dirty="0" err="1"/>
              <a:t>données</a:t>
            </a:r>
            <a:r>
              <a:rPr lang="en-CA" dirty="0"/>
              <a:t> de </a:t>
            </a:r>
            <a:r>
              <a:rPr lang="en-CA" dirty="0" err="1"/>
              <a:t>votre</a:t>
            </a:r>
            <a:r>
              <a:rPr lang="en-CA" dirty="0"/>
              <a:t> organisation </a:t>
            </a:r>
            <a:r>
              <a:rPr lang="en-CA" dirty="0" err="1"/>
              <a:t>sont-elles</a:t>
            </a:r>
            <a:r>
              <a:rPr lang="en-CA" dirty="0"/>
              <a:t> </a:t>
            </a:r>
            <a:r>
              <a:rPr lang="en-CA" dirty="0" err="1"/>
              <a:t>disponibles</a:t>
            </a:r>
            <a:r>
              <a:rPr lang="en-CA" dirty="0"/>
              <a:t> ? </a:t>
            </a:r>
            <a:r>
              <a:rPr lang="en-CA" dirty="0" err="1"/>
              <a:t>Pouvez</a:t>
            </a:r>
            <a:r>
              <a:rPr lang="en-CA" dirty="0"/>
              <a:t>-vous y </a:t>
            </a:r>
            <a:r>
              <a:rPr lang="en-CA" dirty="0" err="1"/>
              <a:t>accéder</a:t>
            </a:r>
            <a:r>
              <a:rPr lang="en-CA" dirty="0"/>
              <a:t> </a:t>
            </a:r>
            <a:r>
              <a:rPr lang="en-CA" dirty="0" err="1"/>
              <a:t>facilement</a:t>
            </a:r>
            <a:r>
              <a:rPr lang="en-CA" dirty="0"/>
              <a:t> ? </a:t>
            </a:r>
            <a:r>
              <a:rPr lang="en-CA" dirty="0" err="1"/>
              <a:t>Sont-elles</a:t>
            </a:r>
            <a:r>
              <a:rPr lang="en-CA" dirty="0"/>
              <a:t> mises à jour </a:t>
            </a:r>
            <a:r>
              <a:rPr lang="en-CA" dirty="0" err="1"/>
              <a:t>régulièrement</a:t>
            </a:r>
            <a:r>
              <a:rPr lang="en-CA" dirty="0"/>
              <a:t> ? </a:t>
            </a:r>
            <a:r>
              <a:rPr lang="en-CA" dirty="0" err="1"/>
              <a:t>Existe</a:t>
            </a:r>
            <a:r>
              <a:rPr lang="en-CA" dirty="0"/>
              <a:t>-t-il des </a:t>
            </a:r>
            <a:r>
              <a:rPr lang="en-CA" dirty="0" err="1"/>
              <a:t>dictionnaires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? Les </a:t>
            </a:r>
            <a:r>
              <a:rPr lang="en-CA" dirty="0" err="1"/>
              <a:t>avez</a:t>
            </a:r>
            <a:r>
              <a:rPr lang="en-CA" dirty="0"/>
              <a:t>-vous </a:t>
            </a:r>
            <a:r>
              <a:rPr lang="en-CA" dirty="0" err="1"/>
              <a:t>lus</a:t>
            </a:r>
            <a:r>
              <a:rPr lang="en-CA" dirty="0"/>
              <a:t> ?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1E45FB-FA05-4588-6B5F-FFAAC952312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9B124C-2AFF-FEFD-DC71-13266BBA5152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7A1A69E-974B-94D1-EF89-F6D8B794E6DC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941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1640-B82A-D168-53C1-10E34B56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Les cadres </a:t>
            </a:r>
            <a:r>
              <a:rPr lang="en-CA" dirty="0" err="1"/>
              <a:t>conceptuels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33A55E-9FC2-102C-AA79-4A78F3CB4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B6EC6-A52F-025B-F004-B57CA72B5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59</a:t>
            </a:fld>
            <a:endParaRPr lang="en-CA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E3F6AA8-A1AA-3CEA-DAB6-DBFB4D19BE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b="12702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1412F7-05C6-65E9-4D8B-D2838AA61CB4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7025C4-C522-28D3-B6F2-BC2F46D0A983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73434D9-4287-AB06-6226-B3B7BF3EC65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995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4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9E2C6-A753-D9E2-8980-D6C10D2B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Informations supplémentaires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3AB9C-4A46-B4EF-9608-D61980A40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Une exposition à la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programmation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aux concepts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introduits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dans un premier cours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universitaire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probabilités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de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statistiques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serait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bénéfique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pas necessaire). </a:t>
            </a:r>
            <a:endParaRPr lang="en-CA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Les participants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sont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a typeface="Calibri" panose="020F0502020204030204" pitchFamily="34" charset="0"/>
                <a:cs typeface="Times New Roman" panose="02020603050405020304" pitchFamily="18" charset="0"/>
              </a:rPr>
              <a:t>encourag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és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à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apporter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un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ordinateur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portable/personnel sur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lequel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la version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actuelle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 R/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installée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(pour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lequel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ils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peuvent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avoir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besoin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d'une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autorisation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administrative pour installer des </a:t>
            </a:r>
            <a:r>
              <a:rPr lang="en-CA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paquets</a:t>
            </a:r>
            <a:r>
              <a:rPr lang="en-CA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Les participants au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projet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guidé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doivent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être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familiers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avec R et/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Python.</a:t>
            </a:r>
            <a:endParaRPr lang="en-CA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F7DAC-6461-C03A-44B2-CB87516D1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045B17-C1DC-40C7-C566-7BCA6C6E7CC0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858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000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cadres </a:t>
            </a:r>
            <a:r>
              <a:rPr lang="en-CA" dirty="0" err="1"/>
              <a:t>conceptuels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13F5A6-F41D-EC1E-D38B-D1DACB7BA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dirty="0"/>
              <a:t>Nous </a:t>
            </a:r>
            <a:r>
              <a:rPr lang="en-CA" sz="2200" dirty="0" err="1"/>
              <a:t>utilisons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pour </a:t>
            </a:r>
            <a:r>
              <a:rPr lang="en-CA" sz="2200" dirty="0" err="1"/>
              <a:t>représenter</a:t>
            </a:r>
            <a:r>
              <a:rPr lang="en-CA" sz="2200" dirty="0"/>
              <a:t> le monde, </a:t>
            </a:r>
            <a:r>
              <a:rPr lang="en-CA" sz="2200" dirty="0" err="1"/>
              <a:t>mais</a:t>
            </a:r>
            <a:r>
              <a:rPr lang="en-CA" sz="2200" dirty="0"/>
              <a:t> </a:t>
            </a:r>
            <a:r>
              <a:rPr lang="en-CA" sz="2200" dirty="0" err="1"/>
              <a:t>aussi</a:t>
            </a:r>
            <a:r>
              <a:rPr lang="en-CA" sz="2200" dirty="0"/>
              <a:t> </a:t>
            </a:r>
            <a:r>
              <a:rPr lang="en-CA" sz="2200" dirty="0" err="1"/>
              <a:t>afin</a:t>
            </a:r>
            <a:r>
              <a:rPr lang="en-CA" sz="2200" dirty="0"/>
              <a:t> de : </a:t>
            </a:r>
          </a:p>
          <a:p>
            <a:pPr lvl="1"/>
            <a:r>
              <a:rPr lang="en-CA" sz="1900" dirty="0" err="1"/>
              <a:t>décrire</a:t>
            </a:r>
            <a:r>
              <a:rPr lang="en-CA" sz="1900" dirty="0"/>
              <a:t> le monde à </a:t>
            </a:r>
            <a:r>
              <a:rPr lang="en-CA" sz="1900" dirty="0" err="1"/>
              <a:t>l'aide</a:t>
            </a:r>
            <a:r>
              <a:rPr lang="en-CA" sz="1900" dirty="0"/>
              <a:t> du </a:t>
            </a:r>
            <a:r>
              <a:rPr lang="en-CA" sz="1900" b="1" dirty="0" err="1"/>
              <a:t>langage</a:t>
            </a:r>
            <a:endParaRPr lang="en-CA" sz="1900" dirty="0"/>
          </a:p>
          <a:p>
            <a:pPr lvl="1"/>
            <a:r>
              <a:rPr lang="en-CA" sz="1900" dirty="0"/>
              <a:t>le </a:t>
            </a:r>
            <a:r>
              <a:rPr lang="en-CA" sz="1900" dirty="0" err="1"/>
              <a:t>représenter</a:t>
            </a:r>
            <a:r>
              <a:rPr lang="en-CA" sz="1900" dirty="0"/>
              <a:t> </a:t>
            </a:r>
            <a:r>
              <a:rPr lang="en-CA" sz="1900" dirty="0" err="1"/>
              <a:t>en</a:t>
            </a:r>
            <a:r>
              <a:rPr lang="en-CA" sz="1900" dirty="0"/>
              <a:t> </a:t>
            </a:r>
            <a:r>
              <a:rPr lang="en-CA" sz="1900" dirty="0" err="1"/>
              <a:t>construisant</a:t>
            </a:r>
            <a:r>
              <a:rPr lang="en-CA" sz="1900" dirty="0"/>
              <a:t> des </a:t>
            </a:r>
            <a:r>
              <a:rPr lang="en-CA" sz="1900" b="1" dirty="0" err="1"/>
              <a:t>modèles</a:t>
            </a:r>
            <a:r>
              <a:rPr lang="en-CA" sz="1900" b="1" dirty="0"/>
              <a:t> physiques</a:t>
            </a:r>
            <a:endParaRPr lang="en-CA" sz="1900" dirty="0"/>
          </a:p>
          <a:p>
            <a:r>
              <a:rPr lang="en-CA" sz="2200" dirty="0"/>
              <a:t>Fil </a:t>
            </a:r>
            <a:r>
              <a:rPr lang="en-CA" sz="2200" dirty="0" err="1"/>
              <a:t>conducteur</a:t>
            </a:r>
            <a:r>
              <a:rPr lang="en-CA" sz="2200" dirty="0"/>
              <a:t> : la </a:t>
            </a:r>
            <a:r>
              <a:rPr lang="en-CA" sz="2200" b="1" dirty="0" err="1"/>
              <a:t>représentation</a:t>
            </a:r>
            <a:r>
              <a:rPr lang="en-CA" sz="2200" b="1" dirty="0"/>
              <a:t> </a:t>
            </a:r>
            <a:r>
              <a:rPr lang="en-CA" sz="2200" dirty="0"/>
              <a:t>(un </a:t>
            </a:r>
            <a:r>
              <a:rPr lang="en-CA" sz="2200" dirty="0" err="1"/>
              <a:t>objet</a:t>
            </a:r>
            <a:r>
              <a:rPr lang="en-CA" sz="2200" dirty="0"/>
              <a:t> qui </a:t>
            </a:r>
            <a:r>
              <a:rPr lang="en-CA" sz="2200" dirty="0" err="1"/>
              <a:t>en</a:t>
            </a:r>
            <a:r>
              <a:rPr lang="en-CA" sz="2200" dirty="0"/>
              <a:t> </a:t>
            </a:r>
            <a:r>
              <a:rPr lang="en-CA" sz="2200" dirty="0" err="1"/>
              <a:t>remplace</a:t>
            </a:r>
            <a:r>
              <a:rPr lang="en-CA" sz="2200" dirty="0"/>
              <a:t> un </a:t>
            </a:r>
            <a:r>
              <a:rPr lang="en-CA" sz="2200" dirty="0" err="1"/>
              <a:t>autre</a:t>
            </a:r>
            <a:r>
              <a:rPr lang="en-CA" sz="2200" dirty="0"/>
              <a:t>, qui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utilisé</a:t>
            </a:r>
            <a:r>
              <a:rPr lang="en-CA" sz="2200" dirty="0"/>
              <a:t> à </a:t>
            </a:r>
            <a:r>
              <a:rPr lang="en-CA" sz="2200" dirty="0" err="1"/>
              <a:t>sa</a:t>
            </a:r>
            <a:r>
              <a:rPr lang="en-CA" sz="2200" dirty="0"/>
              <a:t> place </a:t>
            </a:r>
            <a:r>
              <a:rPr lang="en-CA" sz="2200" dirty="0" err="1"/>
              <a:t>afin</a:t>
            </a:r>
            <a:r>
              <a:rPr lang="en-CA" sz="2200" dirty="0"/>
              <a:t> de </a:t>
            </a:r>
            <a:r>
              <a:rPr lang="en-CA" sz="2200" dirty="0" err="1"/>
              <a:t>s'engager</a:t>
            </a:r>
            <a:r>
              <a:rPr lang="en-CA" sz="2200" dirty="0"/>
              <a:t> </a:t>
            </a:r>
            <a:r>
              <a:rPr lang="en-CA" sz="2200" dirty="0" err="1"/>
              <a:t>indirectement</a:t>
            </a:r>
            <a:r>
              <a:rPr lang="en-CA" sz="2200" dirty="0"/>
              <a:t> avec </a:t>
            </a:r>
            <a:r>
              <a:rPr lang="en-CA" sz="2200" dirty="0" err="1"/>
              <a:t>l'objet</a:t>
            </a:r>
            <a:r>
              <a:rPr lang="en-CA" sz="2200" dirty="0"/>
              <a:t> </a:t>
            </a:r>
            <a:r>
              <a:rPr lang="en-CA" sz="2200" dirty="0" err="1"/>
              <a:t>représenté</a:t>
            </a:r>
            <a:r>
              <a:rPr lang="en-CA" sz="2200" dirty="0"/>
              <a:t>).</a:t>
            </a:r>
          </a:p>
          <a:p>
            <a:r>
              <a:rPr lang="en-CA" sz="2200" dirty="0"/>
              <a:t>“La carte </a:t>
            </a:r>
            <a:r>
              <a:rPr lang="en-CA" sz="2200" dirty="0" err="1"/>
              <a:t>n'est</a:t>
            </a:r>
            <a:r>
              <a:rPr lang="en-CA" sz="2200" dirty="0"/>
              <a:t> pas le </a:t>
            </a:r>
            <a:r>
              <a:rPr lang="en-CA" sz="2200" dirty="0" err="1"/>
              <a:t>territoire</a:t>
            </a:r>
            <a:r>
              <a:rPr lang="en-CA" sz="2200" dirty="0"/>
              <a:t>", </a:t>
            </a:r>
            <a:r>
              <a:rPr lang="en-CA" sz="2200" dirty="0" err="1"/>
              <a:t>c’est</a:t>
            </a:r>
            <a:r>
              <a:rPr lang="en-CA" sz="2200" dirty="0"/>
              <a:t> </a:t>
            </a:r>
            <a:r>
              <a:rPr lang="en-CA" sz="2200" dirty="0" err="1"/>
              <a:t>vrai</a:t>
            </a:r>
            <a:r>
              <a:rPr lang="en-CA" sz="2200" dirty="0"/>
              <a:t>, </a:t>
            </a:r>
            <a:r>
              <a:rPr lang="en-CA" sz="2200" dirty="0" err="1"/>
              <a:t>mais</a:t>
            </a:r>
            <a:r>
              <a:rPr lang="en-CA" sz="2200" dirty="0"/>
              <a:t> nous </a:t>
            </a:r>
            <a:r>
              <a:rPr lang="en-CA" sz="2200" dirty="0" err="1"/>
              <a:t>n'avons</a:t>
            </a:r>
            <a:r>
              <a:rPr lang="en-CA" sz="2200" dirty="0"/>
              <a:t> pas </a:t>
            </a:r>
            <a:r>
              <a:rPr lang="en-CA" sz="2200" dirty="0" err="1"/>
              <a:t>besoin</a:t>
            </a:r>
            <a:r>
              <a:rPr lang="en-CA" sz="2200" dirty="0"/>
              <a:t> de beaucoup </a:t>
            </a:r>
            <a:r>
              <a:rPr lang="en-CA" sz="2200" dirty="0" err="1"/>
              <a:t>d'efforts</a:t>
            </a:r>
            <a:r>
              <a:rPr lang="en-CA" sz="2200" dirty="0"/>
              <a:t> pour </a:t>
            </a:r>
            <a:r>
              <a:rPr lang="en-CA" sz="2200" dirty="0" err="1"/>
              <a:t>utiliser</a:t>
            </a:r>
            <a:r>
              <a:rPr lang="en-CA" sz="2200" dirty="0"/>
              <a:t> la carte </a:t>
            </a:r>
            <a:r>
              <a:rPr lang="en-CA" sz="2200" dirty="0" err="1"/>
              <a:t>afin</a:t>
            </a:r>
            <a:r>
              <a:rPr lang="en-CA" sz="2200" dirty="0"/>
              <a:t> de </a:t>
            </a:r>
            <a:r>
              <a:rPr lang="en-CA" sz="2200" dirty="0" err="1"/>
              <a:t>naviguer</a:t>
            </a:r>
            <a:r>
              <a:rPr lang="en-CA" sz="2200" dirty="0"/>
              <a:t> le </a:t>
            </a:r>
            <a:r>
              <a:rPr lang="en-CA" sz="2200" dirty="0" err="1"/>
              <a:t>territoire</a:t>
            </a:r>
            <a:r>
              <a:rPr lang="en-CA" sz="2200" dirty="0"/>
              <a:t>.</a:t>
            </a:r>
          </a:p>
          <a:p>
            <a:r>
              <a:rPr lang="en-CA" sz="2200" dirty="0"/>
              <a:t>La transition entre la </a:t>
            </a:r>
            <a:r>
              <a:rPr lang="en-CA" sz="2200" b="1" dirty="0" err="1"/>
              <a:t>représentation</a:t>
            </a:r>
            <a:r>
              <a:rPr lang="en-CA" sz="2200" b="1" dirty="0"/>
              <a:t> </a:t>
            </a:r>
            <a:r>
              <a:rPr lang="en-CA" sz="2200" dirty="0"/>
              <a:t>et le </a:t>
            </a:r>
            <a:r>
              <a:rPr lang="en-CA" sz="2200" b="1" dirty="0" err="1"/>
              <a:t>représenté</a:t>
            </a:r>
            <a:r>
              <a:rPr lang="en-CA" sz="2200" b="1" dirty="0"/>
              <a:t> </a:t>
            </a:r>
            <a:r>
              <a:rPr lang="en-CA" sz="2200" dirty="0"/>
              <a:t>peut se faire sans </a:t>
            </a:r>
            <a:r>
              <a:rPr lang="en-CA" sz="2200" dirty="0" err="1"/>
              <a:t>heurts</a:t>
            </a:r>
            <a:r>
              <a:rPr lang="en-CA" sz="2200" dirty="0"/>
              <a:t>, </a:t>
            </a:r>
            <a:r>
              <a:rPr lang="en-CA" sz="2200" dirty="0" err="1"/>
              <a:t>ce</a:t>
            </a:r>
            <a:r>
              <a:rPr lang="en-CA" sz="2200" dirty="0"/>
              <a:t> qui pose un </a:t>
            </a:r>
            <a:r>
              <a:rPr lang="en-CA" sz="2200" dirty="0" err="1"/>
              <a:t>risque</a:t>
            </a:r>
            <a:r>
              <a:rPr lang="en-CA" sz="2200" dirty="0"/>
              <a:t> : </a:t>
            </a:r>
            <a:r>
              <a:rPr lang="en-CA" sz="2200" b="1" dirty="0" err="1"/>
              <a:t>confondre</a:t>
            </a:r>
            <a:r>
              <a:rPr lang="en-CA" sz="2200" b="1" dirty="0"/>
              <a:t> </a:t>
            </a:r>
            <a:r>
              <a:rPr lang="en-CA" sz="2200" b="1" dirty="0" err="1"/>
              <a:t>données</a:t>
            </a:r>
            <a:r>
              <a:rPr lang="en-CA" sz="2200" b="1" dirty="0"/>
              <a:t>/</a:t>
            </a:r>
            <a:r>
              <a:rPr lang="en-CA" sz="2200" b="1" dirty="0" err="1"/>
              <a:t>résultats</a:t>
            </a:r>
            <a:r>
              <a:rPr lang="en-CA" sz="2200" b="1" dirty="0"/>
              <a:t> </a:t>
            </a:r>
            <a:r>
              <a:rPr lang="en-CA" sz="2200" b="1" dirty="0" err="1"/>
              <a:t>analytiques</a:t>
            </a:r>
            <a:r>
              <a:rPr lang="en-CA" sz="2200" dirty="0"/>
              <a:t> et le</a:t>
            </a:r>
            <a:r>
              <a:rPr lang="en-CA" sz="2200" b="1" dirty="0"/>
              <a:t> monde </a:t>
            </a:r>
            <a:r>
              <a:rPr lang="en-CA" sz="2200" b="1" dirty="0" err="1"/>
              <a:t>réel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60</a:t>
            </a:fld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C7635-7D51-2B33-755B-65738F9F0412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3786D-8702-18AC-1E58-EF9923DD326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751359E-E9E5-43E4-5B8B-F382ACB0ACD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69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27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cadres </a:t>
            </a:r>
            <a:r>
              <a:rPr lang="en-CA" dirty="0" err="1"/>
              <a:t>conceptuels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Meilleure</a:t>
            </a:r>
            <a:r>
              <a:rPr lang="en-CA" dirty="0"/>
              <a:t> protection : </a:t>
            </a:r>
            <a:r>
              <a:rPr lang="en-CA" b="1" dirty="0"/>
              <a:t>cadre </a:t>
            </a:r>
            <a:r>
              <a:rPr lang="en-CA" b="1" dirty="0" err="1"/>
              <a:t>conceptuel</a:t>
            </a:r>
            <a:r>
              <a:rPr lang="en-CA" b="1" dirty="0"/>
              <a:t> </a:t>
            </a:r>
            <a:r>
              <a:rPr lang="en-CA" dirty="0" err="1"/>
              <a:t>réfléchi</a:t>
            </a:r>
            <a:r>
              <a:rPr lang="en-CA" dirty="0"/>
              <a:t> et </a:t>
            </a:r>
            <a:r>
              <a:rPr lang="en-CA" dirty="0" err="1"/>
              <a:t>décrit</a:t>
            </a:r>
            <a:r>
              <a:rPr lang="en-CA" dirty="0"/>
              <a:t> de manière </a:t>
            </a:r>
            <a:r>
              <a:rPr lang="en-CA" dirty="0" err="1"/>
              <a:t>explicite</a:t>
            </a:r>
            <a:r>
              <a:rPr lang="en-CA" dirty="0"/>
              <a:t> </a:t>
            </a:r>
          </a:p>
          <a:p>
            <a:pPr lvl="1"/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 err="1"/>
              <a:t>spécification</a:t>
            </a:r>
            <a:r>
              <a:rPr lang="en-CA" b="1" dirty="0"/>
              <a:t> des </a:t>
            </a:r>
            <a:r>
              <a:rPr lang="en-CA" dirty="0"/>
              <a:t>parties du monde qui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représentées</a:t>
            </a:r>
            <a:endParaRPr lang="en-CA" dirty="0"/>
          </a:p>
          <a:p>
            <a:pPr lvl="1"/>
            <a:r>
              <a:rPr lang="en-CA" b="1" dirty="0"/>
              <a:t>comment </a:t>
            </a:r>
            <a:r>
              <a:rPr lang="en-CA" dirty="0" err="1"/>
              <a:t>ils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représentés</a:t>
            </a:r>
            <a:endParaRPr lang="en-CA" dirty="0"/>
          </a:p>
          <a:p>
            <a:pPr lvl="1"/>
            <a:r>
              <a:rPr lang="en-CA" dirty="0"/>
              <a:t>la </a:t>
            </a:r>
            <a:r>
              <a:rPr lang="en-CA" b="1" dirty="0"/>
              <a:t>nature de la relation </a:t>
            </a:r>
            <a:r>
              <a:rPr lang="en-CA" dirty="0"/>
              <a:t>entre le </a:t>
            </a:r>
            <a:r>
              <a:rPr lang="en-CA" dirty="0" err="1"/>
              <a:t>représenté</a:t>
            </a:r>
            <a:r>
              <a:rPr lang="en-CA" dirty="0"/>
              <a:t> et le </a:t>
            </a:r>
            <a:r>
              <a:rPr lang="en-CA" dirty="0" err="1"/>
              <a:t>représentant</a:t>
            </a:r>
            <a:endParaRPr lang="en-CA" dirty="0"/>
          </a:p>
          <a:p>
            <a:pPr lvl="1"/>
            <a:r>
              <a:rPr lang="en-CA" b="1" dirty="0"/>
              <a:t>des </a:t>
            </a:r>
            <a:r>
              <a:rPr lang="en-CA" b="1" dirty="0" err="1"/>
              <a:t>stratégies</a:t>
            </a:r>
            <a:r>
              <a:rPr lang="en-CA" b="1" dirty="0"/>
              <a:t> </a:t>
            </a:r>
            <a:r>
              <a:rPr lang="en-CA" b="1" dirty="0" err="1"/>
              <a:t>appropriées</a:t>
            </a:r>
            <a:r>
              <a:rPr lang="en-CA" b="1" dirty="0"/>
              <a:t> </a:t>
            </a:r>
            <a:r>
              <a:rPr lang="en-CA" dirty="0"/>
              <a:t>et </a:t>
            </a:r>
            <a:r>
              <a:rPr lang="en-CA" b="1" dirty="0" err="1"/>
              <a:t>rigoureuses</a:t>
            </a:r>
            <a:r>
              <a:rPr lang="en-CA" b="1" dirty="0"/>
              <a:t> </a:t>
            </a:r>
            <a:r>
              <a:rPr lang="en-CA" dirty="0"/>
              <a:t>pour appliquer les </a:t>
            </a:r>
            <a:r>
              <a:rPr lang="en-CA" dirty="0" err="1"/>
              <a:t>résultats</a:t>
            </a:r>
            <a:r>
              <a:rPr lang="en-CA" dirty="0"/>
              <a:t> de </a:t>
            </a:r>
            <a:r>
              <a:rPr lang="en-CA" dirty="0" err="1"/>
              <a:t>l'analyse</a:t>
            </a:r>
            <a:r>
              <a:rPr lang="en-CA" dirty="0"/>
              <a:t> qui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effectuée</a:t>
            </a:r>
            <a:r>
              <a:rPr lang="en-CA" dirty="0"/>
              <a:t> dans </a:t>
            </a:r>
            <a:r>
              <a:rPr lang="en-CA" dirty="0" err="1"/>
              <a:t>ce</a:t>
            </a:r>
            <a:r>
              <a:rPr lang="en-CA" dirty="0"/>
              <a:t> cadre de </a:t>
            </a:r>
            <a:r>
              <a:rPr lang="en-CA" dirty="0" err="1"/>
              <a:t>représentation</a:t>
            </a:r>
            <a:endParaRPr lang="en-CA" dirty="0"/>
          </a:p>
          <a:p>
            <a:r>
              <a:rPr lang="en-CA" dirty="0"/>
              <a:t>On </a:t>
            </a:r>
            <a:r>
              <a:rPr lang="en-CA" dirty="0" err="1"/>
              <a:t>pourrait</a:t>
            </a:r>
            <a:r>
              <a:rPr lang="en-CA" dirty="0"/>
              <a:t> </a:t>
            </a:r>
            <a:r>
              <a:rPr lang="en-CA" dirty="0" err="1"/>
              <a:t>repartir</a:t>
            </a:r>
            <a:r>
              <a:rPr lang="en-CA" dirty="0"/>
              <a:t> à </a:t>
            </a:r>
            <a:r>
              <a:rPr lang="en-CA" dirty="0" err="1"/>
              <a:t>zéro</a:t>
            </a:r>
            <a:r>
              <a:rPr lang="en-CA" dirty="0"/>
              <a:t> pour </a:t>
            </a:r>
            <a:r>
              <a:rPr lang="en-CA" dirty="0" err="1"/>
              <a:t>chaque</a:t>
            </a:r>
            <a:r>
              <a:rPr lang="en-CA" dirty="0"/>
              <a:t> nouveau </a:t>
            </a:r>
            <a:r>
              <a:rPr lang="en-CA" dirty="0" err="1"/>
              <a:t>projet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il </a:t>
            </a:r>
            <a:r>
              <a:rPr lang="en-CA" dirty="0" err="1"/>
              <a:t>existe</a:t>
            </a:r>
            <a:r>
              <a:rPr lang="en-CA" dirty="0"/>
              <a:t> des </a:t>
            </a:r>
            <a:r>
              <a:rPr lang="en-CA" b="1" dirty="0"/>
              <a:t>cadres de </a:t>
            </a:r>
            <a:r>
              <a:rPr lang="en-CA" b="1" dirty="0" err="1"/>
              <a:t>modélisation</a:t>
            </a:r>
            <a:r>
              <a:rPr lang="en-CA" b="1" dirty="0"/>
              <a:t> </a:t>
            </a:r>
            <a:r>
              <a:rPr lang="en-CA" dirty="0"/>
              <a:t>qui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largement</a:t>
            </a:r>
            <a:r>
              <a:rPr lang="en-CA" dirty="0"/>
              <a:t> </a:t>
            </a:r>
            <a:r>
              <a:rPr lang="en-CA" dirty="0" err="1"/>
              <a:t>applicables</a:t>
            </a:r>
            <a:r>
              <a:rPr lang="en-CA" dirty="0"/>
              <a:t> à de </a:t>
            </a:r>
            <a:r>
              <a:rPr lang="en-CA" dirty="0" err="1"/>
              <a:t>nombreux</a:t>
            </a:r>
            <a:r>
              <a:rPr lang="en-CA" dirty="0"/>
              <a:t> </a:t>
            </a:r>
            <a:r>
              <a:rPr lang="en-CA" dirty="0" err="1"/>
              <a:t>phénomènes</a:t>
            </a:r>
            <a:r>
              <a:rPr lang="en-CA" dirty="0"/>
              <a:t> </a:t>
            </a:r>
            <a:r>
              <a:rPr lang="en-CA" dirty="0" err="1"/>
              <a:t>différents</a:t>
            </a:r>
            <a:r>
              <a:rPr lang="en-CA" dirty="0"/>
              <a:t>, qui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s'adapter</a:t>
            </a:r>
            <a:r>
              <a:rPr lang="en-CA" dirty="0"/>
              <a:t> à des </a:t>
            </a:r>
            <a:r>
              <a:rPr lang="en-CA" dirty="0" err="1"/>
              <a:t>cas</a:t>
            </a:r>
            <a:r>
              <a:rPr lang="en-CA" dirty="0"/>
              <a:t> </a:t>
            </a:r>
            <a:r>
              <a:rPr lang="en-CA" dirty="0" err="1"/>
              <a:t>spécifiques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61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C3354E-9869-BE37-4890-A4FF2974A34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11C241-CBCC-F0E5-0B56-2B2FB405E676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8E68EF2-7FF7-993F-C0C6-8149E7B66F7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137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639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Trois stratégies de modélisation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Il y a 3 </a:t>
            </a:r>
            <a:r>
              <a:rPr lang="en-CA" b="1" dirty="0" err="1"/>
              <a:t>stratégies</a:t>
            </a:r>
            <a:r>
              <a:rPr lang="en-CA" b="1" dirty="0"/>
              <a:t> de </a:t>
            </a:r>
            <a:r>
              <a:rPr lang="en-CA" b="1" dirty="0" err="1"/>
              <a:t>modélisation</a:t>
            </a:r>
            <a:r>
              <a:rPr lang="en-CA" b="1" dirty="0"/>
              <a:t> </a:t>
            </a:r>
            <a:r>
              <a:rPr lang="en-CA" dirty="0" err="1"/>
              <a:t>principales</a:t>
            </a:r>
            <a:r>
              <a:rPr lang="en-CA" dirty="0"/>
              <a:t> (non exclusives) qui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utilisées</a:t>
            </a:r>
            <a:r>
              <a:rPr lang="en-CA" dirty="0"/>
              <a:t> pour guider la </a:t>
            </a:r>
            <a:r>
              <a:rPr lang="en-CA" dirty="0" err="1"/>
              <a:t>spécification</a:t>
            </a:r>
            <a:r>
              <a:rPr lang="en-CA" dirty="0"/>
              <a:t> d'un </a:t>
            </a:r>
            <a:r>
              <a:rPr lang="en-CA" dirty="0" err="1"/>
              <a:t>phénomène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d'un </a:t>
            </a:r>
            <a:r>
              <a:rPr lang="en-CA" dirty="0" err="1"/>
              <a:t>domaine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modélisation</a:t>
            </a:r>
            <a:r>
              <a:rPr lang="en-CA" dirty="0"/>
              <a:t> </a:t>
            </a:r>
            <a:r>
              <a:rPr lang="en-CA" b="1" dirty="0" err="1"/>
              <a:t>mathématique</a:t>
            </a:r>
            <a:endParaRPr lang="en-CA" b="1" dirty="0"/>
          </a:p>
          <a:p>
            <a:pPr lvl="1"/>
            <a:r>
              <a:rPr lang="en-CA" dirty="0" err="1"/>
              <a:t>modélisation</a:t>
            </a:r>
            <a:r>
              <a:rPr lang="en-CA" dirty="0"/>
              <a:t> </a:t>
            </a:r>
            <a:r>
              <a:rPr lang="en-CA" b="1" dirty="0" err="1"/>
              <a:t>informatique</a:t>
            </a:r>
            <a:endParaRPr lang="en-CA" b="1" dirty="0"/>
          </a:p>
          <a:p>
            <a:pPr lvl="1"/>
            <a:r>
              <a:rPr lang="en-CA" dirty="0" err="1"/>
              <a:t>modélisation</a:t>
            </a:r>
            <a:r>
              <a:rPr lang="en-CA" dirty="0"/>
              <a:t> de </a:t>
            </a:r>
            <a:r>
              <a:rPr lang="en-CA" b="1" dirty="0" err="1"/>
              <a:t>systèmes</a:t>
            </a:r>
            <a:endParaRPr lang="en-CA" b="1" dirty="0"/>
          </a:p>
          <a:p>
            <a:r>
              <a:rPr lang="en-CA" dirty="0"/>
              <a:t>Les deux premiers </a:t>
            </a:r>
            <a:r>
              <a:rPr lang="en-CA" dirty="0" err="1"/>
              <a:t>ont</a:t>
            </a:r>
            <a:r>
              <a:rPr lang="en-CA" dirty="0"/>
              <a:t> </a:t>
            </a:r>
            <a:r>
              <a:rPr lang="en-CA" dirty="0" err="1"/>
              <a:t>leur</a:t>
            </a:r>
            <a:r>
              <a:rPr lang="en-CA" dirty="0"/>
              <a:t> propre monde </a:t>
            </a:r>
            <a:r>
              <a:rPr lang="en-CA" dirty="0" err="1"/>
              <a:t>mathématique</a:t>
            </a:r>
            <a:r>
              <a:rPr lang="en-CA" dirty="0"/>
              <a:t>/numérique, distinct du monde tangible physique </a:t>
            </a:r>
            <a:r>
              <a:rPr lang="en-CA" dirty="0" err="1"/>
              <a:t>étudié</a:t>
            </a:r>
            <a:r>
              <a:rPr lang="en-CA" dirty="0"/>
              <a:t> par les </a:t>
            </a:r>
            <a:r>
              <a:rPr lang="en-CA" dirty="0" err="1"/>
              <a:t>chimistes</a:t>
            </a:r>
            <a:r>
              <a:rPr lang="en-CA" dirty="0"/>
              <a:t>, les </a:t>
            </a:r>
            <a:r>
              <a:rPr lang="en-CA" dirty="0" err="1"/>
              <a:t>biologistes</a:t>
            </a:r>
            <a:r>
              <a:rPr lang="en-CA" dirty="0"/>
              <a:t>, </a:t>
            </a:r>
            <a:r>
              <a:rPr lang="en-CA" dirty="0" err="1"/>
              <a:t>etc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utilisés</a:t>
            </a:r>
            <a:r>
              <a:rPr lang="en-CA" dirty="0"/>
              <a:t> pour </a:t>
            </a:r>
            <a:r>
              <a:rPr lang="en-CA" dirty="0" err="1"/>
              <a:t>décrire</a:t>
            </a:r>
            <a:r>
              <a:rPr lang="en-CA" dirty="0"/>
              <a:t> des </a:t>
            </a:r>
            <a:r>
              <a:rPr lang="en-CA" dirty="0" err="1"/>
              <a:t>phénomènes</a:t>
            </a:r>
            <a:r>
              <a:rPr lang="en-CA" dirty="0"/>
              <a:t> du monde </a:t>
            </a:r>
            <a:r>
              <a:rPr lang="en-CA" dirty="0" err="1"/>
              <a:t>réel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b="1" dirty="0" err="1"/>
              <a:t>établissant</a:t>
            </a:r>
            <a:r>
              <a:rPr lang="en-CA" b="1" dirty="0"/>
              <a:t> des </a:t>
            </a:r>
            <a:r>
              <a:rPr lang="en-CA" b="1" dirty="0" err="1"/>
              <a:t>parallèles</a:t>
            </a:r>
            <a:r>
              <a:rPr lang="en-CA" b="1" dirty="0"/>
              <a:t> </a:t>
            </a:r>
            <a:r>
              <a:rPr lang="en-CA" dirty="0"/>
              <a:t>entre les </a:t>
            </a:r>
            <a:r>
              <a:rPr lang="en-CA" dirty="0" err="1"/>
              <a:t>propriétés</a:t>
            </a:r>
            <a:r>
              <a:rPr lang="en-CA" dirty="0"/>
              <a:t> des </a:t>
            </a:r>
            <a:r>
              <a:rPr lang="en-CA" dirty="0" err="1"/>
              <a:t>objets</a:t>
            </a:r>
            <a:r>
              <a:rPr lang="en-CA" dirty="0"/>
              <a:t> et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raisonnant</a:t>
            </a:r>
            <a:r>
              <a:rPr lang="en-CA" dirty="0"/>
              <a:t> par le </a:t>
            </a:r>
            <a:r>
              <a:rPr lang="en-CA" dirty="0" err="1"/>
              <a:t>biais</a:t>
            </a:r>
            <a:r>
              <a:rPr lang="en-CA" dirty="0"/>
              <a:t> de </a:t>
            </a:r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parallèles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62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D015E-2AFA-3AFB-A1C3-46C23EA54D5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06D-D3E5-AB82-A3F7-8B8B930F168E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6AD27CED-6824-AC6C-F6E9-4F5BD75546E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4151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861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Trois stratégies de modélisation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b="1" dirty="0"/>
              <a:t>La </a:t>
            </a:r>
            <a:r>
              <a:rPr lang="en-CA" sz="2200" b="1" dirty="0" err="1"/>
              <a:t>théorie</a:t>
            </a:r>
            <a:r>
              <a:rPr lang="en-CA" sz="2200" b="1" dirty="0"/>
              <a:t> </a:t>
            </a:r>
            <a:r>
              <a:rPr lang="en-CA" sz="2200" b="1" dirty="0" err="1"/>
              <a:t>générale</a:t>
            </a:r>
            <a:r>
              <a:rPr lang="en-CA" sz="2200" b="1" dirty="0"/>
              <a:t> des </a:t>
            </a:r>
            <a:r>
              <a:rPr lang="en-CA" sz="2200" b="1" dirty="0" err="1"/>
              <a:t>systèmes</a:t>
            </a:r>
            <a:r>
              <a:rPr lang="en-CA" sz="2200" b="1" dirty="0"/>
              <a:t> </a:t>
            </a:r>
            <a:r>
              <a:rPr lang="en-CA" sz="2200" dirty="0" err="1"/>
              <a:t>décrit</a:t>
            </a:r>
            <a:r>
              <a:rPr lang="en-CA" sz="2200" dirty="0"/>
              <a:t> des </a:t>
            </a:r>
            <a:r>
              <a:rPr lang="en-CA" sz="2200" dirty="0" err="1"/>
              <a:t>phénomènes</a:t>
            </a:r>
            <a:r>
              <a:rPr lang="en-CA" sz="2200" dirty="0"/>
              <a:t> </a:t>
            </a:r>
            <a:r>
              <a:rPr lang="en-CA" sz="2200" dirty="0" err="1"/>
              <a:t>naturels</a:t>
            </a:r>
            <a:r>
              <a:rPr lang="en-CA" sz="2200" dirty="0"/>
              <a:t> à </a:t>
            </a:r>
            <a:r>
              <a:rPr lang="en-CA" sz="2200" dirty="0" err="1"/>
              <a:t>l'aide</a:t>
            </a:r>
            <a:r>
              <a:rPr lang="en-CA" sz="2200" dirty="0"/>
              <a:t> d'un </a:t>
            </a:r>
            <a:r>
              <a:rPr lang="en-CA" sz="2200" b="1" dirty="0"/>
              <a:t>cadre </a:t>
            </a:r>
            <a:r>
              <a:rPr lang="en-CA" sz="2200" b="1" dirty="0" err="1"/>
              <a:t>conceptuel</a:t>
            </a:r>
            <a:r>
              <a:rPr lang="en-CA" sz="2200" b="1" dirty="0"/>
              <a:t> </a:t>
            </a:r>
            <a:r>
              <a:rPr lang="en-CA" sz="2200" b="1" dirty="0" err="1"/>
              <a:t>commun</a:t>
            </a:r>
            <a:r>
              <a:rPr lang="en-CA" sz="2200" dirty="0"/>
              <a:t>, </a:t>
            </a:r>
            <a:r>
              <a:rPr lang="en-CA" sz="2200" dirty="0" err="1"/>
              <a:t>tous</a:t>
            </a:r>
            <a:r>
              <a:rPr lang="en-CA" sz="2200" dirty="0"/>
              <a:t> </a:t>
            </a:r>
            <a:r>
              <a:rPr lang="en-CA" sz="2200" dirty="0" err="1"/>
              <a:t>étant</a:t>
            </a:r>
            <a:r>
              <a:rPr lang="en-CA" sz="2200" dirty="0"/>
              <a:t> des </a:t>
            </a:r>
            <a:r>
              <a:rPr lang="en-CA" sz="2200" dirty="0" err="1"/>
              <a:t>systèmes</a:t>
            </a:r>
            <a:r>
              <a:rPr lang="en-CA" sz="2200" dirty="0"/>
              <a:t> </a:t>
            </a:r>
            <a:r>
              <a:rPr lang="en-CA" sz="2200" dirty="0" err="1"/>
              <a:t>d'objets</a:t>
            </a:r>
            <a:r>
              <a:rPr lang="en-CA" sz="2200" dirty="0"/>
              <a:t> </a:t>
            </a:r>
            <a:r>
              <a:rPr lang="en-CA" sz="2200" dirty="0" err="1"/>
              <a:t>en</a:t>
            </a:r>
            <a:r>
              <a:rPr lang="en-CA" sz="2200" dirty="0"/>
              <a:t> interaction.</a:t>
            </a:r>
          </a:p>
          <a:p>
            <a:r>
              <a:rPr lang="en-CA" sz="2200" dirty="0" err="1"/>
              <a:t>Lorsque</a:t>
            </a:r>
            <a:r>
              <a:rPr lang="en-CA" sz="2200" dirty="0"/>
              <a:t> nous </a:t>
            </a:r>
            <a:r>
              <a:rPr lang="en-CA" sz="2200" dirty="0" err="1"/>
              <a:t>sommes</a:t>
            </a:r>
            <a:r>
              <a:rPr lang="en-CA" sz="2200" dirty="0"/>
              <a:t> </a:t>
            </a:r>
            <a:r>
              <a:rPr lang="en-CA" sz="2200" dirty="0" err="1"/>
              <a:t>confrontés</a:t>
            </a:r>
            <a:r>
              <a:rPr lang="en-CA" sz="2200" dirty="0"/>
              <a:t> à </a:t>
            </a:r>
            <a:r>
              <a:rPr lang="en-CA" sz="2200" dirty="0" err="1"/>
              <a:t>une</a:t>
            </a:r>
            <a:r>
              <a:rPr lang="en-CA" sz="2200" dirty="0"/>
              <a:t> nouvelle situation, nous </a:t>
            </a:r>
            <a:r>
              <a:rPr lang="en-CA" sz="2200" dirty="0" err="1"/>
              <a:t>nous</a:t>
            </a:r>
            <a:r>
              <a:rPr lang="en-CA" sz="2200" dirty="0"/>
              <a:t> </a:t>
            </a:r>
            <a:r>
              <a:rPr lang="en-CA" sz="2200" dirty="0" err="1"/>
              <a:t>demandons</a:t>
            </a:r>
            <a:r>
              <a:rPr lang="en-CA" sz="2200" dirty="0"/>
              <a:t> :</a:t>
            </a:r>
          </a:p>
          <a:p>
            <a:pPr lvl="1"/>
            <a:r>
              <a:rPr lang="en-CA" sz="1800" dirty="0" err="1"/>
              <a:t>quels</a:t>
            </a:r>
            <a:r>
              <a:rPr lang="en-CA" sz="1800" dirty="0"/>
              <a:t> </a:t>
            </a:r>
            <a:r>
              <a:rPr lang="en-CA" sz="1800" dirty="0" err="1"/>
              <a:t>sont</a:t>
            </a:r>
            <a:r>
              <a:rPr lang="en-CA" sz="1800" dirty="0"/>
              <a:t> les </a:t>
            </a:r>
            <a:r>
              <a:rPr lang="en-CA" sz="1800" dirty="0" err="1"/>
              <a:t>objets</a:t>
            </a:r>
            <a:r>
              <a:rPr lang="en-CA" sz="1800" dirty="0"/>
              <a:t> qui </a:t>
            </a:r>
            <a:r>
              <a:rPr lang="en-CA" sz="1800" dirty="0" err="1"/>
              <a:t>semblent</a:t>
            </a:r>
            <a:r>
              <a:rPr lang="en-CA" sz="1800" dirty="0"/>
              <a:t> les plus </a:t>
            </a:r>
            <a:r>
              <a:rPr lang="en-CA" sz="1800" dirty="0" err="1"/>
              <a:t>pertinents</a:t>
            </a:r>
            <a:r>
              <a:rPr lang="en-CA" sz="1800" dirty="0"/>
              <a:t> dans les </a:t>
            </a:r>
            <a:r>
              <a:rPr lang="en-CA" sz="1800" dirty="0" err="1"/>
              <a:t>comportements</a:t>
            </a:r>
            <a:r>
              <a:rPr lang="en-CA" sz="1800" dirty="0"/>
              <a:t> du </a:t>
            </a:r>
            <a:r>
              <a:rPr lang="en-CA" sz="1800" dirty="0" err="1"/>
              <a:t>système</a:t>
            </a:r>
            <a:r>
              <a:rPr lang="en-CA" sz="1800" dirty="0"/>
              <a:t> ?</a:t>
            </a:r>
          </a:p>
          <a:p>
            <a:pPr lvl="1"/>
            <a:r>
              <a:rPr lang="en-CA" sz="1800" dirty="0" err="1"/>
              <a:t>quelles</a:t>
            </a:r>
            <a:r>
              <a:rPr lang="en-CA" sz="1800" dirty="0"/>
              <a:t> </a:t>
            </a:r>
            <a:r>
              <a:rPr lang="en-CA" sz="1800" dirty="0" err="1"/>
              <a:t>sont</a:t>
            </a:r>
            <a:r>
              <a:rPr lang="en-CA" sz="1800" dirty="0"/>
              <a:t> les </a:t>
            </a:r>
            <a:r>
              <a:rPr lang="en-CA" sz="1800" dirty="0" err="1"/>
              <a:t>propriétés</a:t>
            </a:r>
            <a:r>
              <a:rPr lang="en-CA" sz="1800" dirty="0"/>
              <a:t> de </a:t>
            </a:r>
            <a:r>
              <a:rPr lang="en-CA" sz="1800" dirty="0" err="1"/>
              <a:t>ces</a:t>
            </a:r>
            <a:r>
              <a:rPr lang="en-CA" sz="1800" dirty="0"/>
              <a:t> </a:t>
            </a:r>
            <a:r>
              <a:rPr lang="en-CA" sz="1800" dirty="0" err="1"/>
              <a:t>objets</a:t>
            </a:r>
            <a:r>
              <a:rPr lang="en-CA" sz="1800" dirty="0"/>
              <a:t> ?</a:t>
            </a:r>
          </a:p>
          <a:p>
            <a:pPr lvl="1"/>
            <a:r>
              <a:rPr lang="en-CA" sz="1800" dirty="0" err="1"/>
              <a:t>quels</a:t>
            </a:r>
            <a:r>
              <a:rPr lang="en-CA" sz="1800" dirty="0"/>
              <a:t> </a:t>
            </a:r>
            <a:r>
              <a:rPr lang="en-CA" sz="1800" dirty="0" err="1"/>
              <a:t>sont</a:t>
            </a:r>
            <a:r>
              <a:rPr lang="en-CA" sz="1800" dirty="0"/>
              <a:t> les </a:t>
            </a:r>
            <a:r>
              <a:rPr lang="en-CA" sz="1800" dirty="0" err="1"/>
              <a:t>comportements</a:t>
            </a:r>
            <a:r>
              <a:rPr lang="en-CA" sz="1800" dirty="0"/>
              <a:t> (</a:t>
            </a:r>
            <a:r>
              <a:rPr lang="en-CA" sz="1800" dirty="0" err="1"/>
              <a:t>ou</a:t>
            </a:r>
            <a:r>
              <a:rPr lang="en-CA" sz="1800" dirty="0"/>
              <a:t> actions) de </a:t>
            </a:r>
            <a:r>
              <a:rPr lang="en-CA" sz="1800" dirty="0" err="1"/>
              <a:t>ces</a:t>
            </a:r>
            <a:r>
              <a:rPr lang="en-CA" sz="1800" dirty="0"/>
              <a:t> </a:t>
            </a:r>
            <a:r>
              <a:rPr lang="en-CA" sz="1800" dirty="0" err="1"/>
              <a:t>objets</a:t>
            </a:r>
            <a:r>
              <a:rPr lang="en-CA" sz="1800" dirty="0"/>
              <a:t> ?</a:t>
            </a:r>
          </a:p>
          <a:p>
            <a:pPr lvl="1"/>
            <a:r>
              <a:rPr lang="en-CA" sz="1800" dirty="0" err="1"/>
              <a:t>quelles</a:t>
            </a:r>
            <a:r>
              <a:rPr lang="en-CA" sz="1800" dirty="0"/>
              <a:t> </a:t>
            </a:r>
            <a:r>
              <a:rPr lang="en-CA" sz="1800" dirty="0" err="1"/>
              <a:t>sont</a:t>
            </a:r>
            <a:r>
              <a:rPr lang="en-CA" sz="1800" dirty="0"/>
              <a:t> les relations entre </a:t>
            </a:r>
            <a:r>
              <a:rPr lang="en-CA" sz="1800" dirty="0" err="1"/>
              <a:t>ces</a:t>
            </a:r>
            <a:r>
              <a:rPr lang="en-CA" sz="1800" dirty="0"/>
              <a:t> </a:t>
            </a:r>
            <a:r>
              <a:rPr lang="en-CA" sz="1800" dirty="0" err="1"/>
              <a:t>objets</a:t>
            </a:r>
            <a:r>
              <a:rPr lang="en-CA" sz="1800" dirty="0"/>
              <a:t> ?</a:t>
            </a:r>
          </a:p>
          <a:p>
            <a:pPr lvl="1"/>
            <a:r>
              <a:rPr lang="en-CA" sz="1800" dirty="0"/>
              <a:t>comment les relations entre les </a:t>
            </a:r>
            <a:r>
              <a:rPr lang="en-CA" sz="1800" dirty="0" err="1"/>
              <a:t>objets</a:t>
            </a:r>
            <a:r>
              <a:rPr lang="en-CA" sz="1800" dirty="0"/>
              <a:t> </a:t>
            </a:r>
            <a:r>
              <a:rPr lang="en-CA" sz="1800" dirty="0" err="1"/>
              <a:t>influencent-elles</a:t>
            </a:r>
            <a:r>
              <a:rPr lang="en-CA" sz="1800" dirty="0"/>
              <a:t> </a:t>
            </a:r>
            <a:r>
              <a:rPr lang="en-CA" sz="1800" dirty="0" err="1"/>
              <a:t>leurs</a:t>
            </a:r>
            <a:r>
              <a:rPr lang="en-CA" sz="1800" dirty="0"/>
              <a:t> </a:t>
            </a:r>
            <a:r>
              <a:rPr lang="en-CA" sz="1800" dirty="0" err="1"/>
              <a:t>propriétés</a:t>
            </a:r>
            <a:r>
              <a:rPr lang="en-CA" sz="1800" dirty="0"/>
              <a:t> et </a:t>
            </a:r>
            <a:r>
              <a:rPr lang="en-CA" sz="1800" dirty="0" err="1"/>
              <a:t>leurs</a:t>
            </a:r>
            <a:r>
              <a:rPr lang="en-CA" sz="1800" dirty="0"/>
              <a:t> </a:t>
            </a:r>
            <a:r>
              <a:rPr lang="en-CA" sz="1800" dirty="0" err="1"/>
              <a:t>comportements</a:t>
            </a:r>
            <a:r>
              <a:rPr lang="en-CA" sz="1800" dirty="0"/>
              <a:t> ?</a:t>
            </a:r>
          </a:p>
          <a:p>
            <a:r>
              <a:rPr lang="en-CA" sz="2200" dirty="0" err="1"/>
              <a:t>Objectifs</a:t>
            </a:r>
            <a:r>
              <a:rPr lang="en-CA" sz="2200" dirty="0"/>
              <a:t> : </a:t>
            </a:r>
            <a:r>
              <a:rPr lang="en-CA" sz="2200" b="1" dirty="0" err="1"/>
              <a:t>comprendre</a:t>
            </a:r>
            <a:r>
              <a:rPr lang="en-CA" sz="2200" b="1" dirty="0"/>
              <a:t> le </a:t>
            </a:r>
            <a:r>
              <a:rPr lang="en-CA" sz="2200" b="1" dirty="0" err="1"/>
              <a:t>système</a:t>
            </a:r>
            <a:r>
              <a:rPr lang="en-CA" sz="2200" dirty="0"/>
              <a:t>,</a:t>
            </a:r>
            <a:r>
              <a:rPr lang="en-CA" sz="2200" b="1" dirty="0"/>
              <a:t> </a:t>
            </a:r>
            <a:r>
              <a:rPr lang="en-CA" sz="2200" dirty="0" err="1"/>
              <a:t>développer</a:t>
            </a:r>
            <a:r>
              <a:rPr lang="en-CA" sz="2200" dirty="0"/>
              <a:t>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b="1" dirty="0" err="1"/>
              <a:t>compréhension</a:t>
            </a:r>
            <a:r>
              <a:rPr lang="en-CA" sz="2200" b="1" dirty="0"/>
              <a:t> commune </a:t>
            </a:r>
            <a:r>
              <a:rPr lang="en-CA" sz="2200" dirty="0" err="1"/>
              <a:t>cohérente</a:t>
            </a:r>
            <a:r>
              <a:rPr lang="en-CA" sz="2200" dirty="0"/>
              <a:t>, informer la </a:t>
            </a:r>
            <a:r>
              <a:rPr lang="en-CA" sz="2200" b="1" dirty="0" err="1"/>
              <a:t>collecte</a:t>
            </a:r>
            <a:r>
              <a:rPr lang="en-CA" sz="2200" b="1" dirty="0"/>
              <a:t> de </a:t>
            </a:r>
            <a:r>
              <a:rPr lang="en-CA" sz="2200" b="1" dirty="0" err="1"/>
              <a:t>données</a:t>
            </a:r>
            <a:r>
              <a:rPr lang="en-CA" sz="2200" b="1" dirty="0"/>
              <a:t>, guider </a:t>
            </a:r>
            <a:r>
              <a:rPr lang="en-CA" sz="2200" b="1" dirty="0" err="1"/>
              <a:t>l'interprétation</a:t>
            </a:r>
            <a:r>
              <a:rPr lang="en-CA" sz="2200" b="1" dirty="0"/>
              <a:t> des </a:t>
            </a:r>
            <a:r>
              <a:rPr lang="en-CA" sz="2200" b="1" dirty="0" err="1"/>
              <a:t>données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63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D015E-2AFA-3AFB-A1C3-46C23EA54D5B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1506D-D3E5-AB82-A3F7-8B8B930F168E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4D74A20A-3ECF-D072-9514-955B5723176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0471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170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8130470-9332-2172-2F69-4185439E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762000"/>
            <a:ext cx="79248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4E164B-48D4-4D60-A96A-97938ED381FB}"/>
              </a:ext>
            </a:extLst>
          </p:cNvPr>
          <p:cNvSpPr txBox="1"/>
          <p:nvPr/>
        </p:nvSpPr>
        <p:spPr>
          <a:xfrm>
            <a:off x="6824869" y="0"/>
            <a:ext cx="536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[Deepak, 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  <a:hlinkClick r:id="rId3"/>
              </a:rPr>
              <a:t>Théorie générale des systèmes</a:t>
            </a:r>
            <a:r>
              <a:rPr lang="en-CA" sz="1400">
                <a:solidFill>
                  <a:schemeClr val="tx2"/>
                </a:solidFill>
                <a:latin typeface="Dagny OT" panose="020B0504020201020104" pitchFamily="34" charset="77"/>
              </a:rPr>
              <a:t>, Wikimedia]</a:t>
            </a:r>
            <a:endParaRPr lang="en-US" sz="140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99972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collecte</a:t>
            </a:r>
            <a:r>
              <a:rPr lang="en-CA" dirty="0"/>
              <a:t> </a:t>
            </a:r>
            <a:r>
              <a:rPr lang="en-CA" dirty="0" err="1"/>
              <a:t>d'information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Il </a:t>
            </a:r>
            <a:r>
              <a:rPr lang="en-CA" dirty="0" err="1"/>
              <a:t>est</a:t>
            </a:r>
            <a:r>
              <a:rPr lang="en-CA" dirty="0"/>
              <a:t> crucial de </a:t>
            </a:r>
            <a:r>
              <a:rPr lang="en-CA" dirty="0" err="1"/>
              <a:t>parvenir</a:t>
            </a:r>
            <a:r>
              <a:rPr lang="en-CA" dirty="0"/>
              <a:t> à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 err="1"/>
              <a:t>compréhension</a:t>
            </a:r>
            <a:r>
              <a:rPr lang="en-CA" b="1" dirty="0"/>
              <a:t> </a:t>
            </a:r>
            <a:r>
              <a:rPr lang="en-CA" b="1" dirty="0" err="1"/>
              <a:t>contextuelle</a:t>
            </a:r>
            <a:r>
              <a:rPr lang="en-CA" b="1" dirty="0"/>
              <a:t> </a:t>
            </a:r>
            <a:r>
              <a:rPr lang="en-CA" dirty="0"/>
              <a:t>des </a:t>
            </a:r>
            <a:r>
              <a:rPr lang="en-CA" dirty="0" err="1"/>
              <a:t>données</a:t>
            </a:r>
            <a:r>
              <a:rPr lang="en-CA" dirty="0"/>
              <a:t>. </a:t>
            </a:r>
          </a:p>
          <a:p>
            <a:r>
              <a:rPr lang="en-CA" dirty="0" err="1"/>
              <a:t>Concrètement</a:t>
            </a:r>
            <a:r>
              <a:rPr lang="en-CA" dirty="0"/>
              <a:t>, comment </a:t>
            </a:r>
            <a:r>
              <a:rPr lang="en-CA" dirty="0" err="1"/>
              <a:t>cette</a:t>
            </a:r>
            <a:r>
              <a:rPr lang="en-CA" dirty="0"/>
              <a:t> </a:t>
            </a:r>
            <a:r>
              <a:rPr lang="en-CA" dirty="0" err="1"/>
              <a:t>compréhension</a:t>
            </a:r>
            <a:r>
              <a:rPr lang="en-CA" dirty="0"/>
              <a:t> </a:t>
            </a:r>
            <a:r>
              <a:rPr lang="en-CA" dirty="0" err="1"/>
              <a:t>s'opère</a:t>
            </a:r>
            <a:r>
              <a:rPr lang="en-CA" dirty="0"/>
              <a:t>-t-</a:t>
            </a:r>
            <a:r>
              <a:rPr lang="en-CA" dirty="0" err="1"/>
              <a:t>elle</a:t>
            </a:r>
            <a:r>
              <a:rPr lang="en-CA" dirty="0"/>
              <a:t> ?</a:t>
            </a:r>
          </a:p>
          <a:p>
            <a:r>
              <a:rPr lang="en-CA" dirty="0"/>
              <a:t>On peut </a:t>
            </a:r>
            <a:r>
              <a:rPr lang="en-CA" dirty="0" err="1"/>
              <a:t>l’obtenir</a:t>
            </a:r>
            <a:r>
              <a:rPr lang="en-CA" dirty="0"/>
              <a:t> par le </a:t>
            </a:r>
            <a:r>
              <a:rPr lang="en-CA" dirty="0" err="1"/>
              <a:t>biais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d’</a:t>
            </a:r>
            <a:r>
              <a:rPr lang="en-CA" b="1" dirty="0" err="1"/>
              <a:t>excursions</a:t>
            </a:r>
            <a:r>
              <a:rPr lang="en-CA" b="1" dirty="0"/>
              <a:t> sur le terrain</a:t>
            </a:r>
            <a:endParaRPr lang="en-CA" dirty="0"/>
          </a:p>
          <a:p>
            <a:pPr lvl="1"/>
            <a:r>
              <a:rPr lang="en-CA" dirty="0"/>
              <a:t>des </a:t>
            </a:r>
            <a:r>
              <a:rPr lang="en-CA" dirty="0" err="1"/>
              <a:t>entretiens</a:t>
            </a:r>
            <a:r>
              <a:rPr lang="en-CA" dirty="0"/>
              <a:t> avec des </a:t>
            </a:r>
            <a:r>
              <a:rPr lang="en-CA" b="1" dirty="0"/>
              <a:t>experts </a:t>
            </a:r>
            <a:r>
              <a:rPr lang="en-CA" b="1" dirty="0" err="1"/>
              <a:t>en</a:t>
            </a:r>
            <a:r>
              <a:rPr lang="en-CA" b="1" dirty="0"/>
              <a:t> la matière </a:t>
            </a:r>
            <a:endParaRPr lang="en-CA" dirty="0"/>
          </a:p>
          <a:p>
            <a:pPr lvl="1"/>
            <a:r>
              <a:rPr lang="en-CA" dirty="0"/>
              <a:t>de </a:t>
            </a:r>
            <a:r>
              <a:rPr lang="en-CA" b="1" dirty="0"/>
              <a:t>lectures/</a:t>
            </a:r>
            <a:r>
              <a:rPr lang="en-CA" b="1" dirty="0" err="1"/>
              <a:t>visites</a:t>
            </a:r>
            <a:endParaRPr lang="en-CA" dirty="0"/>
          </a:p>
          <a:p>
            <a:pPr lvl="1"/>
            <a:r>
              <a:rPr lang="en-CA" dirty="0" err="1"/>
              <a:t>d'</a:t>
            </a:r>
            <a:r>
              <a:rPr lang="en-CA" b="1" dirty="0" err="1"/>
              <a:t>exploration</a:t>
            </a:r>
            <a:r>
              <a:rPr lang="en-CA" b="1" dirty="0"/>
              <a:t> des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/>
              <a:t>(le simple fait </a:t>
            </a:r>
            <a:r>
              <a:rPr lang="en-CA" dirty="0" err="1"/>
              <a:t>d</a:t>
            </a:r>
            <a:r>
              <a:rPr lang="en-CA" b="1" dirty="0" err="1"/>
              <a:t>'essayer</a:t>
            </a:r>
            <a:r>
              <a:rPr lang="en-CA" b="1" dirty="0"/>
              <a:t> </a:t>
            </a:r>
            <a:r>
              <a:rPr lang="en-CA" b="1" dirty="0" err="1"/>
              <a:t>d'obtenir</a:t>
            </a:r>
            <a:r>
              <a:rPr lang="en-CA" b="1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d'</a:t>
            </a:r>
            <a:r>
              <a:rPr lang="en-CA" b="1" dirty="0" err="1"/>
              <a:t>accéder</a:t>
            </a:r>
            <a:r>
              <a:rPr lang="en-CA" dirty="0"/>
              <a:t> aux </a:t>
            </a:r>
            <a:r>
              <a:rPr lang="en-CA" dirty="0" err="1"/>
              <a:t>données</a:t>
            </a:r>
            <a:r>
              <a:rPr lang="en-CA" dirty="0"/>
              <a:t> peut </a:t>
            </a:r>
            <a:r>
              <a:rPr lang="en-CA" dirty="0" err="1"/>
              <a:t>s'avérer</a:t>
            </a:r>
            <a:r>
              <a:rPr lang="en-CA" dirty="0"/>
              <a:t> très </a:t>
            </a:r>
            <a:r>
              <a:rPr lang="en-CA" dirty="0" err="1"/>
              <a:t>pénible</a:t>
            </a:r>
            <a:r>
              <a:rPr lang="en-CA" dirty="0"/>
              <a:t>),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65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93587C-AFCC-237A-AF8A-9125F36BCB6D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13D8F-0E14-36A0-9911-025E7D3DF2F6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76934F27-71F7-2E7F-A6F9-AF5E315043A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5850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6839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 </a:t>
            </a:r>
            <a:r>
              <a:rPr lang="en-CA" dirty="0" err="1"/>
              <a:t>collecte</a:t>
            </a:r>
            <a:r>
              <a:rPr lang="en-CA" dirty="0"/>
              <a:t> </a:t>
            </a:r>
            <a:r>
              <a:rPr lang="en-CA" dirty="0" err="1"/>
              <a:t>d'information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clients </a:t>
            </a:r>
            <a:r>
              <a:rPr lang="en-CA" dirty="0" err="1"/>
              <a:t>ou</a:t>
            </a:r>
            <a:r>
              <a:rPr lang="en-CA" dirty="0"/>
              <a:t> les parties </a:t>
            </a:r>
            <a:r>
              <a:rPr lang="en-CA" dirty="0" err="1"/>
              <a:t>prenantes</a:t>
            </a:r>
            <a:r>
              <a:rPr lang="en-CA" dirty="0"/>
              <a:t> </a:t>
            </a:r>
            <a:r>
              <a:rPr lang="en-CA" b="1" dirty="0"/>
              <a:t>ne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b="1" dirty="0"/>
              <a:t>pas </a:t>
            </a:r>
            <a:r>
              <a:rPr lang="en-CA" dirty="0"/>
              <a:t>des </a:t>
            </a:r>
            <a:r>
              <a:rPr lang="en-CA" dirty="0" err="1"/>
              <a:t>entités</a:t>
            </a:r>
            <a:r>
              <a:rPr lang="en-CA" dirty="0"/>
              <a:t> </a:t>
            </a:r>
            <a:r>
              <a:rPr lang="en-CA" b="1" dirty="0" err="1"/>
              <a:t>uniformes</a:t>
            </a:r>
            <a:r>
              <a:rPr lang="en-CA" b="1" dirty="0"/>
              <a:t> </a:t>
            </a:r>
            <a:r>
              <a:rPr lang="en-CA" dirty="0"/>
              <a:t>– les  </a:t>
            </a:r>
            <a:r>
              <a:rPr lang="en-CA" dirty="0" err="1"/>
              <a:t>spécialistes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des clients et les experts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b="1" dirty="0"/>
              <a:t>ne pas </a:t>
            </a:r>
            <a:r>
              <a:rPr lang="en-CA" b="1" dirty="0" err="1"/>
              <a:t>apprécier</a:t>
            </a:r>
            <a:r>
              <a:rPr lang="en-CA" b="1" dirty="0"/>
              <a:t> </a:t>
            </a:r>
            <a:r>
              <a:rPr lang="en-CA" b="1" dirty="0" err="1"/>
              <a:t>l'implication</a:t>
            </a:r>
            <a:r>
              <a:rPr lang="en-CA" b="1" dirty="0"/>
              <a:t> </a:t>
            </a:r>
            <a:r>
              <a:rPr lang="en-CA" dirty="0"/>
              <a:t>des </a:t>
            </a:r>
            <a:r>
              <a:rPr lang="en-CA" dirty="0" err="1"/>
              <a:t>analystes</a:t>
            </a:r>
            <a:r>
              <a:rPr lang="en-CA" dirty="0"/>
              <a:t> (</a:t>
            </a:r>
            <a:r>
              <a:rPr lang="en-CA" dirty="0" err="1"/>
              <a:t>externes</a:t>
            </a:r>
            <a:r>
              <a:rPr lang="en-CA" dirty="0"/>
              <a:t> et/</a:t>
            </a:r>
            <a:r>
              <a:rPr lang="en-CA" dirty="0" err="1"/>
              <a:t>ou</a:t>
            </a:r>
            <a:r>
              <a:rPr lang="en-CA" dirty="0"/>
              <a:t> internes).</a:t>
            </a:r>
          </a:p>
          <a:p>
            <a:r>
              <a:rPr lang="en-CA" dirty="0"/>
              <a:t>La </a:t>
            </a:r>
            <a:r>
              <a:rPr lang="en-CA" dirty="0" err="1"/>
              <a:t>collecte</a:t>
            </a:r>
            <a:r>
              <a:rPr lang="en-CA" dirty="0"/>
              <a:t> </a:t>
            </a:r>
            <a:r>
              <a:rPr lang="en-CA" dirty="0" err="1"/>
              <a:t>d'informations</a:t>
            </a:r>
            <a:r>
              <a:rPr lang="en-CA" dirty="0"/>
              <a:t> </a:t>
            </a:r>
            <a:r>
              <a:rPr lang="en-CA" dirty="0" err="1"/>
              <a:t>donne</a:t>
            </a:r>
            <a:r>
              <a:rPr lang="en-CA" dirty="0"/>
              <a:t> aux </a:t>
            </a:r>
            <a:r>
              <a:rPr lang="en-CA" dirty="0" err="1"/>
              <a:t>analystes</a:t>
            </a:r>
            <a:r>
              <a:rPr lang="en-CA" dirty="0"/>
              <a:t> </a:t>
            </a:r>
            <a:r>
              <a:rPr lang="en-CA" dirty="0" err="1"/>
              <a:t>l'occasion</a:t>
            </a:r>
            <a:r>
              <a:rPr lang="en-CA" dirty="0"/>
              <a:t> de </a:t>
            </a:r>
            <a:r>
              <a:rPr lang="en-CA" dirty="0" err="1"/>
              <a:t>montrer</a:t>
            </a:r>
            <a:r>
              <a:rPr lang="en-CA" dirty="0"/>
              <a:t> que tout le monde tire dans la </a:t>
            </a:r>
            <a:r>
              <a:rPr lang="en-CA" dirty="0" err="1"/>
              <a:t>même</a:t>
            </a:r>
            <a:r>
              <a:rPr lang="en-CA" dirty="0"/>
              <a:t> direction, </a:t>
            </a:r>
            <a:r>
              <a:rPr lang="en-CA" dirty="0" err="1"/>
              <a:t>en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posant</a:t>
            </a:r>
            <a:r>
              <a:rPr lang="en-CA" dirty="0"/>
              <a:t> des questions </a:t>
            </a:r>
            <a:r>
              <a:rPr lang="en-CA" b="1" dirty="0" err="1"/>
              <a:t>significatives</a:t>
            </a:r>
            <a:endParaRPr lang="en-CA" b="1" dirty="0"/>
          </a:p>
          <a:p>
            <a:pPr lvl="1"/>
            <a:r>
              <a:rPr lang="en-CA" dirty="0" err="1"/>
              <a:t>s'</a:t>
            </a:r>
            <a:r>
              <a:rPr lang="en-CA" b="1" dirty="0" err="1"/>
              <a:t>intéressant</a:t>
            </a:r>
            <a:r>
              <a:rPr lang="en-CA" b="1" dirty="0"/>
              <a:t> </a:t>
            </a:r>
            <a:r>
              <a:rPr lang="en-CA" b="1" dirty="0" err="1"/>
              <a:t>véritablement</a:t>
            </a:r>
            <a:r>
              <a:rPr lang="en-CA" b="1" dirty="0"/>
              <a:t> </a:t>
            </a:r>
            <a:r>
              <a:rPr lang="en-CA" dirty="0"/>
              <a:t>aux </a:t>
            </a:r>
            <a:r>
              <a:rPr lang="en-CA" dirty="0" err="1"/>
              <a:t>expériences</a:t>
            </a:r>
            <a:r>
              <a:rPr lang="en-CA" dirty="0"/>
              <a:t> des experts/clients</a:t>
            </a:r>
          </a:p>
          <a:p>
            <a:pPr lvl="1"/>
            <a:r>
              <a:rPr lang="en-CA" dirty="0" err="1"/>
              <a:t>reconnaîssant</a:t>
            </a:r>
            <a:r>
              <a:rPr lang="en-CA" dirty="0"/>
              <a:t> la </a:t>
            </a:r>
            <a:r>
              <a:rPr lang="en-CA" dirty="0" err="1"/>
              <a:t>capacité</a:t>
            </a:r>
            <a:r>
              <a:rPr lang="en-CA" dirty="0"/>
              <a:t> de </a:t>
            </a:r>
            <a:r>
              <a:rPr lang="en-CA" dirty="0" err="1"/>
              <a:t>chacun</a:t>
            </a:r>
            <a:r>
              <a:rPr lang="en-CA" dirty="0"/>
              <a:t> à </a:t>
            </a:r>
            <a:r>
              <a:rPr lang="en-CA" dirty="0" err="1"/>
              <a:t>contribuer</a:t>
            </a:r>
            <a:endParaRPr lang="en-CA" dirty="0"/>
          </a:p>
          <a:p>
            <a:r>
              <a:rPr lang="en-CA" dirty="0"/>
              <a:t>Un </a:t>
            </a:r>
            <a:r>
              <a:rPr lang="en-CA" dirty="0" err="1"/>
              <a:t>peu</a:t>
            </a:r>
            <a:r>
              <a:rPr lang="en-CA" dirty="0"/>
              <a:t> de tact peut </a:t>
            </a:r>
            <a:r>
              <a:rPr lang="en-CA" dirty="0" err="1"/>
              <a:t>s’avérer</a:t>
            </a:r>
            <a:r>
              <a:rPr lang="en-CA" dirty="0"/>
              <a:t> utile </a:t>
            </a:r>
            <a:r>
              <a:rPr lang="en-CA" dirty="0" err="1"/>
              <a:t>lorsqu'il</a:t>
            </a:r>
            <a:r>
              <a:rPr lang="en-CA" dirty="0"/>
              <a:t> </a:t>
            </a:r>
            <a:r>
              <a:rPr lang="en-CA" dirty="0" err="1"/>
              <a:t>s'agit</a:t>
            </a:r>
            <a:r>
              <a:rPr lang="en-CA" dirty="0"/>
              <a:t> de </a:t>
            </a:r>
            <a:r>
              <a:rPr lang="en-CA" dirty="0" err="1"/>
              <a:t>recueillir</a:t>
            </a:r>
            <a:r>
              <a:rPr lang="en-CA" dirty="0"/>
              <a:t> des </a:t>
            </a:r>
            <a:r>
              <a:rPr lang="en-CA" dirty="0" err="1"/>
              <a:t>informations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66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3C3BA-66D0-D1E4-0A7A-A4EC422BFBED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2F7A6-8B29-1D92-0091-B3EA9BBC5DDA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3E6498B-104A-E2E5-DE82-26F395300D4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19463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850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Penser en termes de systèmes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337202" cy="3851404"/>
          </a:xfrm>
        </p:spPr>
        <p:txBody>
          <a:bodyPr>
            <a:noAutofit/>
          </a:bodyPr>
          <a:lstStyle/>
          <a:p>
            <a:r>
              <a:rPr lang="en-CA" sz="2200" dirty="0"/>
              <a:t>Un </a:t>
            </a:r>
            <a:r>
              <a:rPr lang="en-CA" sz="2200" b="1" dirty="0" err="1"/>
              <a:t>système</a:t>
            </a:r>
            <a:r>
              <a:rPr lang="en-CA" sz="2200" b="1" dirty="0"/>
              <a:t>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composé</a:t>
            </a:r>
            <a:r>
              <a:rPr lang="en-CA" sz="2200" dirty="0"/>
              <a:t> </a:t>
            </a:r>
            <a:r>
              <a:rPr lang="en-CA" sz="2200" dirty="0" err="1"/>
              <a:t>d'</a:t>
            </a:r>
            <a:r>
              <a:rPr lang="en-CA" sz="2200" b="1" dirty="0" err="1"/>
              <a:t>objets</a:t>
            </a:r>
            <a:r>
              <a:rPr lang="en-CA" sz="2200" b="1" dirty="0"/>
              <a:t> </a:t>
            </a:r>
            <a:r>
              <a:rPr lang="en-CA" sz="2200" dirty="0" err="1"/>
              <a:t>dont</a:t>
            </a:r>
            <a:r>
              <a:rPr lang="en-CA" sz="2200" dirty="0"/>
              <a:t> les </a:t>
            </a:r>
            <a:r>
              <a:rPr lang="en-CA" sz="2200" b="1" dirty="0" err="1"/>
              <a:t>propriétés</a:t>
            </a:r>
            <a:r>
              <a:rPr lang="en-CA" sz="2200" b="1" dirty="0"/>
              <a:t> </a:t>
            </a:r>
            <a:r>
              <a:rPr lang="en-CA" sz="2200" dirty="0" err="1"/>
              <a:t>peuvent</a:t>
            </a:r>
            <a:r>
              <a:rPr lang="en-CA" sz="2200" dirty="0"/>
              <a:t> changer au fil du temps. </a:t>
            </a:r>
          </a:p>
          <a:p>
            <a:r>
              <a:rPr lang="en-CA" sz="2200" dirty="0"/>
              <a:t>Au sein du </a:t>
            </a:r>
            <a:r>
              <a:rPr lang="en-CA" sz="2200" dirty="0" err="1"/>
              <a:t>système</a:t>
            </a:r>
            <a:r>
              <a:rPr lang="en-CA" sz="2200" dirty="0"/>
              <a:t>, il y a des </a:t>
            </a:r>
            <a:r>
              <a:rPr lang="en-CA" sz="2200" b="1" dirty="0"/>
              <a:t>actions/</a:t>
            </a:r>
            <a:r>
              <a:rPr lang="en-CA" sz="2200" b="1" dirty="0" err="1"/>
              <a:t>propriétés</a:t>
            </a:r>
            <a:r>
              <a:rPr lang="en-CA" sz="2200" b="1" dirty="0"/>
              <a:t> </a:t>
            </a:r>
            <a:r>
              <a:rPr lang="en-CA" sz="2200" b="1" dirty="0" err="1"/>
              <a:t>évolutives</a:t>
            </a:r>
            <a:r>
              <a:rPr lang="en-CA" sz="2200" dirty="0"/>
              <a:t>, c-à-d des </a:t>
            </a:r>
            <a:r>
              <a:rPr lang="en-CA" sz="2200" b="1" dirty="0" err="1"/>
              <a:t>processus</a:t>
            </a:r>
            <a:r>
              <a:rPr lang="en-CA" sz="2200" dirty="0"/>
              <a:t>.</a:t>
            </a:r>
          </a:p>
          <a:p>
            <a:r>
              <a:rPr lang="en-CA" sz="2200" dirty="0"/>
              <a:t>On </a:t>
            </a:r>
            <a:r>
              <a:rPr lang="en-CA" sz="2200" dirty="0" err="1"/>
              <a:t>comprend</a:t>
            </a:r>
            <a:r>
              <a:rPr lang="en-CA" sz="2200" dirty="0"/>
              <a:t> comment les </a:t>
            </a:r>
            <a:r>
              <a:rPr lang="en-CA" sz="2200" dirty="0" err="1"/>
              <a:t>différents</a:t>
            </a:r>
            <a:r>
              <a:rPr lang="en-CA" sz="2200" dirty="0"/>
              <a:t> aspects du monde </a:t>
            </a:r>
            <a:r>
              <a:rPr lang="en-CA" sz="2200" dirty="0" err="1"/>
              <a:t>interagissent</a:t>
            </a:r>
            <a:r>
              <a:rPr lang="en-CA" sz="2200" dirty="0"/>
              <a:t> ensemble </a:t>
            </a:r>
            <a:r>
              <a:rPr lang="en-CA" sz="2200" dirty="0" err="1"/>
              <a:t>en</a:t>
            </a:r>
            <a:r>
              <a:rPr lang="en-CA" sz="2200" dirty="0"/>
              <a:t> </a:t>
            </a:r>
            <a:r>
              <a:rPr lang="en-CA" sz="2200" b="1" dirty="0" err="1"/>
              <a:t>découpant</a:t>
            </a:r>
            <a:r>
              <a:rPr lang="en-CA" sz="2200" b="1" dirty="0"/>
              <a:t> des morceaux </a:t>
            </a:r>
            <a:r>
              <a:rPr lang="en-CA" sz="2200" dirty="0" err="1"/>
              <a:t>correspondant</a:t>
            </a:r>
            <a:r>
              <a:rPr lang="en-CA" sz="2200" dirty="0"/>
              <a:t> aux aspects et </a:t>
            </a:r>
            <a:r>
              <a:rPr lang="en-CA" sz="2200" dirty="0" err="1"/>
              <a:t>en</a:t>
            </a:r>
            <a:r>
              <a:rPr lang="en-CA" sz="2200" dirty="0"/>
              <a:t> </a:t>
            </a:r>
            <a:r>
              <a:rPr lang="en-CA" sz="2200" dirty="0" err="1"/>
              <a:t>définissant</a:t>
            </a:r>
            <a:r>
              <a:rPr lang="en-CA" sz="2200" dirty="0"/>
              <a:t> </a:t>
            </a:r>
            <a:r>
              <a:rPr lang="en-CA" sz="2200" dirty="0" err="1"/>
              <a:t>leurs</a:t>
            </a:r>
            <a:r>
              <a:rPr lang="en-CA" sz="2200" dirty="0"/>
              <a:t> </a:t>
            </a:r>
            <a:r>
              <a:rPr lang="en-CA" sz="2200" dirty="0" err="1"/>
              <a:t>limites</a:t>
            </a:r>
            <a:r>
              <a:rPr lang="en-CA" sz="2200" dirty="0"/>
              <a:t>. </a:t>
            </a:r>
          </a:p>
          <a:p>
            <a:r>
              <a:rPr lang="en-CA" sz="2200" dirty="0"/>
              <a:t>Le travail avec </a:t>
            </a:r>
            <a:r>
              <a:rPr lang="en-CA" sz="2200" dirty="0" err="1"/>
              <a:t>d'autres</a:t>
            </a:r>
            <a:r>
              <a:rPr lang="en-CA" sz="2200" dirty="0"/>
              <a:t> intelligences </a:t>
            </a:r>
            <a:r>
              <a:rPr lang="en-CA" sz="2200" dirty="0" err="1"/>
              <a:t>requiert</a:t>
            </a:r>
            <a:r>
              <a:rPr lang="en-CA" sz="2200" dirty="0"/>
              <a:t>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b="1" dirty="0" err="1"/>
              <a:t>compréhension</a:t>
            </a:r>
            <a:r>
              <a:rPr lang="en-CA" sz="2200" b="1" dirty="0"/>
              <a:t> </a:t>
            </a:r>
            <a:r>
              <a:rPr lang="en-CA" sz="2200" b="1" dirty="0" err="1"/>
              <a:t>partagée</a:t>
            </a:r>
            <a:r>
              <a:rPr lang="en-CA" sz="2200" b="1" dirty="0"/>
              <a:t> </a:t>
            </a:r>
            <a:r>
              <a:rPr lang="en-CA" sz="2200" dirty="0"/>
              <a:t>de </a:t>
            </a:r>
            <a:r>
              <a:rPr lang="en-CA" sz="2200" dirty="0" err="1"/>
              <a:t>ce</a:t>
            </a:r>
            <a:r>
              <a:rPr lang="en-CA" sz="2200" dirty="0"/>
              <a:t> qui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étudié</a:t>
            </a:r>
            <a:r>
              <a:rPr lang="en-CA" sz="2200" dirty="0"/>
              <a:t>. </a:t>
            </a:r>
          </a:p>
          <a:p>
            <a:r>
              <a:rPr lang="en-CA" sz="2200" b="1" dirty="0"/>
              <a:t>Les </a:t>
            </a:r>
            <a:r>
              <a:rPr lang="en-CA" sz="2200" b="1" dirty="0" err="1"/>
              <a:t>objets</a:t>
            </a:r>
            <a:r>
              <a:rPr lang="en-CA" sz="2200" b="1" dirty="0"/>
              <a:t> </a:t>
            </a:r>
            <a:r>
              <a:rPr lang="en-CA" sz="2200" dirty="0" err="1"/>
              <a:t>eux-mêmes</a:t>
            </a:r>
            <a:r>
              <a:rPr lang="en-CA" sz="2200" dirty="0"/>
              <a:t> </a:t>
            </a:r>
            <a:r>
              <a:rPr lang="en-CA" sz="2200" dirty="0" err="1"/>
              <a:t>ont</a:t>
            </a:r>
            <a:r>
              <a:rPr lang="en-CA" sz="2200" dirty="0"/>
              <a:t> </a:t>
            </a:r>
            <a:r>
              <a:rPr lang="en-CA" sz="2200" dirty="0" err="1"/>
              <a:t>diverses</a:t>
            </a:r>
            <a:r>
              <a:rPr lang="en-CA" sz="2200" dirty="0"/>
              <a:t> </a:t>
            </a:r>
            <a:r>
              <a:rPr lang="en-CA" sz="2200" dirty="0" err="1"/>
              <a:t>propriétés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67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47AE4-346F-D75A-9003-CE1BFF1FBF76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AAD38-5CEB-0BB8-5637-1675E206C764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3681A74B-5FCA-3063-F98A-76EE99479DE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07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46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Penser en termes de systèmes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Les </a:t>
            </a:r>
            <a:r>
              <a:rPr lang="en-CA" sz="2200" dirty="0" err="1"/>
              <a:t>processus</a:t>
            </a:r>
            <a:r>
              <a:rPr lang="en-CA" sz="2200" dirty="0"/>
              <a:t> </a:t>
            </a:r>
            <a:r>
              <a:rPr lang="en-CA" sz="2200" dirty="0" err="1"/>
              <a:t>naturels</a:t>
            </a:r>
            <a:r>
              <a:rPr lang="en-CA" sz="2200" dirty="0"/>
              <a:t> </a:t>
            </a:r>
            <a:r>
              <a:rPr lang="en-CA" sz="2200" dirty="0" err="1"/>
              <a:t>génèrent</a:t>
            </a:r>
            <a:r>
              <a:rPr lang="en-CA" sz="2200" dirty="0"/>
              <a:t>/</a:t>
            </a:r>
            <a:r>
              <a:rPr lang="en-CA" sz="2200" dirty="0" err="1"/>
              <a:t>détruisent</a:t>
            </a:r>
            <a:r>
              <a:rPr lang="en-CA" sz="2200" dirty="0"/>
              <a:t> des </a:t>
            </a:r>
            <a:r>
              <a:rPr lang="en-CA" sz="2200" dirty="0" err="1"/>
              <a:t>objets</a:t>
            </a:r>
            <a:r>
              <a:rPr lang="en-CA" sz="2200" dirty="0"/>
              <a:t>, et </a:t>
            </a:r>
            <a:r>
              <a:rPr lang="en-CA" sz="2200" dirty="0" err="1"/>
              <a:t>modifient</a:t>
            </a:r>
            <a:r>
              <a:rPr lang="en-CA" sz="2200" dirty="0"/>
              <a:t> les </a:t>
            </a:r>
            <a:r>
              <a:rPr lang="en-CA" sz="2200" dirty="0" err="1"/>
              <a:t>propriétés</a:t>
            </a:r>
            <a:r>
              <a:rPr lang="en-CA" sz="2200" dirty="0"/>
              <a:t> de </a:t>
            </a:r>
            <a:r>
              <a:rPr lang="en-CA" sz="2200" dirty="0" err="1"/>
              <a:t>ces</a:t>
            </a:r>
            <a:r>
              <a:rPr lang="en-CA" sz="2200" dirty="0"/>
              <a:t> </a:t>
            </a:r>
            <a:r>
              <a:rPr lang="en-CA" sz="2200" dirty="0" err="1"/>
              <a:t>objets</a:t>
            </a:r>
            <a:r>
              <a:rPr lang="en-CA" sz="2200" dirty="0"/>
              <a:t> au fil du temps. </a:t>
            </a:r>
          </a:p>
          <a:p>
            <a:r>
              <a:rPr lang="en-CA" sz="2200" dirty="0"/>
              <a:t>Nous </a:t>
            </a:r>
            <a:r>
              <a:rPr lang="en-CA" sz="2200" b="1" dirty="0" err="1"/>
              <a:t>observons</a:t>
            </a:r>
            <a:r>
              <a:rPr lang="en-CA" sz="2200" dirty="0"/>
              <a:t>, </a:t>
            </a:r>
            <a:r>
              <a:rPr lang="en-CA" sz="2200" b="1" dirty="0" err="1"/>
              <a:t>quantifions</a:t>
            </a:r>
            <a:r>
              <a:rPr lang="en-CA" sz="2200" b="1" dirty="0"/>
              <a:t>, </a:t>
            </a:r>
            <a:r>
              <a:rPr lang="en-CA" sz="2200" dirty="0"/>
              <a:t>et </a:t>
            </a:r>
            <a:r>
              <a:rPr lang="en-CA" sz="2200" b="1" dirty="0" err="1"/>
              <a:t>enregistrons</a:t>
            </a:r>
            <a:r>
              <a:rPr lang="en-CA" sz="2200" dirty="0"/>
              <a:t> les </a:t>
            </a:r>
            <a:r>
              <a:rPr lang="en-CA" sz="2200" dirty="0" err="1"/>
              <a:t>valeurs</a:t>
            </a:r>
            <a:r>
              <a:rPr lang="en-CA" sz="2200" dirty="0"/>
              <a:t> de </a:t>
            </a:r>
            <a:r>
              <a:rPr lang="en-CA" sz="2200" dirty="0" err="1"/>
              <a:t>ces</a:t>
            </a:r>
            <a:r>
              <a:rPr lang="en-CA" sz="2200" dirty="0"/>
              <a:t> </a:t>
            </a:r>
            <a:r>
              <a:rPr lang="en-CA" sz="2200" dirty="0" err="1"/>
              <a:t>propriétés</a:t>
            </a:r>
            <a:r>
              <a:rPr lang="en-CA" sz="2200" dirty="0"/>
              <a:t> à des moments précis.</a:t>
            </a:r>
          </a:p>
          <a:p>
            <a:r>
              <a:rPr lang="en-CA" sz="2200" dirty="0"/>
              <a:t>Les observations </a:t>
            </a:r>
            <a:r>
              <a:rPr lang="en-CA" sz="2200" dirty="0" err="1"/>
              <a:t>permettent</a:t>
            </a:r>
            <a:r>
              <a:rPr lang="en-CA" sz="2200" dirty="0"/>
              <a:t> de </a:t>
            </a:r>
            <a:r>
              <a:rPr lang="en-CA" sz="2200" b="1" dirty="0" err="1"/>
              <a:t>saisir</a:t>
            </a:r>
            <a:r>
              <a:rPr lang="en-CA" sz="2200" b="1" dirty="0"/>
              <a:t> la </a:t>
            </a:r>
            <a:r>
              <a:rPr lang="en-CA" sz="2200" b="1" dirty="0" err="1"/>
              <a:t>réalité</a:t>
            </a:r>
            <a:r>
              <a:rPr lang="en-CA" sz="2200" b="1" dirty="0"/>
              <a:t> sous-</a:t>
            </a:r>
            <a:r>
              <a:rPr lang="en-CA" sz="2200" b="1" dirty="0" err="1"/>
              <a:t>jacente</a:t>
            </a:r>
            <a:r>
              <a:rPr lang="en-CA" sz="2200" b="1" dirty="0"/>
              <a:t> </a:t>
            </a:r>
            <a:r>
              <a:rPr lang="en-CA" sz="2200" dirty="0"/>
              <a:t>avec un </a:t>
            </a:r>
            <a:r>
              <a:rPr lang="en-CA" sz="2200" dirty="0" err="1"/>
              <a:t>degré</a:t>
            </a:r>
            <a:r>
              <a:rPr lang="en-CA" sz="2200" dirty="0"/>
              <a:t> acceptable de </a:t>
            </a:r>
            <a:r>
              <a:rPr lang="en-CA" sz="2200" b="1" dirty="0" err="1"/>
              <a:t>précision</a:t>
            </a:r>
            <a:r>
              <a:rPr lang="en-CA" sz="2200" b="1" dirty="0"/>
              <a:t> </a:t>
            </a:r>
            <a:r>
              <a:rPr lang="en-CA" sz="2200" dirty="0"/>
              <a:t>et </a:t>
            </a:r>
            <a:r>
              <a:rPr lang="en-CA" sz="2200" dirty="0" err="1"/>
              <a:t>d'</a:t>
            </a:r>
            <a:r>
              <a:rPr lang="en-CA" sz="2200" b="1" dirty="0" err="1"/>
              <a:t>erreur</a:t>
            </a:r>
            <a:r>
              <a:rPr lang="en-CA" sz="2200" dirty="0"/>
              <a:t>, </a:t>
            </a:r>
            <a:r>
              <a:rPr lang="en-CA" sz="2200" dirty="0" err="1"/>
              <a:t>mais</a:t>
            </a:r>
            <a:r>
              <a:rPr lang="en-CA" sz="2200" dirty="0"/>
              <a:t> ... </a:t>
            </a:r>
            <a:r>
              <a:rPr lang="en-CA" sz="2200" b="1" dirty="0" err="1"/>
              <a:t>même</a:t>
            </a:r>
            <a:r>
              <a:rPr lang="en-CA" sz="2200" b="1" dirty="0"/>
              <a:t> le </a:t>
            </a:r>
            <a:r>
              <a:rPr lang="en-CA" sz="2200" b="1" dirty="0" err="1"/>
              <a:t>meilleur</a:t>
            </a:r>
            <a:r>
              <a:rPr lang="en-CA" sz="2200" b="1" dirty="0"/>
              <a:t> </a:t>
            </a:r>
            <a:r>
              <a:rPr lang="en-CA" sz="2200" b="1" dirty="0" err="1"/>
              <a:t>modèle</a:t>
            </a:r>
            <a:r>
              <a:rPr lang="en-CA" sz="2200" b="1" dirty="0"/>
              <a:t> de </a:t>
            </a:r>
            <a:r>
              <a:rPr lang="en-CA" sz="2200" b="1" dirty="0" err="1"/>
              <a:t>système</a:t>
            </a:r>
            <a:r>
              <a:rPr lang="en-CA" sz="2200" b="1" dirty="0"/>
              <a:t> ne </a:t>
            </a:r>
            <a:r>
              <a:rPr lang="en-CA" sz="2200" b="1" dirty="0" err="1"/>
              <a:t>fournit</a:t>
            </a:r>
            <a:r>
              <a:rPr lang="en-CA" sz="2200" b="1" dirty="0"/>
              <a:t> jamais </a:t>
            </a:r>
            <a:r>
              <a:rPr lang="en-CA" sz="2200" b="1" dirty="0" err="1"/>
              <a:t>qu'une</a:t>
            </a:r>
            <a:r>
              <a:rPr lang="en-CA" sz="2200" b="1" dirty="0"/>
              <a:t> approximation de la situation </a:t>
            </a:r>
            <a:r>
              <a:rPr lang="en-CA" sz="2200" b="1" dirty="0" err="1"/>
              <a:t>analysée</a:t>
            </a:r>
            <a:r>
              <a:rPr lang="en-CA" sz="2200" b="1" dirty="0"/>
              <a:t>.</a:t>
            </a:r>
          </a:p>
          <a:p>
            <a:r>
              <a:rPr lang="en-CA" sz="2200" dirty="0"/>
              <a:t>Avec de la chance, de </a:t>
            </a:r>
            <a:r>
              <a:rPr lang="en-CA" sz="2200" dirty="0" err="1"/>
              <a:t>l'expérience</a:t>
            </a:r>
            <a:r>
              <a:rPr lang="en-CA" sz="2200" dirty="0"/>
              <a:t>, de la </a:t>
            </a:r>
            <a:r>
              <a:rPr lang="en-CA" sz="2200" dirty="0" err="1"/>
              <a:t>prévoyance</a:t>
            </a:r>
            <a:r>
              <a:rPr lang="en-CA" sz="2200" dirty="0"/>
              <a:t>, </a:t>
            </a:r>
            <a:r>
              <a:rPr lang="en-CA" sz="2200" dirty="0" err="1"/>
              <a:t>ces</a:t>
            </a:r>
            <a:r>
              <a:rPr lang="en-CA" sz="2200" dirty="0"/>
              <a:t> approximations </a:t>
            </a:r>
            <a:r>
              <a:rPr lang="en-CA" sz="2200" dirty="0" err="1"/>
              <a:t>peuvent</a:t>
            </a:r>
            <a:r>
              <a:rPr lang="en-CA" sz="2200" dirty="0"/>
              <a:t> </a:t>
            </a:r>
            <a:r>
              <a:rPr lang="en-CA" sz="2200" dirty="0" err="1"/>
              <a:t>être</a:t>
            </a:r>
            <a:r>
              <a:rPr lang="en-CA" sz="2200" dirty="0"/>
              <a:t> </a:t>
            </a:r>
            <a:r>
              <a:rPr lang="en-CA" sz="2200" b="1" dirty="0" err="1"/>
              <a:t>valables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68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506F69-4394-B5E7-5843-F26393338827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93FC8-BD83-6B7A-9408-5FB333A8371E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270BE61D-0182-ED35-0486-F14FDBEEC04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834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8875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Identifier les lacunes de </a:t>
            </a:r>
            <a:r>
              <a:rPr lang="en-CA" sz="4400" dirty="0" err="1"/>
              <a:t>compréhension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Une </a:t>
            </a:r>
            <a:r>
              <a:rPr lang="en-CA" b="1" dirty="0"/>
              <a:t>lacune dans les </a:t>
            </a:r>
            <a:r>
              <a:rPr lang="en-CA" b="1" dirty="0" err="1"/>
              <a:t>connaissances</a:t>
            </a:r>
            <a:r>
              <a:rPr lang="en-CA" b="1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identifiée</a:t>
            </a:r>
            <a:r>
              <a:rPr lang="en-CA" dirty="0"/>
              <a:t> </a:t>
            </a:r>
            <a:r>
              <a:rPr lang="en-CA" dirty="0" err="1"/>
              <a:t>lorsque</a:t>
            </a:r>
            <a:r>
              <a:rPr lang="en-CA" dirty="0"/>
              <a:t> nous </a:t>
            </a:r>
            <a:r>
              <a:rPr lang="en-CA" dirty="0" err="1"/>
              <a:t>nous</a:t>
            </a:r>
            <a:r>
              <a:rPr lang="en-CA" dirty="0"/>
              <a:t> </a:t>
            </a:r>
            <a:r>
              <a:rPr lang="en-CA" dirty="0" err="1"/>
              <a:t>rendons</a:t>
            </a:r>
            <a:r>
              <a:rPr lang="en-CA" dirty="0"/>
              <a:t> </a:t>
            </a:r>
            <a:r>
              <a:rPr lang="en-CA" dirty="0" err="1"/>
              <a:t>compte</a:t>
            </a:r>
            <a:r>
              <a:rPr lang="en-CA" dirty="0"/>
              <a:t> que </a:t>
            </a:r>
            <a:r>
              <a:rPr lang="en-CA" dirty="0" err="1"/>
              <a:t>ce</a:t>
            </a:r>
            <a:r>
              <a:rPr lang="en-CA" dirty="0"/>
              <a:t> que nous pensions savoir sur un </a:t>
            </a:r>
            <a:r>
              <a:rPr lang="en-CA" dirty="0" err="1"/>
              <a:t>système</a:t>
            </a:r>
            <a:r>
              <a:rPr lang="en-CA" dirty="0"/>
              <a:t> </a:t>
            </a:r>
            <a:r>
              <a:rPr lang="en-CA" dirty="0" err="1"/>
              <a:t>s'avère</a:t>
            </a:r>
            <a:r>
              <a:rPr lang="en-CA" dirty="0"/>
              <a:t> </a:t>
            </a:r>
            <a:r>
              <a:rPr lang="en-CA" b="1" dirty="0" err="1"/>
              <a:t>incomplet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manifestement</a:t>
            </a:r>
            <a:r>
              <a:rPr lang="en-CA" dirty="0"/>
              <a:t> faux).</a:t>
            </a:r>
          </a:p>
          <a:p>
            <a:r>
              <a:rPr lang="en-CA" b="1" dirty="0"/>
              <a:t>Causes : </a:t>
            </a:r>
          </a:p>
          <a:p>
            <a:pPr lvl="1"/>
            <a:r>
              <a:rPr lang="en-CA" dirty="0" err="1"/>
              <a:t>naı̈veté</a:t>
            </a:r>
            <a:r>
              <a:rPr lang="en-CA" dirty="0"/>
              <a:t> vis-à-vis</a:t>
            </a:r>
            <a:r>
              <a:rPr lang="en-CA" i="1" dirty="0"/>
              <a:t> </a:t>
            </a:r>
            <a:r>
              <a:rPr lang="en-CA" dirty="0"/>
              <a:t>de</a:t>
            </a:r>
            <a:r>
              <a:rPr lang="en-CA" i="1" dirty="0"/>
              <a:t> </a:t>
            </a:r>
            <a:r>
              <a:rPr lang="en-CA" dirty="0"/>
              <a:t>la situation </a:t>
            </a:r>
            <a:r>
              <a:rPr lang="en-CA" dirty="0" err="1"/>
              <a:t>modélisée</a:t>
            </a:r>
            <a:endParaRPr lang="en-CA" dirty="0"/>
          </a:p>
          <a:p>
            <a:pPr lvl="1"/>
            <a:r>
              <a:rPr lang="en-CA" dirty="0"/>
              <a:t>la nature du </a:t>
            </a:r>
            <a:r>
              <a:rPr lang="en-CA" dirty="0" err="1"/>
              <a:t>projet</a:t>
            </a:r>
            <a:r>
              <a:rPr lang="en-CA" dirty="0"/>
              <a:t> </a:t>
            </a:r>
            <a:r>
              <a:rPr lang="en-CA" dirty="0" err="1"/>
              <a:t>envisagé</a:t>
            </a:r>
            <a:r>
              <a:rPr lang="en-CA" dirty="0"/>
              <a:t> </a:t>
            </a:r>
          </a:p>
          <a:p>
            <a:r>
              <a:rPr lang="en-CA" dirty="0"/>
              <a:t>Avec </a:t>
            </a:r>
            <a:r>
              <a:rPr lang="en-CA" b="1" dirty="0"/>
              <a:t>trop de parties mobiles</a:t>
            </a:r>
            <a:r>
              <a:rPr lang="en-CA" dirty="0"/>
              <a:t>, des </a:t>
            </a:r>
            <a:r>
              <a:rPr lang="en-CA" b="1" dirty="0" err="1"/>
              <a:t>objectifs</a:t>
            </a:r>
            <a:r>
              <a:rPr lang="en-CA" b="1" dirty="0"/>
              <a:t> </a:t>
            </a:r>
            <a:r>
              <a:rPr lang="en-CA" b="1" dirty="0" err="1"/>
              <a:t>irréalistes</a:t>
            </a:r>
            <a:r>
              <a:rPr lang="en-CA" dirty="0"/>
              <a:t>,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/>
              <a:t>distance par rapport au pipeline</a:t>
            </a:r>
            <a:r>
              <a:rPr lang="en-CA" dirty="0"/>
              <a:t>, les lacunes </a:t>
            </a:r>
            <a:r>
              <a:rPr lang="en-CA" dirty="0" err="1"/>
              <a:t>en</a:t>
            </a:r>
            <a:r>
              <a:rPr lang="en-CA" dirty="0"/>
              <a:t> matière de </a:t>
            </a:r>
            <a:r>
              <a:rPr lang="en-CA" dirty="0" err="1"/>
              <a:t>connaissances</a:t>
            </a:r>
            <a:r>
              <a:rPr lang="en-CA" dirty="0"/>
              <a:t> ne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évitées</a:t>
            </a:r>
            <a:r>
              <a:rPr lang="en-CA" dirty="0"/>
              <a:t> (</a:t>
            </a:r>
            <a:r>
              <a:rPr lang="en-CA" dirty="0" err="1"/>
              <a:t>même</a:t>
            </a:r>
            <a:r>
              <a:rPr lang="en-CA" dirty="0"/>
              <a:t> avec de petits </a:t>
            </a:r>
            <a:r>
              <a:rPr lang="en-CA" dirty="0" err="1"/>
              <a:t>projets</a:t>
            </a:r>
            <a:r>
              <a:rPr lang="en-CA" dirty="0"/>
              <a:t> bien </a:t>
            </a:r>
            <a:r>
              <a:rPr lang="en-CA" dirty="0" err="1"/>
              <a:t>organisés</a:t>
            </a:r>
            <a:r>
              <a:rPr lang="en-CA" dirty="0"/>
              <a:t> et </a:t>
            </a:r>
            <a:r>
              <a:rPr lang="en-CA" dirty="0" err="1"/>
              <a:t>faciles</a:t>
            </a:r>
            <a:r>
              <a:rPr lang="en-CA" dirty="0"/>
              <a:t> à </a:t>
            </a:r>
            <a:r>
              <a:rPr lang="en-CA" dirty="0" err="1"/>
              <a:t>contenir</a:t>
            </a:r>
            <a:r>
              <a:rPr lang="en-CA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69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502F6A-82D4-30ED-155C-006BE224169C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1CDA7-0F80-243B-84A1-3EC00335A9D0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B9F450AC-7DC8-3D70-3C18-69837FCDDBB8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29368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717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3D82-FD44-8EF3-519F-89AFEC2A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Objectifs</a:t>
            </a:r>
            <a:r>
              <a:rPr lang="en-CA" dirty="0"/>
              <a:t> </a:t>
            </a:r>
            <a:r>
              <a:rPr lang="en-CA" dirty="0" err="1"/>
              <a:t>d'apprentissage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527E6-98F9-0679-FEDF-28E53E87F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À la fin de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cours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les participants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seront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mesure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de :</a:t>
            </a:r>
          </a:p>
          <a:p>
            <a:pPr marL="635508" lvl="1" indent="-342900">
              <a:lnSpc>
                <a:spcPct val="107000"/>
              </a:lnSpc>
            </a:pP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sélectionner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méthodes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appropriées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pour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préparer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leurs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l'analyse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107000"/>
              </a:lnSpc>
            </a:pP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anticiper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les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défis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les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limites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inhérents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aux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et aux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résultats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d'analyse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souhaités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107000"/>
              </a:lnSpc>
            </a:pP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appliquer des </a:t>
            </a:r>
            <a:r>
              <a:rPr lang="en-US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stratégies</a:t>
            </a: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nettoyage</a:t>
            </a: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</a:t>
            </a:r>
            <a:r>
              <a:rPr lang="en-US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à </a:t>
            </a:r>
            <a:r>
              <a:rPr lang="en-US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leurs</a:t>
            </a: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données</a:t>
            </a:r>
            <a:r>
              <a:rPr lang="en-US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CA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107000"/>
              </a:lnSpc>
            </a:pPr>
            <a:r>
              <a:rPr lang="en-CA" dirty="0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effectuer</a:t>
            </a:r>
            <a:r>
              <a:rPr lang="en-CA" dirty="0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des analyses simples</a:t>
            </a:r>
            <a:endParaRPr lang="en-CA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508" lvl="1" indent="-342900">
              <a:lnSpc>
                <a:spcPct val="107000"/>
              </a:lnSpc>
            </a:pPr>
            <a:r>
              <a:rPr lang="en-CA" dirty="0" err="1">
                <a:effectLst/>
                <a:ea typeface="Calibri" panose="020F0502020204030204" pitchFamily="34" charset="0"/>
              </a:rPr>
              <a:t>construire</a:t>
            </a:r>
            <a:r>
              <a:rPr lang="en-CA" dirty="0">
                <a:effectLst/>
                <a:ea typeface="Calibri" panose="020F0502020204030204" pitchFamily="34" charset="0"/>
              </a:rPr>
              <a:t> de simples pipelines de science des </a:t>
            </a:r>
            <a:r>
              <a:rPr lang="en-CA" dirty="0" err="1">
                <a:effectLst/>
                <a:ea typeface="Calibri" panose="020F0502020204030204" pitchFamily="34" charset="0"/>
              </a:rPr>
              <a:t>données</a:t>
            </a:r>
            <a:r>
              <a:rPr lang="en-CA" dirty="0">
                <a:effectLst/>
                <a:ea typeface="Calibri" panose="020F0502020204030204" pitchFamily="34" charset="0"/>
              </a:rPr>
              <a:t> </a:t>
            </a:r>
            <a:endParaRPr lang="en-CA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9EC5F7-6615-431D-4F06-30720EF21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</a:t>
            </a:fld>
            <a:endParaRPr lang="en-CA"/>
          </a:p>
        </p:txBody>
      </p:sp>
      <p:sp>
        <p:nvSpPr>
          <p:cNvPr id="4" name="Date Placeholder 5">
            <a:extLst>
              <a:ext uri="{FF2B5EF4-FFF2-40B4-BE49-F238E27FC236}">
                <a16:creationId xmlns:a16="http://schemas.microsoft.com/office/drawing/2014/main" id="{6DD9FC67-6A64-0A17-1555-3E40CE5BB7B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4725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98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Identifier les lacunes de </a:t>
            </a:r>
            <a:r>
              <a:rPr lang="en-CA" sz="4400" dirty="0" err="1"/>
              <a:t>compréhension</a:t>
            </a:r>
            <a:endParaRPr lang="en-CA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dirty="0"/>
              <a:t>Les lacunes </a:t>
            </a:r>
            <a:r>
              <a:rPr lang="en-CA" sz="2200" dirty="0" err="1"/>
              <a:t>en</a:t>
            </a:r>
            <a:r>
              <a:rPr lang="en-CA" sz="2200" dirty="0"/>
              <a:t> matière de </a:t>
            </a:r>
            <a:r>
              <a:rPr lang="en-CA" sz="2200" dirty="0" err="1"/>
              <a:t>connaissances</a:t>
            </a:r>
            <a:r>
              <a:rPr lang="en-CA" sz="2200" dirty="0"/>
              <a:t> </a:t>
            </a:r>
            <a:r>
              <a:rPr lang="en-CA" sz="2200" dirty="0" err="1"/>
              <a:t>peuvent</a:t>
            </a:r>
            <a:r>
              <a:rPr lang="en-CA" sz="2200" dirty="0"/>
              <a:t> </a:t>
            </a:r>
            <a:r>
              <a:rPr lang="en-CA" sz="2200" dirty="0" err="1"/>
              <a:t>survenir</a:t>
            </a:r>
            <a:r>
              <a:rPr lang="en-CA" sz="2200" dirty="0"/>
              <a:t> </a:t>
            </a:r>
            <a:r>
              <a:rPr lang="en-CA" sz="2200" b="1" dirty="0"/>
              <a:t>à </a:t>
            </a:r>
            <a:r>
              <a:rPr lang="en-CA" sz="2200" b="1" dirty="0" err="1"/>
              <a:t>plusieurs</a:t>
            </a:r>
            <a:r>
              <a:rPr lang="en-CA" sz="2200" b="1" dirty="0"/>
              <a:t> reprises</a:t>
            </a:r>
            <a:r>
              <a:rPr lang="en-CA" sz="2200" dirty="0"/>
              <a:t> :</a:t>
            </a:r>
          </a:p>
          <a:p>
            <a:pPr lvl="1"/>
            <a:r>
              <a:rPr lang="en-CA" sz="1800" b="1" dirty="0" err="1"/>
              <a:t>nettoyage</a:t>
            </a:r>
            <a:r>
              <a:rPr lang="en-CA" sz="1800" b="1" dirty="0"/>
              <a:t> des </a:t>
            </a:r>
            <a:r>
              <a:rPr lang="en-CA" sz="1800" dirty="0" err="1"/>
              <a:t>données</a:t>
            </a:r>
            <a:endParaRPr lang="en-CA" sz="1800" dirty="0"/>
          </a:p>
          <a:p>
            <a:pPr lvl="1"/>
            <a:r>
              <a:rPr lang="en-CA" sz="1800" b="1" dirty="0"/>
              <a:t>consolidation des </a:t>
            </a:r>
            <a:r>
              <a:rPr lang="en-CA" sz="1800" dirty="0" err="1"/>
              <a:t>données</a:t>
            </a:r>
            <a:endParaRPr lang="en-CA" sz="1800" dirty="0"/>
          </a:p>
          <a:p>
            <a:pPr lvl="1"/>
            <a:r>
              <a:rPr lang="en-CA" sz="1800" b="1" dirty="0"/>
              <a:t>analyse des </a:t>
            </a:r>
            <a:r>
              <a:rPr lang="en-CA" sz="1800" dirty="0" err="1"/>
              <a:t>données</a:t>
            </a:r>
            <a:endParaRPr lang="en-CA" sz="1800" dirty="0"/>
          </a:p>
          <a:p>
            <a:pPr lvl="1"/>
            <a:r>
              <a:rPr lang="en-CA" sz="1800" dirty="0" err="1"/>
              <a:t>même</a:t>
            </a:r>
            <a:r>
              <a:rPr lang="en-CA" sz="1800" dirty="0"/>
              <a:t> pendant la </a:t>
            </a:r>
            <a:r>
              <a:rPr lang="en-CA" sz="1800" b="1" dirty="0"/>
              <a:t>communication des </a:t>
            </a:r>
            <a:r>
              <a:rPr lang="en-CA" sz="1800" b="1" dirty="0" err="1"/>
              <a:t>résultats</a:t>
            </a:r>
            <a:r>
              <a:rPr lang="en-CA" sz="1800" b="1" dirty="0"/>
              <a:t> </a:t>
            </a:r>
            <a:r>
              <a:rPr lang="en-CA" sz="1800" dirty="0"/>
              <a:t>( !)</a:t>
            </a:r>
          </a:p>
          <a:p>
            <a:r>
              <a:rPr lang="en-CA" sz="2200" dirty="0" err="1"/>
              <a:t>Lorsque</a:t>
            </a:r>
            <a:r>
              <a:rPr lang="en-CA" sz="2200" dirty="0"/>
              <a:t> vous </a:t>
            </a:r>
            <a:r>
              <a:rPr lang="en-CA" sz="2200" dirty="0" err="1"/>
              <a:t>êtes</a:t>
            </a:r>
            <a:r>
              <a:rPr lang="en-CA" sz="2200" dirty="0"/>
              <a:t> </a:t>
            </a:r>
            <a:r>
              <a:rPr lang="en-CA" sz="2200" dirty="0" err="1"/>
              <a:t>confronté</a:t>
            </a:r>
            <a:r>
              <a:rPr lang="en-CA" sz="2200" dirty="0"/>
              <a:t> à un manque de </a:t>
            </a:r>
            <a:r>
              <a:rPr lang="en-CA" sz="2200" dirty="0" err="1"/>
              <a:t>connaissances</a:t>
            </a:r>
            <a:r>
              <a:rPr lang="en-CA" sz="2200" dirty="0"/>
              <a:t>, </a:t>
            </a:r>
            <a:r>
              <a:rPr lang="en-CA" sz="2200" b="1" dirty="0" err="1"/>
              <a:t>soyez</a:t>
            </a:r>
            <a:r>
              <a:rPr lang="en-CA" sz="2200" b="1" dirty="0"/>
              <a:t> flexible : </a:t>
            </a:r>
          </a:p>
          <a:p>
            <a:pPr lvl="1"/>
            <a:r>
              <a:rPr lang="en-CA" sz="1800" b="1" dirty="0" err="1"/>
              <a:t>revenez</a:t>
            </a:r>
            <a:r>
              <a:rPr lang="en-CA" sz="1800" b="1" dirty="0"/>
              <a:t> </a:t>
            </a:r>
            <a:r>
              <a:rPr lang="en-CA" sz="1800" b="1" dirty="0" err="1"/>
              <a:t>en</a:t>
            </a:r>
            <a:r>
              <a:rPr lang="en-CA" sz="1800" b="1" dirty="0"/>
              <a:t> </a:t>
            </a:r>
            <a:r>
              <a:rPr lang="en-CA" sz="1800" b="1" dirty="0" err="1"/>
              <a:t>arrière</a:t>
            </a:r>
            <a:endParaRPr lang="en-CA" sz="1800" b="1" dirty="0"/>
          </a:p>
          <a:p>
            <a:pPr lvl="1"/>
            <a:r>
              <a:rPr lang="en-CA" sz="1800" b="1" dirty="0" err="1"/>
              <a:t>posez</a:t>
            </a:r>
            <a:r>
              <a:rPr lang="en-CA" sz="1800" b="1" dirty="0"/>
              <a:t> des questions</a:t>
            </a:r>
          </a:p>
          <a:p>
            <a:pPr lvl="1"/>
            <a:r>
              <a:rPr lang="en-CA" sz="1800" b="1" dirty="0" err="1"/>
              <a:t>modifiez</a:t>
            </a:r>
            <a:r>
              <a:rPr lang="en-CA" sz="1800" b="1" dirty="0"/>
              <a:t> la </a:t>
            </a:r>
            <a:r>
              <a:rPr lang="en-CA" sz="1800" b="1" dirty="0" err="1"/>
              <a:t>représentation</a:t>
            </a:r>
            <a:r>
              <a:rPr lang="en-CA" sz="1800" b="1" dirty="0"/>
              <a:t> du </a:t>
            </a:r>
            <a:r>
              <a:rPr lang="en-CA" sz="1800" b="1" dirty="0" err="1"/>
              <a:t>système</a:t>
            </a:r>
            <a:r>
              <a:rPr lang="en-CA" sz="1800" b="1" dirty="0"/>
              <a:t> </a:t>
            </a:r>
            <a:r>
              <a:rPr lang="en-CA" sz="1800" dirty="0" err="1"/>
              <a:t>aussi</a:t>
            </a:r>
            <a:r>
              <a:rPr lang="en-CA" sz="1800" dirty="0"/>
              <a:t> </a:t>
            </a:r>
            <a:r>
              <a:rPr lang="en-CA" sz="1800" dirty="0" err="1"/>
              <a:t>souvent</a:t>
            </a:r>
            <a:r>
              <a:rPr lang="en-CA" sz="1800" dirty="0"/>
              <a:t> que </a:t>
            </a:r>
            <a:r>
              <a:rPr lang="en-CA" sz="1800" dirty="0" err="1"/>
              <a:t>nécessaire</a:t>
            </a:r>
            <a:r>
              <a:rPr lang="en-CA" sz="1800" dirty="0"/>
              <a:t> </a:t>
            </a:r>
          </a:p>
          <a:p>
            <a:r>
              <a:rPr lang="en-CA" sz="2200" dirty="0"/>
              <a:t>Il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préférable</a:t>
            </a:r>
            <a:r>
              <a:rPr lang="en-CA" sz="2200" dirty="0"/>
              <a:t> de </a:t>
            </a:r>
            <a:r>
              <a:rPr lang="en-CA" sz="2200" dirty="0" err="1"/>
              <a:t>combler</a:t>
            </a:r>
            <a:r>
              <a:rPr lang="en-CA" sz="2200" dirty="0"/>
              <a:t> </a:t>
            </a:r>
            <a:r>
              <a:rPr lang="en-CA" sz="2200" dirty="0" err="1"/>
              <a:t>ces</a:t>
            </a:r>
            <a:r>
              <a:rPr lang="en-CA" sz="2200" dirty="0"/>
              <a:t> lacunes </a:t>
            </a:r>
            <a:r>
              <a:rPr lang="en-CA" sz="2200" dirty="0" err="1"/>
              <a:t>dès</a:t>
            </a:r>
            <a:r>
              <a:rPr lang="en-CA" sz="2200" dirty="0"/>
              <a:t> le début du </a:t>
            </a:r>
            <a:r>
              <a:rPr lang="en-CA" sz="2200" dirty="0" err="1"/>
              <a:t>processus</a:t>
            </a:r>
            <a:r>
              <a:rPr lang="en-CA" sz="2200" dirty="0"/>
              <a:t> (</a:t>
            </a:r>
            <a:r>
              <a:rPr lang="en-CA" sz="2200" dirty="0" err="1"/>
              <a:t>évidemment</a:t>
            </a:r>
            <a:r>
              <a:rPr lang="en-CA" sz="2200" dirty="0"/>
              <a:t>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70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F951E8-2411-0F06-E319-1BAC1058DEE2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F2D532-F877-D637-53D2-CE3681763884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E427857A-F31E-D795-E6F5-753B2FF789F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296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43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conceptuels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296861" cy="3851404"/>
          </a:xfrm>
        </p:spPr>
        <p:txBody>
          <a:bodyPr/>
          <a:lstStyle/>
          <a:p>
            <a:r>
              <a:rPr lang="en-CA" sz="2200" b="1" dirty="0"/>
              <a:t>Les </a:t>
            </a:r>
            <a:r>
              <a:rPr lang="en-CA" sz="2200" b="1" dirty="0" err="1"/>
              <a:t>modèles</a:t>
            </a:r>
            <a:r>
              <a:rPr lang="en-CA" sz="2200" b="1" dirty="0"/>
              <a:t> </a:t>
            </a:r>
            <a:r>
              <a:rPr lang="en-CA" sz="2200" b="1" dirty="0" err="1"/>
              <a:t>conceptuels</a:t>
            </a:r>
            <a:r>
              <a:rPr lang="en-CA" sz="2200" b="1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construits</a:t>
            </a:r>
            <a:r>
              <a:rPr lang="en-CA" sz="2200" dirty="0"/>
              <a:t> à </a:t>
            </a:r>
            <a:r>
              <a:rPr lang="en-CA" sz="2200" dirty="0" err="1"/>
              <a:t>l'aide</a:t>
            </a:r>
            <a:r>
              <a:rPr lang="en-CA" sz="2200" dirty="0"/>
              <a:t> </a:t>
            </a:r>
            <a:r>
              <a:rPr lang="en-CA" sz="2200" dirty="0" err="1"/>
              <a:t>d'outils</a:t>
            </a:r>
            <a:r>
              <a:rPr lang="en-CA" sz="2200" dirty="0"/>
              <a:t> </a:t>
            </a:r>
            <a:r>
              <a:rPr lang="en-CA" sz="2200" dirty="0" err="1"/>
              <a:t>d'investigation</a:t>
            </a:r>
            <a:r>
              <a:rPr lang="en-CA" sz="2200" dirty="0"/>
              <a:t> </a:t>
            </a:r>
            <a:r>
              <a:rPr lang="en-CA" sz="2200" dirty="0" err="1"/>
              <a:t>méthodiques</a:t>
            </a:r>
            <a:r>
              <a:rPr lang="en-CA" sz="2200" dirty="0"/>
              <a:t> :</a:t>
            </a:r>
          </a:p>
          <a:p>
            <a:pPr lvl="1"/>
            <a:r>
              <a:rPr lang="en-CA" sz="1900" b="1" dirty="0" err="1"/>
              <a:t>diagrammes</a:t>
            </a:r>
            <a:endParaRPr lang="en-CA" sz="1900" dirty="0"/>
          </a:p>
          <a:p>
            <a:pPr lvl="1"/>
            <a:r>
              <a:rPr lang="en-CA" sz="1900" b="1" dirty="0" err="1"/>
              <a:t>entretiens</a:t>
            </a:r>
            <a:r>
              <a:rPr lang="en-CA" sz="1900" b="1" dirty="0"/>
              <a:t> </a:t>
            </a:r>
            <a:r>
              <a:rPr lang="en-CA" sz="1900" dirty="0" err="1"/>
              <a:t>structurés</a:t>
            </a:r>
            <a:endParaRPr lang="en-CA" sz="1900" dirty="0"/>
          </a:p>
          <a:p>
            <a:pPr lvl="1"/>
            <a:r>
              <a:rPr lang="en-CA" sz="1900" b="1" dirty="0"/>
              <a:t>des descriptions </a:t>
            </a:r>
            <a:r>
              <a:rPr lang="en-CA" sz="1900" dirty="0" err="1"/>
              <a:t>structurées</a:t>
            </a:r>
            <a:r>
              <a:rPr lang="en-CA" sz="1900" dirty="0"/>
              <a:t>, etc.</a:t>
            </a:r>
          </a:p>
          <a:p>
            <a:r>
              <a:rPr lang="en-CA" sz="2200" dirty="0"/>
              <a:t>Les </a:t>
            </a:r>
            <a:r>
              <a:rPr lang="en-CA" sz="2200" dirty="0" err="1"/>
              <a:t>scientifiques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</a:t>
            </a:r>
            <a:r>
              <a:rPr lang="en-CA" sz="2200" dirty="0" err="1"/>
              <a:t>doivent</a:t>
            </a:r>
            <a:r>
              <a:rPr lang="en-CA" sz="2200" dirty="0"/>
              <a:t> se </a:t>
            </a:r>
            <a:r>
              <a:rPr lang="en-CA" sz="2200" dirty="0" err="1"/>
              <a:t>méfier</a:t>
            </a:r>
            <a:r>
              <a:rPr lang="en-CA" sz="2200" dirty="0"/>
              <a:t> des </a:t>
            </a:r>
            <a:r>
              <a:rPr lang="en-CA" sz="2200" b="1" dirty="0" err="1"/>
              <a:t>modèles</a:t>
            </a:r>
            <a:r>
              <a:rPr lang="en-CA" sz="2200" b="1" dirty="0"/>
              <a:t> </a:t>
            </a:r>
            <a:r>
              <a:rPr lang="en-CA" sz="2200" b="1" dirty="0" err="1"/>
              <a:t>conceptuels</a:t>
            </a:r>
            <a:r>
              <a:rPr lang="en-CA" sz="2200" b="1" dirty="0"/>
              <a:t> </a:t>
            </a:r>
            <a:r>
              <a:rPr lang="en-CA" sz="2200" b="1" dirty="0" err="1"/>
              <a:t>implicites</a:t>
            </a:r>
            <a:r>
              <a:rPr lang="en-CA" sz="2200" b="1" dirty="0"/>
              <a:t> </a:t>
            </a:r>
            <a:r>
              <a:rPr lang="en-CA" sz="2200" dirty="0"/>
              <a:t>(lacunes dans les </a:t>
            </a:r>
            <a:r>
              <a:rPr lang="en-CA" sz="2200" dirty="0" err="1"/>
              <a:t>connaissances</a:t>
            </a:r>
            <a:r>
              <a:rPr lang="en-CA" sz="2200" dirty="0"/>
              <a:t>).</a:t>
            </a:r>
          </a:p>
          <a:p>
            <a:r>
              <a:rPr lang="en-CA" sz="2200" dirty="0"/>
              <a:t>Il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préférable</a:t>
            </a:r>
            <a:r>
              <a:rPr lang="en-CA" sz="2200" dirty="0"/>
              <a:t> de </a:t>
            </a:r>
            <a:r>
              <a:rPr lang="en-CA" sz="2200" dirty="0" err="1"/>
              <a:t>privilégier</a:t>
            </a:r>
            <a:r>
              <a:rPr lang="en-CA" sz="2200" dirty="0"/>
              <a:t> le </a:t>
            </a:r>
            <a:r>
              <a:rPr lang="en-CA" sz="2200" dirty="0" err="1"/>
              <a:t>côté</a:t>
            </a:r>
            <a:r>
              <a:rPr lang="en-CA" sz="2200" dirty="0"/>
              <a:t> du "trop de </a:t>
            </a:r>
            <a:r>
              <a:rPr lang="en-CA" sz="2200" dirty="0" err="1"/>
              <a:t>modélisation</a:t>
            </a:r>
            <a:r>
              <a:rPr lang="en-CA" sz="2200" dirty="0"/>
              <a:t> </a:t>
            </a:r>
            <a:r>
              <a:rPr lang="en-CA" sz="2200" dirty="0" err="1"/>
              <a:t>conceptuelle</a:t>
            </a:r>
            <a:r>
              <a:rPr lang="en-CA" sz="2200" dirty="0"/>
              <a:t>", </a:t>
            </a:r>
            <a:r>
              <a:rPr lang="en-CA" sz="2200" dirty="0" err="1"/>
              <a:t>mais</a:t>
            </a:r>
            <a:r>
              <a:rPr lang="en-CA" sz="2200" dirty="0"/>
              <a:t> </a:t>
            </a:r>
            <a:r>
              <a:rPr lang="en-CA" sz="2200" dirty="0" err="1"/>
              <a:t>n'oubliez</a:t>
            </a:r>
            <a:r>
              <a:rPr lang="en-CA" sz="2200" dirty="0"/>
              <a:t> pas que "tout </a:t>
            </a:r>
            <a:r>
              <a:rPr lang="en-CA" sz="2200" dirty="0" err="1"/>
              <a:t>modèle</a:t>
            </a:r>
            <a:r>
              <a:rPr lang="en-CA" sz="2200" dirty="0"/>
              <a:t> </a:t>
            </a:r>
            <a:r>
              <a:rPr lang="en-CA" sz="2200" dirty="0" err="1"/>
              <a:t>est</a:t>
            </a:r>
            <a:r>
              <a:rPr lang="en-CA" sz="2200" dirty="0"/>
              <a:t> faux ; </a:t>
            </a:r>
            <a:r>
              <a:rPr lang="en-CA" sz="2200" dirty="0" err="1"/>
              <a:t>certains</a:t>
            </a:r>
            <a:r>
              <a:rPr lang="en-CA" sz="2200" dirty="0"/>
              <a:t> </a:t>
            </a:r>
            <a:r>
              <a:rPr lang="en-CA" sz="2200" dirty="0" err="1"/>
              <a:t>modèles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utiles</a:t>
            </a:r>
            <a:r>
              <a:rPr lang="en-CA" sz="2200" dirty="0"/>
              <a:t>" [G.E. Box].</a:t>
            </a:r>
          </a:p>
          <a:p>
            <a:r>
              <a:rPr lang="en-CA" sz="2200" dirty="0"/>
              <a:t>Il </a:t>
            </a:r>
            <a:r>
              <a:rPr lang="en-CA" sz="2200" dirty="0" err="1"/>
              <a:t>est</a:t>
            </a:r>
            <a:r>
              <a:rPr lang="en-CA" sz="2200" dirty="0"/>
              <a:t> acceptable de </a:t>
            </a:r>
            <a:r>
              <a:rPr lang="en-CA" sz="2200" dirty="0" err="1"/>
              <a:t>construire</a:t>
            </a:r>
            <a:r>
              <a:rPr lang="en-CA" sz="2200" dirty="0"/>
              <a:t> de </a:t>
            </a:r>
            <a:r>
              <a:rPr lang="en-CA" sz="2200" dirty="0" err="1"/>
              <a:t>meilleurs</a:t>
            </a:r>
            <a:r>
              <a:rPr lang="en-CA" sz="2200" dirty="0"/>
              <a:t> </a:t>
            </a:r>
            <a:r>
              <a:rPr lang="en-CA" sz="2200" dirty="0" err="1"/>
              <a:t>modèles</a:t>
            </a:r>
            <a:r>
              <a:rPr lang="en-CA" sz="2200" dirty="0"/>
              <a:t>, de manière </a:t>
            </a:r>
            <a:r>
              <a:rPr lang="en-CA" sz="2200" dirty="0" err="1"/>
              <a:t>itérative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71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DB88A2-C1CB-82D7-D9BB-38DAF17BCB2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53FF5-346D-6C12-EFCC-E6C3C8E39B80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0F7A3E12-6F80-DF15-621C-95D0A8B3312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1022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0090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conceptuels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2017690"/>
            <a:ext cx="5275015" cy="3851404"/>
          </a:xfrm>
        </p:spPr>
        <p:txBody>
          <a:bodyPr/>
          <a:lstStyle/>
          <a:p>
            <a:r>
              <a:rPr lang="en-CA" sz="2200" b="1" dirty="0" err="1"/>
              <a:t>Modèles</a:t>
            </a:r>
            <a:r>
              <a:rPr lang="en-CA" sz="2200" b="1" dirty="0"/>
              <a:t> </a:t>
            </a:r>
            <a:r>
              <a:rPr lang="en-CA" sz="2200" b="1" dirty="0" err="1"/>
              <a:t>conceptuels</a:t>
            </a:r>
            <a:r>
              <a:rPr lang="en-CA" sz="2200" b="1" dirty="0"/>
              <a:t> :</a:t>
            </a:r>
            <a:endParaRPr lang="en-CA" sz="2200" dirty="0"/>
          </a:p>
          <a:p>
            <a:pPr lvl="1" algn="l"/>
            <a:r>
              <a:rPr lang="en-CA" sz="1800" dirty="0"/>
              <a:t>ne </a:t>
            </a:r>
            <a:r>
              <a:rPr lang="en-CA" sz="1800" dirty="0" err="1"/>
              <a:t>sont</a:t>
            </a:r>
            <a:r>
              <a:rPr lang="en-CA" sz="1800" dirty="0"/>
              <a:t> pas mises </a:t>
            </a:r>
            <a:r>
              <a:rPr lang="en-CA" sz="1800" dirty="0" err="1"/>
              <a:t>en</a:t>
            </a:r>
            <a:r>
              <a:rPr lang="en-CA" sz="1800" dirty="0"/>
              <a:t> </a:t>
            </a:r>
            <a:r>
              <a:rPr lang="en-CA" sz="1800" dirty="0" err="1"/>
              <a:t>œuvre</a:t>
            </a:r>
            <a:r>
              <a:rPr lang="en-CA" sz="1800" dirty="0"/>
              <a:t> sous </a:t>
            </a:r>
            <a:r>
              <a:rPr lang="en-CA" sz="1800" dirty="0" err="1"/>
              <a:t>forme</a:t>
            </a:r>
            <a:r>
              <a:rPr lang="en-CA" sz="1800" dirty="0"/>
              <a:t> de </a:t>
            </a:r>
            <a:r>
              <a:rPr lang="en-CA" sz="1800" dirty="0" err="1"/>
              <a:t>modèle</a:t>
            </a:r>
            <a:r>
              <a:rPr lang="en-CA" sz="1800" dirty="0"/>
              <a:t> </a:t>
            </a:r>
            <a:r>
              <a:rPr lang="en-CA" sz="1800" dirty="0" err="1"/>
              <a:t>d'échelle</a:t>
            </a:r>
            <a:r>
              <a:rPr lang="en-CA" sz="1800" dirty="0"/>
              <a:t> </a:t>
            </a:r>
            <a:r>
              <a:rPr lang="en-CA" sz="1800" dirty="0" err="1"/>
              <a:t>ou</a:t>
            </a:r>
            <a:r>
              <a:rPr lang="en-CA" sz="1800" dirty="0"/>
              <a:t> de code </a:t>
            </a:r>
            <a:r>
              <a:rPr lang="en-CA" sz="1800" dirty="0" err="1"/>
              <a:t>informatique</a:t>
            </a:r>
            <a:endParaRPr lang="en-CA" sz="1800" dirty="0"/>
          </a:p>
          <a:p>
            <a:pPr lvl="1" algn="l"/>
            <a:r>
              <a:rPr lang="en-CA" sz="1800" dirty="0" err="1"/>
              <a:t>n'existent</a:t>
            </a:r>
            <a:r>
              <a:rPr lang="en-CA" sz="1800" dirty="0"/>
              <a:t> que de manière </a:t>
            </a:r>
            <a:r>
              <a:rPr lang="en-CA" sz="1800" dirty="0" err="1"/>
              <a:t>conceptuelle</a:t>
            </a:r>
            <a:r>
              <a:rPr lang="en-CA" sz="1800" dirty="0"/>
              <a:t>, </a:t>
            </a:r>
            <a:r>
              <a:rPr lang="en-CA" sz="1800" dirty="0" err="1"/>
              <a:t>souvent</a:t>
            </a:r>
            <a:r>
              <a:rPr lang="en-CA" sz="1800" dirty="0"/>
              <a:t> sous la </a:t>
            </a:r>
            <a:r>
              <a:rPr lang="en-CA" sz="1800" dirty="0" err="1"/>
              <a:t>forme</a:t>
            </a:r>
            <a:r>
              <a:rPr lang="en-CA" sz="1800" dirty="0"/>
              <a:t> d'un </a:t>
            </a:r>
            <a:r>
              <a:rPr lang="en-CA" sz="1800" dirty="0" err="1"/>
              <a:t>diagramme</a:t>
            </a:r>
            <a:r>
              <a:rPr lang="en-CA" sz="1800" dirty="0"/>
              <a:t> </a:t>
            </a:r>
            <a:r>
              <a:rPr lang="en-CA" sz="1800" dirty="0" err="1"/>
              <a:t>ou</a:t>
            </a:r>
            <a:r>
              <a:rPr lang="en-CA" sz="1800" dirty="0"/>
              <a:t> </a:t>
            </a:r>
            <a:r>
              <a:rPr lang="en-CA" sz="1800" dirty="0" err="1"/>
              <a:t>d’une</a:t>
            </a:r>
            <a:r>
              <a:rPr lang="en-CA" sz="1800" dirty="0"/>
              <a:t> description verbale d'un </a:t>
            </a:r>
            <a:r>
              <a:rPr lang="en-CA" sz="1800" dirty="0" err="1"/>
              <a:t>système</a:t>
            </a:r>
            <a:r>
              <a:rPr lang="en-CA" sz="1800" dirty="0"/>
              <a:t> – </a:t>
            </a:r>
            <a:r>
              <a:rPr lang="en-CA" sz="1800" dirty="0" err="1"/>
              <a:t>boîtes</a:t>
            </a:r>
            <a:r>
              <a:rPr lang="en-CA" sz="1800" dirty="0"/>
              <a:t> et </a:t>
            </a:r>
            <a:r>
              <a:rPr lang="en-CA" sz="1800" dirty="0" err="1"/>
              <a:t>flèches</a:t>
            </a:r>
            <a:r>
              <a:rPr lang="en-CA" sz="1800" dirty="0"/>
              <a:t>, </a:t>
            </a:r>
            <a:r>
              <a:rPr lang="en-CA" sz="1800" dirty="0" err="1"/>
              <a:t>cartes</a:t>
            </a:r>
            <a:r>
              <a:rPr lang="en-CA" sz="1800" dirty="0"/>
              <a:t> </a:t>
            </a:r>
            <a:r>
              <a:rPr lang="en-CA" sz="1800" dirty="0" err="1"/>
              <a:t>mentales</a:t>
            </a:r>
            <a:r>
              <a:rPr lang="en-CA" sz="1800" dirty="0"/>
              <a:t>, </a:t>
            </a:r>
            <a:r>
              <a:rPr lang="en-CA" sz="1800" dirty="0" err="1"/>
              <a:t>listes</a:t>
            </a:r>
            <a:r>
              <a:rPr lang="en-CA" sz="1800" dirty="0"/>
              <a:t>, definitions, etc.</a:t>
            </a:r>
          </a:p>
          <a:p>
            <a:pPr algn="l"/>
            <a:r>
              <a:rPr lang="en-US" sz="2200" dirty="0" err="1">
                <a:latin typeface="Dagny OT" panose="020B0504020201020104" pitchFamily="34" charset="77"/>
              </a:rPr>
              <a:t>L'accent</a:t>
            </a:r>
            <a:r>
              <a:rPr lang="en-US" sz="2200" dirty="0">
                <a:latin typeface="Dagny OT" panose="020B0504020201020104" pitchFamily="34" charset="77"/>
              </a:rPr>
              <a:t> </a:t>
            </a:r>
            <a:r>
              <a:rPr lang="en-US" sz="2200" dirty="0" err="1">
                <a:latin typeface="Dagny OT" panose="020B0504020201020104" pitchFamily="34" charset="77"/>
              </a:rPr>
              <a:t>est</a:t>
            </a:r>
            <a:r>
              <a:rPr lang="en-US" sz="2200" dirty="0">
                <a:latin typeface="Dagny OT" panose="020B0504020201020104" pitchFamily="34" charset="77"/>
              </a:rPr>
              <a:t> mis sur :</a:t>
            </a:r>
          </a:p>
          <a:p>
            <a:pPr lvl="1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700" i="0" dirty="0">
                <a:latin typeface="Dagny OT" panose="020B0504020201020104" pitchFamily="34" charset="77"/>
              </a:rPr>
              <a:t>les </a:t>
            </a:r>
            <a:r>
              <a:rPr lang="en-US" sz="1700" b="1" i="0" dirty="0" err="1">
                <a:latin typeface="Dagny OT" panose="020B0504020201020104" pitchFamily="34" charset="77"/>
              </a:rPr>
              <a:t>états</a:t>
            </a:r>
            <a:r>
              <a:rPr lang="en-US" sz="1700" b="1" i="0" dirty="0">
                <a:latin typeface="Dagny OT" panose="020B0504020201020104" pitchFamily="34" charset="77"/>
              </a:rPr>
              <a:t> </a:t>
            </a:r>
            <a:r>
              <a:rPr lang="en-US" sz="1700" b="1" i="0" dirty="0" err="1">
                <a:latin typeface="Dagny OT" panose="020B0504020201020104" pitchFamily="34" charset="77"/>
              </a:rPr>
              <a:t>possibles</a:t>
            </a:r>
            <a:r>
              <a:rPr lang="en-US" sz="1700" b="1" i="0" dirty="0">
                <a:latin typeface="Dagny OT" panose="020B0504020201020104" pitchFamily="34" charset="77"/>
              </a:rPr>
              <a:t> </a:t>
            </a:r>
            <a:r>
              <a:rPr lang="en-US" sz="1700" i="0" dirty="0">
                <a:latin typeface="Dagny OT" panose="020B0504020201020104" pitchFamily="34" charset="77"/>
              </a:rPr>
              <a:t>(pas de </a:t>
            </a:r>
            <a:r>
              <a:rPr lang="en-US" sz="1700" i="0" dirty="0" err="1">
                <a:latin typeface="Dagny OT" panose="020B0504020201020104" pitchFamily="34" charset="77"/>
              </a:rPr>
              <a:t>comportement</a:t>
            </a:r>
            <a:r>
              <a:rPr lang="en-US" sz="1700" i="0" dirty="0">
                <a:latin typeface="Dagny OT" panose="020B0504020201020104" pitchFamily="34" charset="77"/>
              </a:rPr>
              <a:t> </a:t>
            </a:r>
            <a:r>
              <a:rPr lang="en-US" sz="1700" i="0" dirty="0" err="1">
                <a:latin typeface="Dagny OT" panose="020B0504020201020104" pitchFamily="34" charset="77"/>
              </a:rPr>
              <a:t>spécifique</a:t>
            </a:r>
            <a:r>
              <a:rPr lang="en-US" sz="1700" i="0" dirty="0">
                <a:latin typeface="Dagny OT" panose="020B0504020201020104" pitchFamily="34" charset="77"/>
              </a:rPr>
              <a:t>)</a:t>
            </a:r>
          </a:p>
          <a:p>
            <a:pPr lvl="1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sz="1700" i="0" dirty="0">
                <a:latin typeface="Dagny OT" panose="020B0504020201020104" pitchFamily="34" charset="77"/>
              </a:rPr>
              <a:t>des types </a:t>
            </a:r>
            <a:r>
              <a:rPr lang="en-US" sz="1700" i="0" dirty="0" err="1">
                <a:latin typeface="Dagny OT" panose="020B0504020201020104" pitchFamily="34" charset="77"/>
              </a:rPr>
              <a:t>d'objets</a:t>
            </a:r>
            <a:r>
              <a:rPr lang="en-US" sz="1700" i="0" dirty="0">
                <a:latin typeface="Dagny OT" panose="020B0504020201020104" pitchFamily="34" charset="77"/>
              </a:rPr>
              <a:t>, et non des instances </a:t>
            </a:r>
            <a:r>
              <a:rPr lang="en-US" sz="1700" i="0" dirty="0" err="1">
                <a:latin typeface="Dagny OT" panose="020B0504020201020104" pitchFamily="34" charset="77"/>
              </a:rPr>
              <a:t>spécifiques</a:t>
            </a:r>
            <a:r>
              <a:rPr lang="en-US" sz="1700" i="0" dirty="0">
                <a:latin typeface="Dagny OT" panose="020B0504020201020104" pitchFamily="34" charset="77"/>
              </a:rPr>
              <a:t> ; </a:t>
            </a:r>
            <a:r>
              <a:rPr lang="en-US" sz="1700" i="0" dirty="0" err="1">
                <a:latin typeface="Dagny OT" panose="020B0504020201020104" pitchFamily="34" charset="77"/>
              </a:rPr>
              <a:t>l'objectif</a:t>
            </a:r>
            <a:r>
              <a:rPr lang="en-US" sz="1700" i="0" dirty="0">
                <a:latin typeface="Dagny OT" panose="020B0504020201020104" pitchFamily="34" charset="77"/>
              </a:rPr>
              <a:t> </a:t>
            </a:r>
            <a:r>
              <a:rPr lang="en-US" sz="1700" i="0" dirty="0" err="1">
                <a:latin typeface="Dagny OT" panose="020B0504020201020104" pitchFamily="34" charset="77"/>
              </a:rPr>
              <a:t>est</a:t>
            </a:r>
            <a:r>
              <a:rPr lang="en-US" sz="1700" i="0" dirty="0">
                <a:latin typeface="Dagny OT" panose="020B0504020201020104" pitchFamily="34" charset="77"/>
              </a:rPr>
              <a:t> </a:t>
            </a:r>
            <a:r>
              <a:rPr lang="en-US" sz="1700" i="0" dirty="0" err="1">
                <a:latin typeface="Dagny OT" panose="020B0504020201020104" pitchFamily="34" charset="77"/>
              </a:rPr>
              <a:t>l'</a:t>
            </a:r>
            <a:r>
              <a:rPr lang="en-US" sz="1700" b="1" i="0" dirty="0" err="1">
                <a:latin typeface="Dagny OT" panose="020B0504020201020104" pitchFamily="34" charset="77"/>
              </a:rPr>
              <a:t>abstraction</a:t>
            </a:r>
            <a:endParaRPr lang="en-US" sz="1700" i="0" dirty="0">
              <a:latin typeface="Dagny OT" panose="020B0504020201020104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72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927381-6C57-FEB9-5722-F81A8C73CCE6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7EC3B-4B9C-81DA-F65C-CA874CDF41F6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pic>
        <p:nvPicPr>
          <p:cNvPr id="1026" name="Picture 2" descr="A schematic diagram of systems thinking as it applies to a general problem.">
            <a:extLst>
              <a:ext uri="{FF2B5EF4-FFF2-40B4-BE49-F238E27FC236}">
                <a16:creationId xmlns:a16="http://schemas.microsoft.com/office/drawing/2014/main" id="{EBD445E2-5973-3432-1683-2DF9B9BE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56" y="2115879"/>
            <a:ext cx="6635895" cy="375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A3FFF3C6-A9BB-8D3A-CABB-83CC1482E69A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188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379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conceptuels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En</a:t>
            </a:r>
            <a:r>
              <a:rPr lang="en-CA" dirty="0"/>
              <a:t> pratique, nous </a:t>
            </a:r>
            <a:r>
              <a:rPr lang="en-CA" dirty="0" err="1"/>
              <a:t>devons</a:t>
            </a:r>
            <a:r>
              <a:rPr lang="en-CA" dirty="0"/>
              <a:t> </a:t>
            </a:r>
            <a:r>
              <a:rPr lang="en-CA" dirty="0" err="1"/>
              <a:t>d'abord</a:t>
            </a:r>
            <a:r>
              <a:rPr lang="en-CA" dirty="0"/>
              <a:t> </a:t>
            </a:r>
            <a:r>
              <a:rPr lang="en-CA" dirty="0" err="1"/>
              <a:t>sélectionner</a:t>
            </a:r>
            <a:r>
              <a:rPr lang="en-CA" dirty="0"/>
              <a:t> un </a:t>
            </a:r>
            <a:r>
              <a:rPr lang="en-CA" dirty="0" err="1"/>
              <a:t>système</a:t>
            </a:r>
            <a:r>
              <a:rPr lang="en-CA" dirty="0"/>
              <a:t> pour la </a:t>
            </a:r>
            <a:r>
              <a:rPr lang="en-CA" dirty="0" err="1"/>
              <a:t>tâche</a:t>
            </a:r>
            <a:r>
              <a:rPr lang="en-CA" dirty="0"/>
              <a:t> à </a:t>
            </a:r>
            <a:r>
              <a:rPr lang="en-CA" dirty="0" err="1"/>
              <a:t>accomplir</a:t>
            </a:r>
            <a:r>
              <a:rPr lang="en-CA" dirty="0"/>
              <a:t>, </a:t>
            </a:r>
            <a:r>
              <a:rPr lang="en-CA" dirty="0" err="1"/>
              <a:t>puis</a:t>
            </a:r>
            <a:r>
              <a:rPr lang="en-CA" dirty="0"/>
              <a:t> </a:t>
            </a:r>
            <a:r>
              <a:rPr lang="en-CA" dirty="0" err="1"/>
              <a:t>générer</a:t>
            </a:r>
            <a:r>
              <a:rPr lang="en-CA" dirty="0"/>
              <a:t> un </a:t>
            </a:r>
            <a:r>
              <a:rPr lang="en-CA" dirty="0" err="1"/>
              <a:t>modèle</a:t>
            </a:r>
            <a:r>
              <a:rPr lang="en-CA" dirty="0"/>
              <a:t> </a:t>
            </a:r>
            <a:r>
              <a:rPr lang="en-CA" dirty="0" err="1"/>
              <a:t>conceptuel</a:t>
            </a:r>
            <a:r>
              <a:rPr lang="en-CA" dirty="0"/>
              <a:t> qui englobe :</a:t>
            </a:r>
          </a:p>
          <a:p>
            <a:pPr lvl="1"/>
            <a:r>
              <a:rPr lang="en-CA" dirty="0"/>
              <a:t>des </a:t>
            </a:r>
            <a:r>
              <a:rPr lang="en-CA" b="1" dirty="0" err="1"/>
              <a:t>objets</a:t>
            </a:r>
            <a:r>
              <a:rPr lang="en-CA" b="1" dirty="0"/>
              <a:t> </a:t>
            </a:r>
            <a:r>
              <a:rPr lang="en-CA" b="1" dirty="0" err="1"/>
              <a:t>pertinents</a:t>
            </a:r>
            <a:r>
              <a:rPr lang="en-CA" b="1" dirty="0"/>
              <a:t> </a:t>
            </a:r>
            <a:r>
              <a:rPr lang="en-CA" dirty="0"/>
              <a:t>et </a:t>
            </a:r>
            <a:r>
              <a:rPr lang="en-CA" b="1" dirty="0" err="1"/>
              <a:t>clés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abstraits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concrets</a:t>
            </a:r>
            <a:r>
              <a:rPr lang="en-CA" dirty="0"/>
              <a:t>) ;</a:t>
            </a:r>
          </a:p>
          <a:p>
            <a:pPr lvl="1"/>
            <a:r>
              <a:rPr lang="en-CA" dirty="0"/>
              <a:t>les </a:t>
            </a:r>
            <a:r>
              <a:rPr lang="en-CA" b="1" dirty="0" err="1"/>
              <a:t>propriétés</a:t>
            </a:r>
            <a:r>
              <a:rPr lang="en-CA" b="1" dirty="0"/>
              <a:t> </a:t>
            </a:r>
            <a:r>
              <a:rPr lang="en-CA" dirty="0"/>
              <a:t>de </a:t>
            </a:r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objets</a:t>
            </a:r>
            <a:r>
              <a:rPr lang="en-CA" dirty="0"/>
              <a:t>, et </a:t>
            </a:r>
            <a:r>
              <a:rPr lang="en-CA" dirty="0" err="1"/>
              <a:t>leurs</a:t>
            </a:r>
            <a:r>
              <a:rPr lang="en-CA" dirty="0"/>
              <a:t> </a:t>
            </a:r>
            <a:r>
              <a:rPr lang="en-CA" dirty="0" err="1"/>
              <a:t>valeurs</a:t>
            </a:r>
            <a:r>
              <a:rPr lang="en-CA" dirty="0"/>
              <a:t> ;</a:t>
            </a:r>
          </a:p>
          <a:p>
            <a:pPr lvl="1"/>
            <a:r>
              <a:rPr lang="en-CA" dirty="0"/>
              <a:t>les </a:t>
            </a:r>
            <a:r>
              <a:rPr lang="en-CA" b="1" dirty="0"/>
              <a:t>relations entre les </a:t>
            </a:r>
            <a:r>
              <a:rPr lang="en-CA" b="1" dirty="0" err="1"/>
              <a:t>objets</a:t>
            </a:r>
            <a:r>
              <a:rPr lang="en-CA" b="1" dirty="0"/>
              <a:t> </a:t>
            </a:r>
            <a:r>
              <a:rPr lang="en-CA" dirty="0"/>
              <a:t>(</a:t>
            </a:r>
            <a:r>
              <a:rPr lang="en-CA" dirty="0" err="1"/>
              <a:t>partie</a:t>
            </a:r>
            <a:r>
              <a:rPr lang="en-CA" dirty="0"/>
              <a:t>-tout, </a:t>
            </a:r>
            <a:r>
              <a:rPr lang="en-CA" dirty="0" err="1"/>
              <a:t>est</a:t>
            </a:r>
            <a:r>
              <a:rPr lang="en-CA" dirty="0"/>
              <a:t>-un, 1-à-plusieurs, etc.), et</a:t>
            </a:r>
          </a:p>
          <a:p>
            <a:pPr lvl="1"/>
            <a:r>
              <a:rPr lang="en-CA" dirty="0"/>
              <a:t>les </a:t>
            </a:r>
            <a:r>
              <a:rPr lang="en-CA" b="1" dirty="0"/>
              <a:t>relations entre les </a:t>
            </a:r>
            <a:r>
              <a:rPr lang="en-CA" b="1" dirty="0" err="1"/>
              <a:t>propriétés</a:t>
            </a:r>
            <a:r>
              <a:rPr lang="en-CA" b="1" dirty="0"/>
              <a:t> </a:t>
            </a:r>
            <a:r>
              <a:rPr lang="en-CA" dirty="0"/>
              <a:t>à travers les instances d'un type </a:t>
            </a:r>
            <a:r>
              <a:rPr lang="en-CA" dirty="0" err="1"/>
              <a:t>d'objet</a:t>
            </a:r>
            <a:r>
              <a:rPr lang="en-CA" dirty="0"/>
              <a:t>.</a:t>
            </a:r>
          </a:p>
          <a:p>
            <a:pPr algn="l"/>
            <a:r>
              <a:rPr lang="en-CA" dirty="0" err="1"/>
              <a:t>Voici</a:t>
            </a:r>
            <a:r>
              <a:rPr lang="en-CA" dirty="0"/>
              <a:t> un </a:t>
            </a:r>
            <a:r>
              <a:rPr lang="en-CA" dirty="0" err="1"/>
              <a:t>exemple</a:t>
            </a:r>
            <a:r>
              <a:rPr lang="en-CA" dirty="0"/>
              <a:t> </a:t>
            </a:r>
            <a:r>
              <a:rPr lang="en-CA" dirty="0" err="1"/>
              <a:t>simpliste</a:t>
            </a:r>
            <a:r>
              <a:rPr lang="en-CA" dirty="0"/>
              <a:t> </a:t>
            </a:r>
            <a:r>
              <a:rPr lang="en-CA" dirty="0" err="1"/>
              <a:t>décrivant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 err="1"/>
              <a:t>une</a:t>
            </a:r>
            <a:r>
              <a:rPr lang="en-CA" dirty="0"/>
              <a:t> relation </a:t>
            </a:r>
            <a:r>
              <a:rPr lang="en-CA" dirty="0" err="1"/>
              <a:t>supposée</a:t>
            </a:r>
            <a:r>
              <a:rPr lang="en-CA" dirty="0"/>
              <a:t> entre </a:t>
            </a:r>
            <a:r>
              <a:rPr lang="en-CA" dirty="0" err="1"/>
              <a:t>une</a:t>
            </a:r>
            <a:r>
              <a:rPr lang="en-CA" dirty="0"/>
              <a:t> </a:t>
            </a:r>
            <a:br>
              <a:rPr lang="en-CA" dirty="0"/>
            </a:br>
            <a:r>
              <a:rPr lang="en-CA" b="1" dirty="0"/>
              <a:t>cause </a:t>
            </a:r>
            <a:r>
              <a:rPr lang="en-CA" b="1" dirty="0" err="1"/>
              <a:t>présumée</a:t>
            </a:r>
            <a:r>
              <a:rPr lang="en-CA" b="1" dirty="0"/>
              <a:t> </a:t>
            </a:r>
            <a:r>
              <a:rPr lang="en-CA" dirty="0"/>
              <a:t>(heures </a:t>
            </a:r>
            <a:r>
              <a:rPr lang="en-CA" dirty="0" err="1"/>
              <a:t>d'étude</a:t>
            </a:r>
            <a:r>
              <a:rPr lang="en-CA" dirty="0"/>
              <a:t>) </a:t>
            </a:r>
            <a:br>
              <a:rPr lang="en-CA" dirty="0"/>
            </a:br>
            <a:r>
              <a:rPr lang="en-CA" dirty="0"/>
              <a:t>et un </a:t>
            </a:r>
            <a:r>
              <a:rPr lang="en-CA" b="1" dirty="0" err="1"/>
              <a:t>effet</a:t>
            </a:r>
            <a:r>
              <a:rPr lang="en-CA" b="1" dirty="0"/>
              <a:t> </a:t>
            </a:r>
            <a:r>
              <a:rPr lang="en-CA" b="1" dirty="0" err="1"/>
              <a:t>présumé</a:t>
            </a:r>
            <a:r>
              <a:rPr lang="en-CA" b="1" dirty="0"/>
              <a:t> </a:t>
            </a:r>
            <a:r>
              <a:rPr lang="en-CA" dirty="0"/>
              <a:t>(note au test).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73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077377-30F8-FA7F-81BB-97671EDB9F53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CCCC9-8FB3-C671-F285-0342C330817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pic>
        <p:nvPicPr>
          <p:cNvPr id="2050" name="Picture 2" descr="A simple conceptual model.">
            <a:extLst>
              <a:ext uri="{FF2B5EF4-FFF2-40B4-BE49-F238E27FC236}">
                <a16:creationId xmlns:a16="http://schemas.microsoft.com/office/drawing/2014/main" id="{3876A04D-5245-77CF-6F4F-83871F22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997" y="4433776"/>
            <a:ext cx="6033616" cy="161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5CDF5417-86F6-A02A-E2E1-E0E6D67E611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6123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A210B-36BF-94B7-A0ED-91665FC1DAC5}"/>
              </a:ext>
            </a:extLst>
          </p:cNvPr>
          <p:cNvSpPr txBox="1"/>
          <p:nvPr/>
        </p:nvSpPr>
        <p:spPr>
          <a:xfrm>
            <a:off x="10367682" y="5114377"/>
            <a:ext cx="1555376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note au test</a:t>
            </a:r>
            <a:b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(var. </a:t>
            </a:r>
            <a:r>
              <a:rPr lang="en-CA" sz="1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dependente</a:t>
            </a: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60794-5F1D-8918-BD13-93A6CC58ABF6}"/>
              </a:ext>
            </a:extLst>
          </p:cNvPr>
          <p:cNvSpPr txBox="1"/>
          <p:nvPr/>
        </p:nvSpPr>
        <p:spPr>
          <a:xfrm>
            <a:off x="6001844" y="4594424"/>
            <a:ext cx="1443344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heures </a:t>
            </a:r>
            <a:r>
              <a:rPr lang="en-CA" sz="1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d’</a:t>
            </a:r>
            <a:r>
              <a:rPr lang="en-CA" sz="1400" dirty="0" err="1">
                <a:solidFill>
                  <a:schemeClr val="bg1"/>
                </a:solidFill>
              </a:rPr>
              <a:t>étude</a:t>
            </a:r>
            <a:b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(var. </a:t>
            </a:r>
            <a:r>
              <a:rPr lang="en-CA" sz="1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independente</a:t>
            </a: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B8A5-D729-B0C5-8AB4-D4B97302B7C1}"/>
              </a:ext>
            </a:extLst>
          </p:cNvPr>
          <p:cNvSpPr txBox="1"/>
          <p:nvPr/>
        </p:nvSpPr>
        <p:spPr>
          <a:xfrm>
            <a:off x="6087040" y="5501951"/>
            <a:ext cx="1339238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sant</a:t>
            </a:r>
            <a:r>
              <a:rPr lang="en-CA" sz="1400" dirty="0" err="1">
                <a:solidFill>
                  <a:schemeClr val="bg1"/>
                </a:solidFill>
              </a:rPr>
              <a:t>é</a:t>
            </a:r>
            <a:b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(var. </a:t>
            </a:r>
            <a:r>
              <a:rPr lang="en-CA" sz="1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contrôle</a:t>
            </a: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E6B0E-1F97-8DDE-E78E-282C5C73CB17}"/>
              </a:ext>
            </a:extLst>
          </p:cNvPr>
          <p:cNvSpPr txBox="1"/>
          <p:nvPr/>
        </p:nvSpPr>
        <p:spPr>
          <a:xfrm>
            <a:off x="8227361" y="5542175"/>
            <a:ext cx="1555376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</a:t>
            </a:r>
            <a:r>
              <a:rPr lang="en-CA" sz="1400" dirty="0" err="1">
                <a:solidFill>
                  <a:schemeClr val="bg1"/>
                </a:solidFill>
              </a:rPr>
              <a:t>érêt</a:t>
            </a:r>
            <a:b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(var. </a:t>
            </a:r>
            <a:r>
              <a:rPr lang="en-CA" sz="1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CA" sz="1000" dirty="0" err="1">
                <a:solidFill>
                  <a:schemeClr val="bg1"/>
                </a:solidFill>
              </a:rPr>
              <a:t>é</a:t>
            </a:r>
            <a:r>
              <a:rPr lang="en-CA" sz="1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diatrice</a:t>
            </a: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FCBCC-A70D-280C-355E-D50E2527A157}"/>
              </a:ext>
            </a:extLst>
          </p:cNvPr>
          <p:cNvSpPr txBox="1"/>
          <p:nvPr/>
        </p:nvSpPr>
        <p:spPr>
          <a:xfrm>
            <a:off x="8222879" y="4481680"/>
            <a:ext cx="1555376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stress</a:t>
            </a:r>
            <a:br>
              <a:rPr lang="en-CA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(var. </a:t>
            </a:r>
            <a:r>
              <a:rPr lang="en-CA" sz="10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confondante</a:t>
            </a:r>
            <a:r>
              <a:rPr lang="en-CA" sz="1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85AAC-5CA3-5C2B-D464-EEF3303F0D24}"/>
              </a:ext>
            </a:extLst>
          </p:cNvPr>
          <p:cNvSpPr txBox="1"/>
          <p:nvPr/>
        </p:nvSpPr>
        <p:spPr>
          <a:xfrm>
            <a:off x="10963835" y="4517515"/>
            <a:ext cx="907685" cy="340519"/>
          </a:xfrm>
          <a:prstGeom prst="roundRect">
            <a:avLst/>
          </a:prstGeom>
          <a:solidFill>
            <a:srgbClr val="BDD7EE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contexte</a:t>
            </a:r>
            <a:endParaRPr lang="en-CA" sz="1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4981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69668E-D659-D5A3-4E91-720D78EF356F}"/>
              </a:ext>
            </a:extLst>
          </p:cNvPr>
          <p:cNvSpPr/>
          <p:nvPr/>
        </p:nvSpPr>
        <p:spPr>
          <a:xfrm>
            <a:off x="8052179" y="1551296"/>
            <a:ext cx="3457433" cy="39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modèles</a:t>
            </a:r>
            <a:r>
              <a:rPr lang="en-US" b="1" dirty="0"/>
              <a:t> </a:t>
            </a:r>
            <a:r>
              <a:rPr lang="en-US" b="1" dirty="0" err="1"/>
              <a:t>conceptuels</a:t>
            </a:r>
            <a:r>
              <a:rPr lang="en-US" b="1" dirty="0"/>
              <a:t> </a:t>
            </a:r>
            <a:r>
              <a:rPr lang="en-US" b="1" dirty="0" err="1"/>
              <a:t>formels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17690"/>
            <a:ext cx="5913120" cy="3851404"/>
          </a:xfr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conceptuelle</a:t>
            </a:r>
            <a:r>
              <a:rPr lang="en-US" dirty="0"/>
              <a:t> </a:t>
            </a:r>
            <a:r>
              <a:rPr lang="en-US" dirty="0" err="1"/>
              <a:t>transforme</a:t>
            </a:r>
            <a:r>
              <a:rPr lang="en-US" dirty="0"/>
              <a:t> les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conceptuels</a:t>
            </a:r>
            <a:r>
              <a:rPr lang="en-US" dirty="0"/>
              <a:t> </a:t>
            </a:r>
            <a:r>
              <a:rPr lang="en-US" dirty="0" err="1"/>
              <a:t>implicites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b="1" dirty="0" err="1"/>
              <a:t>explicites</a:t>
            </a:r>
            <a:r>
              <a:rPr lang="en-US" b="1" dirty="0"/>
              <a:t> </a:t>
            </a:r>
            <a:r>
              <a:rPr lang="en-US" dirty="0"/>
              <a:t>et </a:t>
            </a:r>
            <a:r>
              <a:rPr lang="en-US" b="1" dirty="0"/>
              <a:t>tangibles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Elle </a:t>
            </a:r>
            <a:r>
              <a:rPr lang="en-US" dirty="0" err="1"/>
              <a:t>offre</a:t>
            </a:r>
            <a:r>
              <a:rPr lang="en-US" dirty="0"/>
              <a:t> la </a:t>
            </a:r>
            <a:r>
              <a:rPr lang="en-US" dirty="0" err="1"/>
              <a:t>possibilité</a:t>
            </a:r>
            <a:r>
              <a:rPr lang="en-US" dirty="0"/>
              <a:t> </a:t>
            </a:r>
            <a:r>
              <a:rPr lang="en-US" dirty="0" err="1"/>
              <a:t>d'</a:t>
            </a:r>
            <a:r>
              <a:rPr lang="en-US" b="1" dirty="0" err="1"/>
              <a:t>examiner</a:t>
            </a:r>
            <a:r>
              <a:rPr lang="en-US" b="1" dirty="0"/>
              <a:t> </a:t>
            </a:r>
            <a:r>
              <a:rPr lang="en-US" dirty="0"/>
              <a:t>et  </a:t>
            </a:r>
            <a:br>
              <a:rPr lang="en-US" dirty="0"/>
            </a:br>
            <a:r>
              <a:rPr lang="en-US" dirty="0" err="1"/>
              <a:t>d'</a:t>
            </a:r>
            <a:r>
              <a:rPr lang="en-US" b="1" dirty="0" err="1"/>
              <a:t>explorer</a:t>
            </a:r>
            <a:r>
              <a:rPr lang="en-US" dirty="0"/>
              <a:t> les </a:t>
            </a:r>
            <a:r>
              <a:rPr lang="en-US" dirty="0" err="1"/>
              <a:t>idées</a:t>
            </a:r>
            <a:r>
              <a:rPr lang="en-US" dirty="0"/>
              <a:t> et les </a:t>
            </a:r>
            <a:r>
              <a:rPr lang="en-US" dirty="0" err="1"/>
              <a:t>hypothèses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Divers efforts </a:t>
            </a:r>
            <a:r>
              <a:rPr lang="en-US" dirty="0" err="1"/>
              <a:t>ont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déployés</a:t>
            </a:r>
            <a:r>
              <a:rPr lang="en-US" dirty="0"/>
              <a:t> pour </a:t>
            </a:r>
            <a:br>
              <a:rPr lang="en-US" dirty="0"/>
            </a:br>
            <a:r>
              <a:rPr lang="en-US" b="1" dirty="0" err="1"/>
              <a:t>formaliser</a:t>
            </a:r>
            <a:r>
              <a:rPr lang="en-US" dirty="0"/>
              <a:t> la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conceptuelle</a:t>
            </a:r>
            <a:r>
              <a:rPr lang="en-US" dirty="0"/>
              <a:t> :</a:t>
            </a:r>
          </a:p>
          <a:p>
            <a:pPr lvl="1"/>
            <a:r>
              <a:rPr lang="en-US" dirty="0"/>
              <a:t>UML (</a:t>
            </a:r>
            <a:r>
              <a:rPr lang="en-US" dirty="0" err="1"/>
              <a:t>langage</a:t>
            </a:r>
            <a:r>
              <a:rPr lang="en-US" dirty="0"/>
              <a:t> </a:t>
            </a:r>
            <a:r>
              <a:rPr lang="en-US" dirty="0" err="1"/>
              <a:t>universel</a:t>
            </a:r>
            <a:r>
              <a:rPr lang="en-US" dirty="0"/>
              <a:t> de </a:t>
            </a:r>
            <a:r>
              <a:rPr lang="en-US" dirty="0" err="1"/>
              <a:t>modélisation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modèles</a:t>
            </a:r>
            <a:r>
              <a:rPr lang="en-US" dirty="0"/>
              <a:t> de relations entre </a:t>
            </a:r>
            <a:r>
              <a:rPr lang="en-US" dirty="0" err="1"/>
              <a:t>entités</a:t>
            </a:r>
            <a:r>
              <a:rPr lang="en-US" dirty="0"/>
              <a:t> (ER)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70CA273-0D43-808E-4DF1-752A6987A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74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59" y="1561941"/>
            <a:ext cx="5231040" cy="4481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721E3C-56E0-F49D-83D7-E08816047E9C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2D160-290A-25E9-F200-94B92346E51D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1E2AE3E2-AE07-3713-9C67-9C4ABC57ED9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613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7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Relier les données au système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collectées</a:t>
            </a:r>
            <a:r>
              <a:rPr lang="en-CA" dirty="0"/>
              <a:t> et </a:t>
            </a:r>
            <a:r>
              <a:rPr lang="en-CA" dirty="0" err="1"/>
              <a:t>analysées</a:t>
            </a:r>
            <a:r>
              <a:rPr lang="en-CA" dirty="0"/>
              <a:t> </a:t>
            </a:r>
            <a:r>
              <a:rPr lang="en-CA" dirty="0" err="1"/>
              <a:t>sont-elles</a:t>
            </a:r>
            <a:r>
              <a:rPr lang="en-CA" dirty="0"/>
              <a:t> </a:t>
            </a:r>
            <a:r>
              <a:rPr lang="en-CA" b="1" dirty="0" err="1"/>
              <a:t>utiles</a:t>
            </a:r>
            <a:r>
              <a:rPr lang="en-CA" b="1" dirty="0"/>
              <a:t> pour </a:t>
            </a:r>
            <a:r>
              <a:rPr lang="en-CA" b="1" dirty="0" err="1"/>
              <a:t>comprendre</a:t>
            </a:r>
            <a:r>
              <a:rPr lang="en-CA" b="1" dirty="0"/>
              <a:t> le </a:t>
            </a:r>
            <a:r>
              <a:rPr lang="en-CA" b="1" dirty="0" err="1"/>
              <a:t>système</a:t>
            </a:r>
            <a:r>
              <a:rPr lang="en-CA" b="1" dirty="0"/>
              <a:t> </a:t>
            </a:r>
            <a:r>
              <a:rPr lang="en-CA" dirty="0"/>
              <a:t>? On peut </a:t>
            </a:r>
            <a:r>
              <a:rPr lang="en-CA" dirty="0" err="1"/>
              <a:t>mieux</a:t>
            </a:r>
            <a:r>
              <a:rPr lang="en-CA" dirty="0"/>
              <a:t> </a:t>
            </a:r>
            <a:r>
              <a:rPr lang="en-CA" dirty="0" err="1"/>
              <a:t>répondre</a:t>
            </a:r>
            <a:r>
              <a:rPr lang="en-CA" dirty="0"/>
              <a:t> à </a:t>
            </a:r>
            <a:r>
              <a:rPr lang="en-CA" dirty="0" err="1"/>
              <a:t>cette</a:t>
            </a:r>
            <a:r>
              <a:rPr lang="en-CA" dirty="0"/>
              <a:t> question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l'on</a:t>
            </a:r>
            <a:r>
              <a:rPr lang="en-CA" dirty="0"/>
              <a:t> </a:t>
            </a:r>
            <a:r>
              <a:rPr lang="en-CA" dirty="0" err="1"/>
              <a:t>comprend</a:t>
            </a:r>
            <a:r>
              <a:rPr lang="en-CA" dirty="0"/>
              <a:t> :</a:t>
            </a:r>
          </a:p>
          <a:p>
            <a:pPr lvl="1"/>
            <a:r>
              <a:rPr lang="en-CA" b="1" dirty="0"/>
              <a:t>comment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collectées</a:t>
            </a:r>
            <a:endParaRPr lang="en-CA" dirty="0"/>
          </a:p>
          <a:p>
            <a:pPr lvl="1"/>
            <a:r>
              <a:rPr lang="en-CA" dirty="0"/>
              <a:t>la </a:t>
            </a:r>
            <a:r>
              <a:rPr lang="en-CA" b="1" dirty="0"/>
              <a:t>nature approximative </a:t>
            </a:r>
            <a:r>
              <a:rPr lang="en-CA" dirty="0"/>
              <a:t>des </a:t>
            </a:r>
            <a:r>
              <a:rPr lang="en-CA" dirty="0" err="1"/>
              <a:t>données</a:t>
            </a:r>
            <a:r>
              <a:rPr lang="en-CA" dirty="0"/>
              <a:t> et du </a:t>
            </a:r>
            <a:r>
              <a:rPr lang="en-CA" dirty="0" err="1"/>
              <a:t>système</a:t>
            </a:r>
            <a:endParaRPr lang="en-CA" dirty="0"/>
          </a:p>
          <a:p>
            <a:pPr lvl="1"/>
            <a:r>
              <a:rPr lang="en-CA" dirty="0" err="1"/>
              <a:t>ce</a:t>
            </a:r>
            <a:r>
              <a:rPr lang="en-CA" dirty="0"/>
              <a:t> que les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représentent</a:t>
            </a:r>
            <a:r>
              <a:rPr lang="en-CA" dirty="0"/>
              <a:t> (observations et </a:t>
            </a:r>
            <a:r>
              <a:rPr lang="en-CA" dirty="0" err="1"/>
              <a:t>caractéristiques</a:t>
            </a:r>
            <a:r>
              <a:rPr lang="en-CA" dirty="0"/>
              <a:t>)</a:t>
            </a:r>
          </a:p>
          <a:p>
            <a:r>
              <a:rPr lang="en-CA" b="1" dirty="0"/>
              <a:t>La </a:t>
            </a:r>
            <a:r>
              <a:rPr lang="en-CA" b="1" dirty="0" err="1"/>
              <a:t>combinaison</a:t>
            </a:r>
            <a:r>
              <a:rPr lang="en-CA" b="1" dirty="0"/>
              <a:t> du </a:t>
            </a:r>
            <a:r>
              <a:rPr lang="en-CA" b="1" dirty="0" err="1"/>
              <a:t>système</a:t>
            </a:r>
            <a:r>
              <a:rPr lang="en-CA" b="1" dirty="0"/>
              <a:t> et des </a:t>
            </a:r>
            <a:r>
              <a:rPr lang="en-CA" b="1" dirty="0" err="1"/>
              <a:t>données</a:t>
            </a:r>
            <a:r>
              <a:rPr lang="en-CA" b="1" dirty="0"/>
              <a:t> </a:t>
            </a:r>
            <a:r>
              <a:rPr lang="en-CA" dirty="0" err="1"/>
              <a:t>est-elle</a:t>
            </a:r>
            <a:r>
              <a:rPr lang="en-CA" dirty="0"/>
              <a:t> </a:t>
            </a:r>
            <a:r>
              <a:rPr lang="en-CA" b="1" dirty="0"/>
              <a:t>suffisante </a:t>
            </a:r>
            <a:r>
              <a:rPr lang="en-CA" dirty="0"/>
              <a:t>pour </a:t>
            </a:r>
            <a:r>
              <a:rPr lang="en-CA" dirty="0" err="1"/>
              <a:t>comprendre</a:t>
            </a:r>
            <a:r>
              <a:rPr lang="en-CA" dirty="0"/>
              <a:t> la situation </a:t>
            </a:r>
            <a:r>
              <a:rPr lang="en-CA" dirty="0" err="1"/>
              <a:t>considérée</a:t>
            </a:r>
            <a:r>
              <a:rPr lang="en-CA" dirty="0"/>
              <a:t> ? Il </a:t>
            </a:r>
            <a:r>
              <a:rPr lang="en-CA" dirty="0" err="1"/>
              <a:t>est</a:t>
            </a:r>
            <a:r>
              <a:rPr lang="en-CA" dirty="0"/>
              <a:t> difficile de </a:t>
            </a:r>
            <a:r>
              <a:rPr lang="en-CA" dirty="0" err="1"/>
              <a:t>répondre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pratique.</a:t>
            </a:r>
          </a:p>
          <a:p>
            <a:r>
              <a:rPr lang="en-CA" dirty="0"/>
              <a:t>Si les </a:t>
            </a:r>
            <a:r>
              <a:rPr lang="en-CA" dirty="0" err="1"/>
              <a:t>données</a:t>
            </a:r>
            <a:r>
              <a:rPr lang="en-CA" dirty="0"/>
              <a:t>, le </a:t>
            </a:r>
            <a:r>
              <a:rPr lang="en-CA" dirty="0" err="1"/>
              <a:t>système</a:t>
            </a:r>
            <a:r>
              <a:rPr lang="en-CA" dirty="0"/>
              <a:t>, et le monde </a:t>
            </a:r>
            <a:r>
              <a:rPr lang="en-CA" dirty="0" err="1"/>
              <a:t>réel</a:t>
            </a:r>
            <a:r>
              <a:rPr lang="en-CA" dirty="0"/>
              <a:t> ne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b="1" dirty="0"/>
              <a:t>pas </a:t>
            </a:r>
            <a:r>
              <a:rPr lang="en-CA" b="1" dirty="0" err="1"/>
              <a:t>alignés</a:t>
            </a:r>
            <a:r>
              <a:rPr lang="en-CA" dirty="0"/>
              <a:t>, tout aperçu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tiré</a:t>
            </a:r>
            <a:r>
              <a:rPr lang="en-CA" dirty="0"/>
              <a:t> de la </a:t>
            </a:r>
            <a:r>
              <a:rPr lang="en-CA" dirty="0" err="1"/>
              <a:t>modélisation</a:t>
            </a:r>
            <a:r>
              <a:rPr lang="en-CA" dirty="0"/>
              <a:t> et de </a:t>
            </a:r>
            <a:r>
              <a:rPr lang="en-CA" dirty="0" err="1"/>
              <a:t>l'analyse</a:t>
            </a:r>
            <a:r>
              <a:rPr lang="en-CA" dirty="0"/>
              <a:t> </a:t>
            </a:r>
            <a:r>
              <a:rPr lang="en-CA" dirty="0" err="1"/>
              <a:t>pourrait</a:t>
            </a:r>
            <a:r>
              <a:rPr lang="en-CA" dirty="0"/>
              <a:t> </a:t>
            </a:r>
            <a:r>
              <a:rPr lang="en-CA" dirty="0" err="1"/>
              <a:t>s'avérer</a:t>
            </a:r>
            <a:r>
              <a:rPr lang="en-CA" dirty="0"/>
              <a:t> inutile.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75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56ADA7-2E92-3614-4BC4-4DDFC4935242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AFCB2-9CA3-D0E9-5395-D0588C7B48A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8" name="Date Placeholder 5">
            <a:extLst>
              <a:ext uri="{FF2B5EF4-FFF2-40B4-BE49-F238E27FC236}">
                <a16:creationId xmlns:a16="http://schemas.microsoft.com/office/drawing/2014/main" id="{91F2F264-AEC0-F836-07AA-8219A97155D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88174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983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biais</a:t>
            </a:r>
            <a:r>
              <a:rPr lang="en-CA" dirty="0"/>
              <a:t> </a:t>
            </a:r>
            <a:r>
              <a:rPr lang="en-CA" dirty="0" err="1"/>
              <a:t>cognitifs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FD95BF-2482-BF05-C451-C889539BA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4998721" cy="3868576"/>
          </a:xfrm>
        </p:spPr>
        <p:txBody>
          <a:bodyPr/>
          <a:lstStyle/>
          <a:p>
            <a:r>
              <a:rPr lang="en-CA" sz="2100" b="1" dirty="0"/>
              <a:t>Les </a:t>
            </a:r>
            <a:r>
              <a:rPr lang="en-CA" sz="2100" b="1" dirty="0" err="1"/>
              <a:t>biais</a:t>
            </a:r>
            <a:r>
              <a:rPr lang="en-CA" sz="2100" b="1" dirty="0"/>
              <a:t> </a:t>
            </a:r>
            <a:r>
              <a:rPr lang="en-CA" sz="2100" b="1" dirty="0" err="1"/>
              <a:t>cognitifs</a:t>
            </a:r>
            <a:r>
              <a:rPr lang="en-CA" sz="2100" b="1" dirty="0"/>
              <a:t> </a:t>
            </a:r>
            <a:r>
              <a:rPr lang="en-CA" sz="2100" dirty="0" err="1"/>
              <a:t>ont</a:t>
            </a:r>
            <a:r>
              <a:rPr lang="en-CA" sz="2100" dirty="0"/>
              <a:t> un impact sur la </a:t>
            </a:r>
            <a:r>
              <a:rPr lang="en-CA" sz="2100" dirty="0" err="1"/>
              <a:t>façon</a:t>
            </a:r>
            <a:r>
              <a:rPr lang="en-CA" sz="2100" dirty="0"/>
              <a:t> de </a:t>
            </a:r>
            <a:r>
              <a:rPr lang="en-CA" sz="2100" dirty="0" err="1"/>
              <a:t>construire</a:t>
            </a:r>
            <a:r>
              <a:rPr lang="en-CA" sz="2100" dirty="0"/>
              <a:t> des </a:t>
            </a:r>
            <a:r>
              <a:rPr lang="en-CA" sz="2100" dirty="0" err="1"/>
              <a:t>modèles</a:t>
            </a:r>
            <a:r>
              <a:rPr lang="en-CA" sz="2100" dirty="0"/>
              <a:t> et de </a:t>
            </a:r>
            <a:r>
              <a:rPr lang="en-CA" sz="2100" dirty="0" err="1"/>
              <a:t>rechercher</a:t>
            </a:r>
            <a:r>
              <a:rPr lang="en-CA" sz="2100" dirty="0"/>
              <a:t> des </a:t>
            </a:r>
            <a:r>
              <a:rPr lang="en-CA" sz="2100" dirty="0" err="1"/>
              <a:t>schémas</a:t>
            </a:r>
            <a:r>
              <a:rPr lang="en-CA" sz="2100" dirty="0"/>
              <a:t> dans les </a:t>
            </a:r>
            <a:r>
              <a:rPr lang="en-CA" sz="2100" dirty="0" err="1"/>
              <a:t>données</a:t>
            </a:r>
            <a:r>
              <a:rPr lang="en-CA" sz="2100" dirty="0"/>
              <a:t> :</a:t>
            </a:r>
          </a:p>
          <a:p>
            <a:pPr lvl="1"/>
            <a:r>
              <a:rPr lang="en-CA" sz="1800" dirty="0"/>
              <a:t>le</a:t>
            </a:r>
            <a:r>
              <a:rPr lang="en-CA" sz="1800" b="1" dirty="0"/>
              <a:t> </a:t>
            </a:r>
            <a:r>
              <a:rPr lang="en-CA" sz="1800" b="1" dirty="0" err="1"/>
              <a:t>biais</a:t>
            </a:r>
            <a:r>
              <a:rPr lang="en-CA" sz="1800" b="1" dirty="0"/>
              <a:t> </a:t>
            </a:r>
            <a:r>
              <a:rPr lang="en-CA" sz="1800" b="1" dirty="0" err="1"/>
              <a:t>d'ancrage</a:t>
            </a:r>
            <a:r>
              <a:rPr lang="en-CA" sz="1800" b="1" dirty="0"/>
              <a:t> </a:t>
            </a:r>
            <a:r>
              <a:rPr lang="en-CA" sz="1800" dirty="0"/>
              <a:t>nous </a:t>
            </a:r>
            <a:r>
              <a:rPr lang="en-CA" sz="1800" dirty="0" err="1"/>
              <a:t>amène</a:t>
            </a:r>
            <a:r>
              <a:rPr lang="en-CA" sz="1800" dirty="0"/>
              <a:t> à nous </a:t>
            </a:r>
            <a:r>
              <a:rPr lang="en-CA" sz="1800" dirty="0" err="1"/>
              <a:t>fier</a:t>
            </a:r>
            <a:r>
              <a:rPr lang="en-CA" sz="1800" dirty="0"/>
              <a:t> trop </a:t>
            </a:r>
            <a:r>
              <a:rPr lang="en-CA" sz="1800" dirty="0" err="1"/>
              <a:t>fortement</a:t>
            </a:r>
            <a:r>
              <a:rPr lang="en-CA" sz="1800" dirty="0"/>
              <a:t> à la première information que </a:t>
            </a:r>
            <a:r>
              <a:rPr lang="en-CA" sz="1800" dirty="0" err="1"/>
              <a:t>l'on</a:t>
            </a:r>
            <a:r>
              <a:rPr lang="en-CA" sz="1800" dirty="0"/>
              <a:t> nous </a:t>
            </a:r>
            <a:r>
              <a:rPr lang="en-CA" sz="1800" dirty="0" err="1"/>
              <a:t>donne</a:t>
            </a:r>
            <a:r>
              <a:rPr lang="en-CA" sz="1800" dirty="0"/>
              <a:t> sur un </a:t>
            </a:r>
            <a:r>
              <a:rPr lang="en-CA" sz="1800" dirty="0" err="1"/>
              <a:t>sujet</a:t>
            </a:r>
            <a:r>
              <a:rPr lang="en-CA" sz="1800" dirty="0"/>
              <a:t> </a:t>
            </a:r>
          </a:p>
          <a:p>
            <a:pPr lvl="1"/>
            <a:r>
              <a:rPr lang="en-CA" sz="1800" dirty="0" err="1"/>
              <a:t>l'</a:t>
            </a:r>
            <a:r>
              <a:rPr lang="en-CA" sz="1800" b="1" dirty="0" err="1"/>
              <a:t>heuristique</a:t>
            </a:r>
            <a:r>
              <a:rPr lang="en-CA" sz="1800" b="1" dirty="0"/>
              <a:t> de </a:t>
            </a:r>
            <a:r>
              <a:rPr lang="en-CA" sz="1800" b="1" dirty="0" err="1"/>
              <a:t>disponibilité</a:t>
            </a:r>
            <a:r>
              <a:rPr lang="en-CA" sz="1800" b="1" dirty="0"/>
              <a:t> </a:t>
            </a:r>
            <a:r>
              <a:rPr lang="en-CA" sz="1800" dirty="0" err="1"/>
              <a:t>décrit</a:t>
            </a:r>
            <a:r>
              <a:rPr lang="en-CA" sz="1800" dirty="0"/>
              <a:t> </a:t>
            </a:r>
            <a:r>
              <a:rPr lang="en-CA" sz="1800" dirty="0" err="1"/>
              <a:t>notre</a:t>
            </a:r>
            <a:r>
              <a:rPr lang="en-CA" sz="1800" dirty="0"/>
              <a:t> tendance à </a:t>
            </a:r>
            <a:r>
              <a:rPr lang="en-CA" sz="1800" dirty="0" err="1"/>
              <a:t>utiliser</a:t>
            </a:r>
            <a:r>
              <a:rPr lang="en-CA" sz="1800" dirty="0"/>
              <a:t> les </a:t>
            </a:r>
            <a:r>
              <a:rPr lang="en-CA" sz="1800" dirty="0" err="1"/>
              <a:t>informations</a:t>
            </a:r>
            <a:r>
              <a:rPr lang="en-CA" sz="1800" dirty="0"/>
              <a:t> qui nous </a:t>
            </a:r>
            <a:r>
              <a:rPr lang="en-CA" sz="1800" dirty="0" err="1"/>
              <a:t>viennent</a:t>
            </a:r>
            <a:r>
              <a:rPr lang="en-CA" sz="1800" dirty="0"/>
              <a:t> </a:t>
            </a:r>
            <a:r>
              <a:rPr lang="en-CA" sz="1800" dirty="0" err="1"/>
              <a:t>rapidement</a:t>
            </a:r>
            <a:r>
              <a:rPr lang="en-CA" sz="1800" dirty="0"/>
              <a:t> et </a:t>
            </a:r>
            <a:r>
              <a:rPr lang="en-CA" sz="1800" dirty="0" err="1"/>
              <a:t>facilement</a:t>
            </a:r>
            <a:r>
              <a:rPr lang="en-CA" sz="1800" dirty="0"/>
              <a:t> à </a:t>
            </a:r>
            <a:r>
              <a:rPr lang="en-CA" sz="1800" dirty="0" err="1"/>
              <a:t>l'esprit</a:t>
            </a:r>
            <a:r>
              <a:rPr lang="en-CA" sz="1800" dirty="0"/>
              <a:t> </a:t>
            </a:r>
            <a:r>
              <a:rPr lang="en-CA" sz="1800" dirty="0" err="1"/>
              <a:t>lorsque</a:t>
            </a:r>
            <a:r>
              <a:rPr lang="en-CA" sz="1800" dirty="0"/>
              <a:t> nous </a:t>
            </a:r>
            <a:r>
              <a:rPr lang="en-CA" sz="1800" dirty="0" err="1"/>
              <a:t>prenons</a:t>
            </a:r>
            <a:r>
              <a:rPr lang="en-CA" sz="1800" dirty="0"/>
              <a:t> des </a:t>
            </a:r>
            <a:r>
              <a:rPr lang="en-CA" sz="1800" dirty="0" err="1"/>
              <a:t>décisions</a:t>
            </a:r>
            <a:r>
              <a:rPr lang="en-CA" sz="1800" dirty="0"/>
              <a:t> </a:t>
            </a:r>
          </a:p>
          <a:p>
            <a:pPr lvl="1"/>
            <a:r>
              <a:rPr lang="en-CA" sz="1800" dirty="0" err="1"/>
              <a:t>l'</a:t>
            </a:r>
            <a:r>
              <a:rPr lang="en-CA" sz="1800" b="1" dirty="0" err="1"/>
              <a:t>effet</a:t>
            </a:r>
            <a:r>
              <a:rPr lang="en-CA" sz="1800" b="1" dirty="0"/>
              <a:t> “bandwagon” </a:t>
            </a:r>
            <a:r>
              <a:rPr lang="en-CA" sz="1800" dirty="0" err="1"/>
              <a:t>désigne</a:t>
            </a:r>
            <a:r>
              <a:rPr lang="en-CA" sz="1800" dirty="0"/>
              <a:t> </a:t>
            </a:r>
            <a:r>
              <a:rPr lang="en-CA" sz="1800" dirty="0" err="1"/>
              <a:t>notre</a:t>
            </a:r>
            <a:r>
              <a:rPr lang="en-CA" sz="1800" dirty="0"/>
              <a:t> habitude </a:t>
            </a:r>
            <a:r>
              <a:rPr lang="en-CA" sz="1800" dirty="0" err="1"/>
              <a:t>d'adopter</a:t>
            </a:r>
            <a:r>
              <a:rPr lang="en-CA" sz="1800" dirty="0"/>
              <a:t> des </a:t>
            </a:r>
            <a:r>
              <a:rPr lang="en-CA" sz="1800" dirty="0" err="1"/>
              <a:t>comportements</a:t>
            </a:r>
            <a:r>
              <a:rPr lang="en-CA" sz="1800" dirty="0"/>
              <a:t> </a:t>
            </a:r>
            <a:r>
              <a:rPr lang="en-CA" sz="1800" dirty="0" err="1"/>
              <a:t>ou</a:t>
            </a:r>
            <a:r>
              <a:rPr lang="en-CA" sz="1800" dirty="0"/>
              <a:t> des </a:t>
            </a:r>
            <a:r>
              <a:rPr lang="en-CA" sz="1800" dirty="0" err="1"/>
              <a:t>croyances</a:t>
            </a:r>
            <a:r>
              <a:rPr lang="en-CA" sz="1800" dirty="0"/>
              <a:t> </a:t>
            </a:r>
            <a:r>
              <a:rPr lang="en-CA" sz="1800" dirty="0" err="1"/>
              <a:t>parce</a:t>
            </a:r>
            <a:r>
              <a:rPr lang="en-CA" sz="1800" dirty="0"/>
              <a:t> que </a:t>
            </a:r>
            <a:r>
              <a:rPr lang="en-CA" sz="1800" dirty="0" err="1"/>
              <a:t>bcp</a:t>
            </a:r>
            <a:r>
              <a:rPr lang="en-CA" sz="1800" dirty="0"/>
              <a:t> </a:t>
            </a:r>
            <a:r>
              <a:rPr lang="en-CA" sz="1800" dirty="0" err="1"/>
              <a:t>d'autres</a:t>
            </a:r>
            <a:r>
              <a:rPr lang="en-CA" sz="1800" dirty="0"/>
              <a:t> </a:t>
            </a:r>
            <a:r>
              <a:rPr lang="en-CA" sz="1800" dirty="0" err="1"/>
              <a:t>personnes</a:t>
            </a:r>
            <a:r>
              <a:rPr lang="en-CA" sz="1800" dirty="0"/>
              <a:t> font de </a:t>
            </a:r>
            <a:r>
              <a:rPr lang="en-CA" sz="1800" dirty="0" err="1"/>
              <a:t>même</a:t>
            </a:r>
            <a:endParaRPr lang="en-CA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F2E89F-3B10-39B2-CF73-D85259E48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19" y="2000517"/>
            <a:ext cx="5100022" cy="3868577"/>
          </a:xfrm>
        </p:spPr>
        <p:txBody>
          <a:bodyPr>
            <a:noAutofit/>
          </a:bodyPr>
          <a:lstStyle/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d’appui du </a:t>
            </a:r>
            <a:r>
              <a:rPr lang="en-CA" sz="1800" b="1" dirty="0" err="1"/>
              <a:t>choix</a:t>
            </a:r>
            <a:r>
              <a:rPr lang="en-CA" sz="1800" b="1" dirty="0"/>
              <a:t> </a:t>
            </a:r>
            <a:r>
              <a:rPr lang="en-CA" sz="1800" dirty="0"/>
              <a:t>nous </a:t>
            </a:r>
            <a:r>
              <a:rPr lang="en-CA" sz="1800" dirty="0" err="1"/>
              <a:t>mène</a:t>
            </a:r>
            <a:r>
              <a:rPr lang="en-CA" sz="1800" dirty="0"/>
              <a:t> à </a:t>
            </a:r>
            <a:r>
              <a:rPr lang="en-CA" sz="1800" dirty="0" err="1"/>
              <a:t>considérer</a:t>
            </a:r>
            <a:r>
              <a:rPr lang="en-CA" sz="1800" dirty="0"/>
              <a:t> </a:t>
            </a:r>
            <a:r>
              <a:rPr lang="en-CA" sz="1800" dirty="0" err="1"/>
              <a:t>nos</a:t>
            </a:r>
            <a:r>
              <a:rPr lang="en-CA" sz="1800" dirty="0"/>
              <a:t> actions sous un jour </a:t>
            </a:r>
            <a:r>
              <a:rPr lang="en-CA" sz="1800" dirty="0" err="1"/>
              <a:t>positif</a:t>
            </a:r>
            <a:endParaRPr lang="en-CA" sz="1800" dirty="0"/>
          </a:p>
          <a:p>
            <a:pPr lvl="1"/>
            <a:r>
              <a:rPr lang="en-CA" sz="1800" dirty="0" err="1"/>
              <a:t>l'</a:t>
            </a:r>
            <a:r>
              <a:rPr lang="en-CA" sz="1800" b="1" dirty="0" err="1"/>
              <a:t>illusion</a:t>
            </a:r>
            <a:r>
              <a:rPr lang="en-CA" sz="1800" b="1" dirty="0"/>
              <a:t> du </a:t>
            </a:r>
            <a:r>
              <a:rPr lang="en-CA" sz="1800" b="1" dirty="0" err="1"/>
              <a:t>regroupement</a:t>
            </a:r>
            <a:r>
              <a:rPr lang="en-CA" sz="1800" b="1" dirty="0"/>
              <a:t> </a:t>
            </a:r>
            <a:r>
              <a:rPr lang="en-CA" sz="1800" dirty="0"/>
              <a:t>fait </a:t>
            </a:r>
            <a:r>
              <a:rPr lang="en-CA" sz="1800" dirty="0" err="1"/>
              <a:t>référence</a:t>
            </a:r>
            <a:r>
              <a:rPr lang="en-CA" sz="1800" dirty="0"/>
              <a:t> à </a:t>
            </a:r>
            <a:r>
              <a:rPr lang="en-CA" sz="1800" dirty="0" err="1"/>
              <a:t>notre</a:t>
            </a:r>
            <a:r>
              <a:rPr lang="en-CA" sz="1800" dirty="0"/>
              <a:t> tendance à </a:t>
            </a:r>
            <a:r>
              <a:rPr lang="en-CA" sz="1800" dirty="0" err="1"/>
              <a:t>voir</a:t>
            </a:r>
            <a:r>
              <a:rPr lang="en-CA" sz="1800" dirty="0"/>
              <a:t> des </a:t>
            </a:r>
            <a:r>
              <a:rPr lang="en-CA" sz="1800" dirty="0" err="1"/>
              <a:t>schémas</a:t>
            </a:r>
            <a:r>
              <a:rPr lang="en-CA" sz="1800" dirty="0"/>
              <a:t> dans </a:t>
            </a:r>
            <a:r>
              <a:rPr lang="en-CA" sz="1800" dirty="0" err="1"/>
              <a:t>l’aléatoire</a:t>
            </a:r>
            <a:endParaRPr lang="en-CA" sz="1800" dirty="0"/>
          </a:p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de confirmation </a:t>
            </a:r>
            <a:r>
              <a:rPr lang="en-CA" sz="1800" dirty="0" err="1"/>
              <a:t>décrit</a:t>
            </a:r>
            <a:r>
              <a:rPr lang="en-CA" sz="1800" dirty="0"/>
              <a:t> </a:t>
            </a:r>
            <a:r>
              <a:rPr lang="en-CA" sz="1800" dirty="0" err="1"/>
              <a:t>notre</a:t>
            </a:r>
            <a:r>
              <a:rPr lang="en-CA" sz="1800" dirty="0"/>
              <a:t> tendance à </a:t>
            </a:r>
            <a:r>
              <a:rPr lang="en-CA" sz="1800" dirty="0" err="1"/>
              <a:t>remarquer</a:t>
            </a:r>
            <a:r>
              <a:rPr lang="en-CA" sz="1800" dirty="0"/>
              <a:t> et à accorder plus de </a:t>
            </a:r>
            <a:r>
              <a:rPr lang="en-CA" sz="1800" dirty="0" err="1"/>
              <a:t>crédit</a:t>
            </a:r>
            <a:r>
              <a:rPr lang="en-CA" sz="1800" dirty="0"/>
              <a:t> aux </a:t>
            </a:r>
            <a:r>
              <a:rPr lang="en-CA" sz="1800" dirty="0" err="1"/>
              <a:t>preuves</a:t>
            </a:r>
            <a:r>
              <a:rPr lang="en-CA" sz="1800" dirty="0"/>
              <a:t> qui </a:t>
            </a:r>
            <a:r>
              <a:rPr lang="en-CA" sz="1800" dirty="0" err="1"/>
              <a:t>appui</a:t>
            </a:r>
            <a:r>
              <a:rPr lang="en-CA" sz="1800" dirty="0"/>
              <a:t> </a:t>
            </a:r>
            <a:r>
              <a:rPr lang="en-CA" sz="1800" dirty="0" err="1"/>
              <a:t>nos</a:t>
            </a:r>
            <a:r>
              <a:rPr lang="en-CA" sz="1800" dirty="0"/>
              <a:t> </a:t>
            </a:r>
            <a:r>
              <a:rPr lang="en-CA" sz="1800" dirty="0" err="1"/>
              <a:t>croyances</a:t>
            </a:r>
            <a:r>
              <a:rPr lang="en-CA" sz="1800" dirty="0"/>
              <a:t> </a:t>
            </a:r>
            <a:r>
              <a:rPr lang="en-CA" sz="1800" dirty="0" err="1"/>
              <a:t>existantes</a:t>
            </a:r>
            <a:endParaRPr lang="en-CA" sz="1800" dirty="0"/>
          </a:p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de conservation </a:t>
            </a:r>
            <a:r>
              <a:rPr lang="en-CA" sz="1800" dirty="0"/>
              <a:t>se </a:t>
            </a:r>
            <a:r>
              <a:rPr lang="en-CA" sz="1800" dirty="0" err="1"/>
              <a:t>produit</a:t>
            </a:r>
            <a:r>
              <a:rPr lang="en-CA" sz="1800" dirty="0"/>
              <a:t> </a:t>
            </a:r>
            <a:r>
              <a:rPr lang="en-CA" sz="1800" dirty="0" err="1"/>
              <a:t>lorsque</a:t>
            </a:r>
            <a:r>
              <a:rPr lang="en-CA" sz="1800" dirty="0"/>
              <a:t> nous </a:t>
            </a:r>
            <a:r>
              <a:rPr lang="en-CA" sz="1800" dirty="0" err="1"/>
              <a:t>privilégions</a:t>
            </a:r>
            <a:r>
              <a:rPr lang="en-CA" sz="1800" dirty="0"/>
              <a:t> les </a:t>
            </a:r>
            <a:r>
              <a:rPr lang="en-CA" sz="1800" dirty="0" err="1"/>
              <a:t>preuves</a:t>
            </a:r>
            <a:r>
              <a:rPr lang="en-CA" sz="1800" dirty="0"/>
              <a:t> </a:t>
            </a:r>
            <a:r>
              <a:rPr lang="en-CA" sz="1800" dirty="0" err="1"/>
              <a:t>antérieures</a:t>
            </a:r>
            <a:r>
              <a:rPr lang="en-CA" sz="1800" dirty="0"/>
              <a:t> par rapport aux </a:t>
            </a:r>
            <a:r>
              <a:rPr lang="en-CA" sz="1800" dirty="0" err="1"/>
              <a:t>nouvelles</a:t>
            </a:r>
            <a:r>
              <a:rPr lang="en-CA" sz="1800" dirty="0"/>
              <a:t> </a:t>
            </a:r>
            <a:r>
              <a:rPr lang="en-CA" sz="1800" dirty="0" err="1"/>
              <a:t>informations</a:t>
            </a:r>
            <a:endParaRPr lang="en-CA" sz="1800" dirty="0"/>
          </a:p>
          <a:p>
            <a:pPr lvl="1"/>
            <a:r>
              <a:rPr lang="en-CA" sz="1800" dirty="0" err="1"/>
              <a:t>l’</a:t>
            </a:r>
            <a:r>
              <a:rPr lang="en-CA" sz="1800" b="1" dirty="0" err="1"/>
              <a:t>effet</a:t>
            </a:r>
            <a:r>
              <a:rPr lang="en-CA" sz="1800" b="1" dirty="0"/>
              <a:t> de </a:t>
            </a:r>
            <a:r>
              <a:rPr lang="en-CA" sz="1800" b="1" dirty="0" err="1"/>
              <a:t>l’autruche</a:t>
            </a:r>
            <a:r>
              <a:rPr lang="en-CA" sz="1800" b="1" dirty="0"/>
              <a:t> </a:t>
            </a:r>
            <a:r>
              <a:rPr lang="en-CA" sz="1800" dirty="0" err="1"/>
              <a:t>décrit</a:t>
            </a:r>
            <a:r>
              <a:rPr lang="en-CA" sz="1800" dirty="0"/>
              <a:t> la </a:t>
            </a:r>
            <a:r>
              <a:rPr lang="en-CA" sz="1800" dirty="0" err="1"/>
              <a:t>façon</a:t>
            </a:r>
            <a:r>
              <a:rPr lang="en-CA" sz="1800" dirty="0"/>
              <a:t> </a:t>
            </a:r>
            <a:r>
              <a:rPr lang="en-CA" sz="1800" dirty="0" err="1"/>
              <a:t>dont</a:t>
            </a:r>
            <a:r>
              <a:rPr lang="en-CA" sz="1800" dirty="0"/>
              <a:t> les gens </a:t>
            </a:r>
            <a:r>
              <a:rPr lang="en-CA" sz="1800" dirty="0" err="1"/>
              <a:t>évitent</a:t>
            </a:r>
            <a:r>
              <a:rPr lang="en-CA" sz="1800" dirty="0"/>
              <a:t> </a:t>
            </a:r>
            <a:r>
              <a:rPr lang="en-CA" sz="1800" dirty="0" err="1"/>
              <a:t>souvent</a:t>
            </a:r>
            <a:r>
              <a:rPr lang="en-CA" sz="1800" dirty="0"/>
              <a:t> les </a:t>
            </a:r>
            <a:r>
              <a:rPr lang="en-CA" sz="1800" dirty="0" err="1"/>
              <a:t>informations</a:t>
            </a:r>
            <a:r>
              <a:rPr lang="en-CA" sz="1800" dirty="0"/>
              <a:t> </a:t>
            </a:r>
            <a:r>
              <a:rPr lang="en-CA" sz="1800" dirty="0" err="1"/>
              <a:t>négatives</a:t>
            </a:r>
            <a:r>
              <a:rPr lang="en-CA" sz="1800" dirty="0"/>
              <a:t>, y </a:t>
            </a:r>
            <a:r>
              <a:rPr lang="en-CA" sz="1800" dirty="0" err="1"/>
              <a:t>compris</a:t>
            </a:r>
            <a:r>
              <a:rPr lang="en-CA" sz="1800" dirty="0"/>
              <a:t> les </a:t>
            </a:r>
            <a:r>
              <a:rPr lang="en-CA" sz="1800" dirty="0" err="1"/>
              <a:t>commentaires</a:t>
            </a:r>
            <a:r>
              <a:rPr lang="en-CA" sz="1800" dirty="0"/>
              <a:t> qui les </a:t>
            </a:r>
            <a:r>
              <a:rPr lang="en-CA" sz="1800" dirty="0" err="1"/>
              <a:t>aident</a:t>
            </a:r>
            <a:r>
              <a:rPr lang="en-CA" sz="1800" dirty="0"/>
              <a:t> à </a:t>
            </a:r>
            <a:r>
              <a:rPr lang="en-CA" sz="1800" dirty="0" err="1"/>
              <a:t>suivre</a:t>
            </a:r>
            <a:r>
              <a:rPr lang="en-CA" sz="1800" dirty="0"/>
              <a:t> la progression de </a:t>
            </a:r>
            <a:r>
              <a:rPr lang="en-CA" sz="1800" dirty="0" err="1"/>
              <a:t>leurs</a:t>
            </a:r>
            <a:r>
              <a:rPr lang="en-CA" sz="1800" dirty="0"/>
              <a:t> </a:t>
            </a:r>
            <a:r>
              <a:rPr lang="en-CA" sz="1800" dirty="0" err="1"/>
              <a:t>objectifs</a:t>
            </a:r>
            <a:endParaRPr lang="en-CA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76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7E9B9E-DFC7-D0B4-8A35-30158BFF484F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761B5-FA6A-7408-9A86-4A33E0DF76AD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C3BA7815-87E1-059E-1A92-4FC090F9493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8813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621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biais</a:t>
            </a:r>
            <a:r>
              <a:rPr lang="en-CA" dirty="0"/>
              <a:t> </a:t>
            </a:r>
            <a:r>
              <a:rPr lang="en-CA" dirty="0" err="1"/>
              <a:t>cognitifs</a:t>
            </a: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579B2E-1189-D6FF-322F-EF2B3C361F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</a:t>
            </a:r>
            <a:r>
              <a:rPr lang="en-CA" sz="1800" b="1" dirty="0" err="1"/>
              <a:t>lié</a:t>
            </a:r>
            <a:r>
              <a:rPr lang="en-CA" sz="1800" b="1" dirty="0"/>
              <a:t> aux </a:t>
            </a:r>
            <a:r>
              <a:rPr lang="en-CA" sz="1800" b="1" dirty="0" err="1"/>
              <a:t>résultats</a:t>
            </a:r>
            <a:r>
              <a:rPr lang="en-CA" sz="1800" b="1" dirty="0"/>
              <a:t> </a:t>
            </a:r>
            <a:r>
              <a:rPr lang="en-CA" sz="1800" dirty="0" err="1"/>
              <a:t>consiste</a:t>
            </a:r>
            <a:r>
              <a:rPr lang="en-CA" sz="1800" dirty="0"/>
              <a:t> à juger </a:t>
            </a:r>
            <a:r>
              <a:rPr lang="en-CA" sz="1800" dirty="0" err="1"/>
              <a:t>une</a:t>
            </a:r>
            <a:r>
              <a:rPr lang="en-CA" sz="1800" dirty="0"/>
              <a:t> </a:t>
            </a:r>
            <a:r>
              <a:rPr lang="en-CA" sz="1800" dirty="0" err="1"/>
              <a:t>décision</a:t>
            </a:r>
            <a:r>
              <a:rPr lang="en-CA" sz="1800" dirty="0"/>
              <a:t> </a:t>
            </a:r>
            <a:r>
              <a:rPr lang="en-CA" sz="1800" dirty="0" err="1"/>
              <a:t>en</a:t>
            </a:r>
            <a:r>
              <a:rPr lang="en-CA" sz="1800" dirty="0"/>
              <a:t> </a:t>
            </a:r>
            <a:r>
              <a:rPr lang="en-CA" sz="1800" dirty="0" err="1"/>
              <a:t>fonction</a:t>
            </a:r>
            <a:r>
              <a:rPr lang="en-CA" sz="1800" dirty="0"/>
              <a:t> du </a:t>
            </a:r>
            <a:r>
              <a:rPr lang="en-CA" sz="1800" dirty="0" err="1"/>
              <a:t>résultat</a:t>
            </a:r>
            <a:r>
              <a:rPr lang="en-CA" sz="1800" dirty="0"/>
              <a:t>, </a:t>
            </a:r>
            <a:r>
              <a:rPr lang="en-CA" sz="1800" dirty="0" err="1"/>
              <a:t>plutôt</a:t>
            </a:r>
            <a:r>
              <a:rPr lang="en-CA" sz="1800" dirty="0"/>
              <a:t> que de la raison pour </a:t>
            </a:r>
            <a:r>
              <a:rPr lang="en-CA" sz="1800" dirty="0" err="1"/>
              <a:t>laquelle</a:t>
            </a:r>
            <a:r>
              <a:rPr lang="en-CA" sz="1800" dirty="0"/>
              <a:t> </a:t>
            </a:r>
            <a:r>
              <a:rPr lang="en-CA" sz="1800" dirty="0" err="1"/>
              <a:t>elle</a:t>
            </a:r>
            <a:r>
              <a:rPr lang="en-CA" sz="1800" dirty="0"/>
              <a:t> a </a:t>
            </a:r>
            <a:r>
              <a:rPr lang="en-CA" sz="1800" dirty="0" err="1"/>
              <a:t>été</a:t>
            </a:r>
            <a:r>
              <a:rPr lang="en-CA" sz="1800" dirty="0"/>
              <a:t> prise</a:t>
            </a:r>
          </a:p>
          <a:p>
            <a:pPr lvl="1"/>
            <a:r>
              <a:rPr lang="en-CA" sz="1800" dirty="0" err="1"/>
              <a:t>l'</a:t>
            </a:r>
            <a:r>
              <a:rPr lang="en-CA" sz="1800" b="1" dirty="0" err="1"/>
              <a:t>excès</a:t>
            </a:r>
            <a:r>
              <a:rPr lang="en-CA" sz="1800" b="1" dirty="0"/>
              <a:t> de </a:t>
            </a:r>
            <a:r>
              <a:rPr lang="en-CA" sz="1800" b="1" dirty="0" err="1"/>
              <a:t>confiance</a:t>
            </a:r>
            <a:r>
              <a:rPr lang="en-CA" sz="1800" b="1" dirty="0"/>
              <a:t> </a:t>
            </a:r>
            <a:r>
              <a:rPr lang="en-CA" sz="1800" dirty="0"/>
              <a:t>nous </a:t>
            </a:r>
            <a:r>
              <a:rPr lang="en-CA" sz="1800" dirty="0" err="1"/>
              <a:t>pousse</a:t>
            </a:r>
            <a:r>
              <a:rPr lang="en-CA" sz="1800" dirty="0"/>
              <a:t> à prendre plus de </a:t>
            </a:r>
            <a:r>
              <a:rPr lang="en-CA" sz="1800" dirty="0" err="1"/>
              <a:t>risques</a:t>
            </a:r>
            <a:r>
              <a:rPr lang="en-CA" sz="1800" dirty="0"/>
              <a:t> dans </a:t>
            </a:r>
            <a:r>
              <a:rPr lang="en-CA" sz="1800" dirty="0" err="1"/>
              <a:t>notre</a:t>
            </a:r>
            <a:r>
              <a:rPr lang="en-CA" sz="1800" dirty="0"/>
              <a:t> vie </a:t>
            </a:r>
            <a:r>
              <a:rPr lang="en-CA" sz="1800" dirty="0" err="1"/>
              <a:t>quotidienne</a:t>
            </a:r>
            <a:endParaRPr lang="en-CA" sz="1800" dirty="0"/>
          </a:p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pro-innovation </a:t>
            </a:r>
            <a:r>
              <a:rPr lang="en-CA" sz="1800" dirty="0"/>
              <a:t>se </a:t>
            </a:r>
            <a:r>
              <a:rPr lang="en-CA" sz="1800" dirty="0" err="1"/>
              <a:t>produit</a:t>
            </a:r>
            <a:r>
              <a:rPr lang="en-CA" sz="1800" dirty="0"/>
              <a:t> </a:t>
            </a:r>
            <a:r>
              <a:rPr lang="en-CA" sz="1800" dirty="0" err="1"/>
              <a:t>lorsque</a:t>
            </a:r>
            <a:r>
              <a:rPr lang="en-CA" sz="1800" dirty="0"/>
              <a:t> les partisans </a:t>
            </a:r>
            <a:r>
              <a:rPr lang="en-CA" sz="1800" dirty="0" err="1"/>
              <a:t>d'une</a:t>
            </a:r>
            <a:r>
              <a:rPr lang="en-CA" sz="1800" dirty="0"/>
              <a:t> </a:t>
            </a:r>
            <a:r>
              <a:rPr lang="en-CA" sz="1800" dirty="0" err="1"/>
              <a:t>technologie</a:t>
            </a:r>
            <a:r>
              <a:rPr lang="en-CA" sz="1800" dirty="0"/>
              <a:t> sur-</a:t>
            </a:r>
            <a:r>
              <a:rPr lang="en-CA" sz="1800" dirty="0" err="1"/>
              <a:t>évaluent</a:t>
            </a:r>
            <a:r>
              <a:rPr lang="en-CA" sz="1800" dirty="0"/>
              <a:t> son </a:t>
            </a:r>
            <a:r>
              <a:rPr lang="en-CA" sz="1800" dirty="0" err="1"/>
              <a:t>utilité</a:t>
            </a:r>
            <a:r>
              <a:rPr lang="en-CA" sz="1800" dirty="0"/>
              <a:t> et sous-</a:t>
            </a:r>
            <a:r>
              <a:rPr lang="en-CA" sz="1800" dirty="0" err="1"/>
              <a:t>évaluent</a:t>
            </a:r>
            <a:r>
              <a:rPr lang="en-CA" sz="1800" dirty="0"/>
              <a:t> </a:t>
            </a:r>
            <a:r>
              <a:rPr lang="en-CA" sz="1800" dirty="0" err="1"/>
              <a:t>ses</a:t>
            </a:r>
            <a:r>
              <a:rPr lang="en-CA" sz="1800" dirty="0"/>
              <a:t> </a:t>
            </a:r>
            <a:r>
              <a:rPr lang="en-CA" sz="1800" dirty="0" err="1"/>
              <a:t>limites</a:t>
            </a:r>
            <a:endParaRPr lang="en-CA" sz="1800" dirty="0"/>
          </a:p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de </a:t>
            </a:r>
            <a:r>
              <a:rPr lang="en-CA" sz="1800" b="1" dirty="0" err="1"/>
              <a:t>récence</a:t>
            </a:r>
            <a:r>
              <a:rPr lang="en-CA" sz="1800" b="1" dirty="0"/>
              <a:t> </a:t>
            </a:r>
            <a:r>
              <a:rPr lang="en-CA" sz="1800" dirty="0"/>
              <a:t>se </a:t>
            </a:r>
            <a:r>
              <a:rPr lang="en-CA" sz="1800" dirty="0" err="1"/>
              <a:t>produit</a:t>
            </a:r>
            <a:r>
              <a:rPr lang="en-CA" sz="1800" dirty="0"/>
              <a:t> </a:t>
            </a:r>
            <a:r>
              <a:rPr lang="en-CA" sz="1800" dirty="0" err="1"/>
              <a:t>lorsque</a:t>
            </a:r>
            <a:r>
              <a:rPr lang="en-CA" sz="1800" dirty="0"/>
              <a:t> nous </a:t>
            </a:r>
            <a:r>
              <a:rPr lang="en-CA" sz="1800" dirty="0" err="1"/>
              <a:t>favorisons</a:t>
            </a:r>
            <a:r>
              <a:rPr lang="en-CA" sz="1800" dirty="0"/>
              <a:t> les </a:t>
            </a:r>
            <a:r>
              <a:rPr lang="en-CA" sz="1800" dirty="0" err="1"/>
              <a:t>nouvelles</a:t>
            </a:r>
            <a:r>
              <a:rPr lang="en-CA" sz="1800" dirty="0"/>
              <a:t> </a:t>
            </a:r>
            <a:r>
              <a:rPr lang="en-CA" sz="1800" dirty="0" err="1"/>
              <a:t>informations</a:t>
            </a:r>
            <a:r>
              <a:rPr lang="en-CA" sz="1800" dirty="0"/>
              <a:t> par rapport aux </a:t>
            </a:r>
            <a:r>
              <a:rPr lang="en-CA" sz="1800" dirty="0" err="1"/>
              <a:t>preuves</a:t>
            </a:r>
            <a:r>
              <a:rPr lang="en-CA" sz="1800" dirty="0"/>
              <a:t> </a:t>
            </a:r>
            <a:r>
              <a:rPr lang="en-CA" sz="1800" dirty="0" err="1"/>
              <a:t>antérieures</a:t>
            </a:r>
            <a:endParaRPr lang="en-CA" sz="1800" dirty="0"/>
          </a:p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du </a:t>
            </a:r>
            <a:r>
              <a:rPr lang="en-CA" sz="1800" b="1" dirty="0" err="1"/>
              <a:t>risque</a:t>
            </a:r>
            <a:r>
              <a:rPr lang="en-CA" sz="1800" b="1" dirty="0"/>
              <a:t> </a:t>
            </a:r>
            <a:r>
              <a:rPr lang="en-CA" sz="1800" b="1" dirty="0" err="1"/>
              <a:t>zéro</a:t>
            </a:r>
            <a:r>
              <a:rPr lang="en-CA" sz="1800" b="1" dirty="0"/>
              <a:t> </a:t>
            </a:r>
            <a:r>
              <a:rPr lang="en-CA" sz="1800" dirty="0" err="1"/>
              <a:t>est</a:t>
            </a:r>
            <a:r>
              <a:rPr lang="en-CA" sz="1800" dirty="0"/>
              <a:t> </a:t>
            </a:r>
            <a:r>
              <a:rPr lang="en-CA" sz="1800" dirty="0" err="1"/>
              <a:t>lié</a:t>
            </a:r>
            <a:r>
              <a:rPr lang="en-CA" sz="1800" dirty="0"/>
              <a:t> à </a:t>
            </a:r>
            <a:r>
              <a:rPr lang="en-CA" sz="1800" dirty="0" err="1"/>
              <a:t>notre</a:t>
            </a:r>
            <a:r>
              <a:rPr lang="en-CA" sz="1800" dirty="0"/>
              <a:t> </a:t>
            </a:r>
            <a:r>
              <a:rPr lang="en-CA" sz="1800" dirty="0" err="1"/>
              <a:t>préférence</a:t>
            </a:r>
            <a:r>
              <a:rPr lang="en-CA" sz="1800" dirty="0"/>
              <a:t> pour la certitude </a:t>
            </a:r>
            <a:r>
              <a:rPr lang="en-CA" sz="1800" dirty="0" err="1"/>
              <a:t>absolue</a:t>
            </a:r>
            <a:endParaRPr lang="en-CA" sz="1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54217B-75DC-BACD-8266-2DDF48C9CA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de </a:t>
            </a:r>
            <a:r>
              <a:rPr lang="en-CA" sz="1800" b="1" dirty="0" err="1"/>
              <a:t>survie</a:t>
            </a:r>
            <a:r>
              <a:rPr lang="en-CA" sz="1800" b="1" dirty="0"/>
              <a:t> </a:t>
            </a:r>
            <a:r>
              <a:rPr lang="en-CA" sz="1800" dirty="0" err="1"/>
              <a:t>est</a:t>
            </a:r>
            <a:r>
              <a:rPr lang="en-CA" sz="1800" dirty="0"/>
              <a:t> un </a:t>
            </a:r>
            <a:r>
              <a:rPr lang="en-CA" sz="1800" dirty="0" err="1"/>
              <a:t>raccourci</a:t>
            </a:r>
            <a:r>
              <a:rPr lang="en-CA" sz="1800" dirty="0"/>
              <a:t> </a:t>
            </a:r>
            <a:r>
              <a:rPr lang="en-CA" sz="1800" dirty="0" err="1"/>
              <a:t>cognitif</a:t>
            </a:r>
            <a:r>
              <a:rPr lang="en-CA" sz="1800" dirty="0"/>
              <a:t> qui se </a:t>
            </a:r>
            <a:r>
              <a:rPr lang="en-CA" sz="1800" dirty="0" err="1"/>
              <a:t>produit</a:t>
            </a:r>
            <a:r>
              <a:rPr lang="en-CA" sz="1800" dirty="0"/>
              <a:t> </a:t>
            </a:r>
            <a:r>
              <a:rPr lang="en-CA" sz="1800" dirty="0" err="1"/>
              <a:t>lorsqu'un</a:t>
            </a:r>
            <a:r>
              <a:rPr lang="en-CA" sz="1800" dirty="0"/>
              <a:t> sous-</a:t>
            </a:r>
            <a:r>
              <a:rPr lang="en-CA" sz="1800" dirty="0" err="1"/>
              <a:t>groupe</a:t>
            </a:r>
            <a:r>
              <a:rPr lang="en-CA" sz="1800" dirty="0"/>
              <a:t> visible </a:t>
            </a:r>
            <a:r>
              <a:rPr lang="en-CA" sz="1800" dirty="0" err="1"/>
              <a:t>ayant</a:t>
            </a:r>
            <a:r>
              <a:rPr lang="en-CA" sz="1800" dirty="0"/>
              <a:t> </a:t>
            </a:r>
            <a:r>
              <a:rPr lang="en-CA" sz="1800" dirty="0" err="1"/>
              <a:t>réussi</a:t>
            </a:r>
            <a:r>
              <a:rPr lang="en-CA" sz="1800" dirty="0"/>
              <a:t> </a:t>
            </a:r>
            <a:r>
              <a:rPr lang="en-CA" sz="1800" dirty="0" err="1"/>
              <a:t>est</a:t>
            </a:r>
            <a:r>
              <a:rPr lang="en-CA" sz="1800" dirty="0"/>
              <a:t> pris pour un </a:t>
            </a:r>
            <a:r>
              <a:rPr lang="en-CA" sz="1800" dirty="0" err="1"/>
              <a:t>groupe</a:t>
            </a:r>
            <a:r>
              <a:rPr lang="en-CA" sz="1800" dirty="0"/>
              <a:t> entire</a:t>
            </a:r>
          </a:p>
          <a:p>
            <a:pPr lvl="1"/>
            <a:r>
              <a:rPr lang="en-CA" sz="1800" dirty="0"/>
              <a:t>le </a:t>
            </a:r>
            <a:r>
              <a:rPr lang="en-CA" sz="1800" b="1" dirty="0" err="1"/>
              <a:t>biais</a:t>
            </a:r>
            <a:r>
              <a:rPr lang="en-CA" sz="1800" b="1" dirty="0"/>
              <a:t> de </a:t>
            </a:r>
            <a:r>
              <a:rPr lang="en-CA" sz="1800" b="1" dirty="0" err="1"/>
              <a:t>saillance</a:t>
            </a:r>
            <a:r>
              <a:rPr lang="en-CA" sz="1800" b="1" dirty="0"/>
              <a:t> </a:t>
            </a:r>
            <a:r>
              <a:rPr lang="en-CA" sz="1800" dirty="0" err="1"/>
              <a:t>décrit</a:t>
            </a:r>
            <a:r>
              <a:rPr lang="en-CA" sz="1800" dirty="0"/>
              <a:t> </a:t>
            </a:r>
            <a:r>
              <a:rPr lang="en-CA" sz="1800" dirty="0" err="1"/>
              <a:t>notre</a:t>
            </a:r>
            <a:r>
              <a:rPr lang="en-CA" sz="1800" dirty="0"/>
              <a:t> tendance à nous </a:t>
            </a:r>
            <a:r>
              <a:rPr lang="en-CA" sz="1800" dirty="0" err="1"/>
              <a:t>concentrer</a:t>
            </a:r>
            <a:r>
              <a:rPr lang="en-CA" sz="1800" dirty="0"/>
              <a:t> sur les </a:t>
            </a:r>
            <a:r>
              <a:rPr lang="en-CA" sz="1800" dirty="0" err="1"/>
              <a:t>éléments</a:t>
            </a:r>
            <a:r>
              <a:rPr lang="en-CA" sz="1800" dirty="0"/>
              <a:t> </a:t>
            </a:r>
            <a:r>
              <a:rPr lang="en-CA" sz="1800" dirty="0" err="1"/>
              <a:t>ou</a:t>
            </a:r>
            <a:r>
              <a:rPr lang="en-CA" sz="1800" dirty="0"/>
              <a:t> les </a:t>
            </a:r>
            <a:r>
              <a:rPr lang="en-CA" sz="1800" dirty="0" err="1"/>
              <a:t>informations</a:t>
            </a:r>
            <a:r>
              <a:rPr lang="en-CA" sz="1800" dirty="0"/>
              <a:t> les plus </a:t>
            </a:r>
            <a:r>
              <a:rPr lang="en-CA" sz="1800" dirty="0" err="1"/>
              <a:t>remarquables</a:t>
            </a:r>
            <a:r>
              <a:rPr lang="en-CA" sz="1800" dirty="0"/>
              <a:t> et à ignorer </a:t>
            </a:r>
            <a:r>
              <a:rPr lang="en-CA" sz="1800" dirty="0" err="1"/>
              <a:t>ceux</a:t>
            </a:r>
            <a:r>
              <a:rPr lang="en-CA" sz="1800" dirty="0"/>
              <a:t> qui </a:t>
            </a:r>
            <a:r>
              <a:rPr lang="en-CA" sz="1800" dirty="0" err="1"/>
              <a:t>n'attirent</a:t>
            </a:r>
            <a:r>
              <a:rPr lang="en-CA" sz="1800" dirty="0"/>
              <a:t> pas </a:t>
            </a:r>
            <a:r>
              <a:rPr lang="en-CA" sz="1800" dirty="0" err="1"/>
              <a:t>notre</a:t>
            </a:r>
            <a:r>
              <a:rPr lang="en-CA" sz="1800" dirty="0"/>
              <a:t> attention.</a:t>
            </a:r>
            <a:endParaRPr lang="en-US" sz="1800" dirty="0"/>
          </a:p>
          <a:p>
            <a:r>
              <a:rPr lang="en-CA" sz="1800" b="1" dirty="0" err="1"/>
              <a:t>Autres</a:t>
            </a:r>
            <a:r>
              <a:rPr lang="en-CA" sz="1800" b="1" dirty="0"/>
              <a:t> </a:t>
            </a:r>
            <a:r>
              <a:rPr lang="en-CA" sz="1800" b="1" dirty="0" err="1"/>
              <a:t>biais</a:t>
            </a:r>
            <a:r>
              <a:rPr lang="en-CA" sz="1800" b="1" dirty="0"/>
              <a:t> : </a:t>
            </a:r>
          </a:p>
          <a:p>
            <a:pPr lvl="1"/>
            <a:r>
              <a:rPr lang="en-CA" sz="1800" dirty="0" err="1"/>
              <a:t>sophisme</a:t>
            </a:r>
            <a:r>
              <a:rPr lang="en-CA" sz="1800" dirty="0"/>
              <a:t> du </a:t>
            </a:r>
            <a:r>
              <a:rPr lang="en-CA" sz="1800" dirty="0" err="1"/>
              <a:t>taux</a:t>
            </a:r>
            <a:r>
              <a:rPr lang="en-CA" sz="1800" dirty="0"/>
              <a:t> de base, </a:t>
            </a:r>
            <a:r>
              <a:rPr lang="en-CA" sz="1800" dirty="0" err="1"/>
              <a:t>biais</a:t>
            </a:r>
            <a:r>
              <a:rPr lang="en-CA" sz="1800" dirty="0"/>
              <a:t> de la </a:t>
            </a:r>
            <a:r>
              <a:rPr lang="en-CA" sz="1800" dirty="0" err="1"/>
              <a:t>rationalité</a:t>
            </a:r>
            <a:r>
              <a:rPr lang="en-CA" sz="1800" dirty="0"/>
              <a:t> </a:t>
            </a:r>
            <a:r>
              <a:rPr lang="en-CA" sz="1800" dirty="0" err="1"/>
              <a:t>limitée</a:t>
            </a:r>
            <a:r>
              <a:rPr lang="en-CA" sz="1800" dirty="0"/>
              <a:t>, </a:t>
            </a:r>
            <a:r>
              <a:rPr lang="en-CA" sz="1800" dirty="0" err="1"/>
              <a:t>biais</a:t>
            </a:r>
            <a:r>
              <a:rPr lang="en-CA" sz="1800" dirty="0"/>
              <a:t> de la taille des </a:t>
            </a:r>
            <a:r>
              <a:rPr lang="en-CA" sz="1800" dirty="0" err="1"/>
              <a:t>catégories</a:t>
            </a:r>
            <a:r>
              <a:rPr lang="en-CA" sz="1800" dirty="0"/>
              <a:t>, </a:t>
            </a:r>
            <a:r>
              <a:rPr lang="en-CA" sz="1800" dirty="0" err="1"/>
              <a:t>effet</a:t>
            </a:r>
            <a:r>
              <a:rPr lang="en-CA" sz="1800" dirty="0"/>
              <a:t> Dunning-Kruger, </a:t>
            </a:r>
            <a:r>
              <a:rPr lang="en-CA" sz="1800" dirty="0" err="1"/>
              <a:t>effet</a:t>
            </a:r>
            <a:r>
              <a:rPr lang="en-CA" sz="1800" dirty="0"/>
              <a:t> de </a:t>
            </a:r>
            <a:r>
              <a:rPr lang="en-CA" sz="1800" dirty="0" err="1"/>
              <a:t>cadrage</a:t>
            </a:r>
            <a:r>
              <a:rPr lang="en-CA" sz="1800" dirty="0"/>
              <a:t>, </a:t>
            </a:r>
            <a:r>
              <a:rPr lang="en-CA" sz="1800" dirty="0" err="1"/>
              <a:t>sophisme</a:t>
            </a:r>
            <a:r>
              <a:rPr lang="en-CA" sz="1800" dirty="0"/>
              <a:t> de la main </a:t>
            </a:r>
            <a:r>
              <a:rPr lang="en-CA" sz="1800" dirty="0" err="1"/>
              <a:t>chaude</a:t>
            </a:r>
            <a:r>
              <a:rPr lang="en-CA" sz="1800" dirty="0"/>
              <a:t>, </a:t>
            </a:r>
            <a:r>
              <a:rPr lang="en-CA" sz="1800" dirty="0" err="1"/>
              <a:t>effet</a:t>
            </a:r>
            <a:r>
              <a:rPr lang="en-CA" sz="1800" dirty="0"/>
              <a:t> IKEA, illusion de </a:t>
            </a:r>
            <a:r>
              <a:rPr lang="en-CA" sz="1800" dirty="0" err="1"/>
              <a:t>validité</a:t>
            </a:r>
            <a:r>
              <a:rPr lang="en-CA" sz="1800" dirty="0"/>
              <a:t>, </a:t>
            </a:r>
            <a:r>
              <a:rPr lang="en-CA" sz="1800" dirty="0" err="1"/>
              <a:t>corrélations</a:t>
            </a:r>
            <a:r>
              <a:rPr lang="en-CA" sz="1800" dirty="0"/>
              <a:t> </a:t>
            </a:r>
            <a:r>
              <a:rPr lang="en-CA" sz="1800" dirty="0" err="1"/>
              <a:t>illusoires</a:t>
            </a:r>
            <a:r>
              <a:rPr lang="en-CA" sz="1800" dirty="0"/>
              <a:t>,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77</a:t>
            </a:fld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3D221E-DF58-4A34-CEEF-0227A0EB9F63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D005D3-2D30-B274-15F6-3C5F232DF745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B5F93225-82F1-9C7E-5A30-C747D340AA5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5239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6405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cadres </a:t>
            </a:r>
            <a:r>
              <a:rPr lang="en-CA" dirty="0" err="1"/>
              <a:t>conceptuels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Science Basics</a:t>
            </a:r>
            <a:r>
              <a:rPr lang="en-CA" sz="2200" dirty="0"/>
              <a:t> 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hlinkClick r:id="rId2"/>
              </a:rPr>
              <a:t>Conceptual Frameworks for Data Work</a:t>
            </a:r>
            <a:endParaRPr lang="en-CA" sz="2000" dirty="0"/>
          </a:p>
          <a:p>
            <a:pPr lvl="1"/>
            <a:r>
              <a:rPr lang="en-CA" sz="1600" dirty="0"/>
              <a:t>Three Modeling Strategies</a:t>
            </a:r>
          </a:p>
          <a:p>
            <a:pPr lvl="1"/>
            <a:r>
              <a:rPr lang="en-CA" sz="1600" dirty="0"/>
              <a:t>Information Gathering</a:t>
            </a:r>
          </a:p>
          <a:p>
            <a:pPr lvl="1"/>
            <a:r>
              <a:rPr lang="en-CA" sz="1600" dirty="0"/>
              <a:t>Cognitive Biases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289905-BF7A-A5F7-F7DE-8CF5C63E1201}"/>
              </a:ext>
            </a:extLst>
          </p:cNvPr>
          <p:cNvSpPr/>
          <p:nvPr/>
        </p:nvSpPr>
        <p:spPr>
          <a:xfrm>
            <a:off x="72465" y="73512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27081-7849-603C-9499-E55C4761A5ED}"/>
              </a:ext>
            </a:extLst>
          </p:cNvPr>
          <p:cNvSpPr txBox="1"/>
          <p:nvPr/>
        </p:nvSpPr>
        <p:spPr>
          <a:xfrm>
            <a:off x="126908" y="78076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9" name="Date Placeholder 5">
            <a:extLst>
              <a:ext uri="{FF2B5EF4-FFF2-40B4-BE49-F238E27FC236}">
                <a16:creationId xmlns:a16="http://schemas.microsoft.com/office/drawing/2014/main" id="{A6F0E198-E88B-D5D1-6743-53BC0A566336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311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Les cadres </a:t>
            </a:r>
            <a:r>
              <a:rPr lang="en-CA" dirty="0" err="1"/>
              <a:t>conceptuels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79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CA" sz="1800" dirty="0" err="1"/>
              <a:t>Considérez</a:t>
            </a:r>
            <a:r>
              <a:rPr lang="en-CA" sz="1800" dirty="0"/>
              <a:t> la situation </a:t>
            </a:r>
            <a:r>
              <a:rPr lang="en-CA" sz="1800" dirty="0" err="1"/>
              <a:t>suivante</a:t>
            </a:r>
            <a:r>
              <a:rPr lang="en-CA" sz="1800" dirty="0"/>
              <a:t> : vous </a:t>
            </a:r>
            <a:r>
              <a:rPr lang="en-CA" sz="1800" dirty="0" err="1"/>
              <a:t>êtes</a:t>
            </a:r>
            <a:r>
              <a:rPr lang="en-CA" sz="1800" dirty="0"/>
              <a:t> </a:t>
            </a:r>
            <a:r>
              <a:rPr lang="en-CA" sz="1800" dirty="0" err="1"/>
              <a:t>en</a:t>
            </a:r>
            <a:r>
              <a:rPr lang="en-CA" sz="1800" dirty="0"/>
              <a:t> voyage </a:t>
            </a:r>
            <a:r>
              <a:rPr lang="en-CA" sz="1800" dirty="0" err="1"/>
              <a:t>d'affaires</a:t>
            </a:r>
            <a:r>
              <a:rPr lang="en-CA" sz="1800" dirty="0"/>
              <a:t> et vous </a:t>
            </a:r>
            <a:r>
              <a:rPr lang="en-CA" sz="1800" dirty="0" err="1"/>
              <a:t>avez</a:t>
            </a:r>
            <a:r>
              <a:rPr lang="en-CA" sz="1800" dirty="0"/>
              <a:t> </a:t>
            </a:r>
            <a:r>
              <a:rPr lang="en-CA" sz="1800" dirty="0" err="1"/>
              <a:t>oublié</a:t>
            </a:r>
            <a:r>
              <a:rPr lang="en-CA" sz="1800" dirty="0"/>
              <a:t> de </a:t>
            </a:r>
            <a:r>
              <a:rPr lang="en-CA" sz="1800" dirty="0" err="1"/>
              <a:t>remettre</a:t>
            </a:r>
            <a:r>
              <a:rPr lang="en-CA" sz="1800" dirty="0"/>
              <a:t> un dessin </a:t>
            </a:r>
            <a:r>
              <a:rPr lang="en-CA" sz="1800" dirty="0" err="1"/>
              <a:t>d'architecture</a:t>
            </a:r>
            <a:r>
              <a:rPr lang="en-CA" sz="1800" dirty="0"/>
              <a:t> très important (et </a:t>
            </a:r>
            <a:r>
              <a:rPr lang="en-CA" sz="1800" dirty="0" err="1"/>
              <a:t>requis</a:t>
            </a:r>
            <a:r>
              <a:rPr lang="en-CA" sz="1800" dirty="0"/>
              <a:t> de </a:t>
            </a:r>
            <a:r>
              <a:rPr lang="en-CA" sz="1800" dirty="0" err="1"/>
              <a:t>toute</a:t>
            </a:r>
            <a:r>
              <a:rPr lang="en-CA" sz="1800" dirty="0"/>
              <a:t> urgence) à </a:t>
            </a:r>
            <a:r>
              <a:rPr lang="en-CA" sz="1800" dirty="0" err="1"/>
              <a:t>votre</a:t>
            </a:r>
            <a:r>
              <a:rPr lang="en-CA" sz="1800" dirty="0"/>
              <a:t> </a:t>
            </a:r>
            <a:r>
              <a:rPr lang="en-CA" sz="1800" dirty="0" err="1"/>
              <a:t>superviseur</a:t>
            </a:r>
            <a:r>
              <a:rPr lang="en-CA" sz="1800" dirty="0"/>
              <a:t> </a:t>
            </a:r>
            <a:r>
              <a:rPr lang="en-CA" sz="1800" dirty="0" err="1"/>
              <a:t>avant</a:t>
            </a:r>
            <a:r>
              <a:rPr lang="en-CA" sz="1800" dirty="0"/>
              <a:t> de </a:t>
            </a:r>
            <a:r>
              <a:rPr lang="en-CA" sz="1800" dirty="0" err="1"/>
              <a:t>partir</a:t>
            </a:r>
            <a:r>
              <a:rPr lang="en-CA" sz="1800" dirty="0"/>
              <a:t>. </a:t>
            </a:r>
            <a:r>
              <a:rPr lang="en-CA" sz="1800" dirty="0" err="1"/>
              <a:t>Votre</a:t>
            </a:r>
            <a:r>
              <a:rPr lang="en-CA" sz="1800" dirty="0"/>
              <a:t> bureau </a:t>
            </a:r>
            <a:r>
              <a:rPr lang="en-CA" sz="1800" dirty="0" err="1"/>
              <a:t>enverra</a:t>
            </a:r>
            <a:r>
              <a:rPr lang="en-CA" sz="1800" dirty="0"/>
              <a:t> un stagiaire pour le </a:t>
            </a:r>
            <a:r>
              <a:rPr lang="en-CA" sz="1800" dirty="0" err="1"/>
              <a:t>récupérer</a:t>
            </a:r>
            <a:r>
              <a:rPr lang="en-CA" sz="1800" dirty="0"/>
              <a:t> dans </a:t>
            </a:r>
            <a:r>
              <a:rPr lang="en-CA" sz="1800" dirty="0" err="1"/>
              <a:t>votre</a:t>
            </a:r>
            <a:r>
              <a:rPr lang="en-CA" sz="1800" dirty="0"/>
              <a:t> </a:t>
            </a:r>
            <a:r>
              <a:rPr lang="en-CA" sz="1800" dirty="0" err="1"/>
              <a:t>espace</a:t>
            </a:r>
            <a:r>
              <a:rPr lang="en-CA" sz="1800" dirty="0"/>
              <a:t> de vie. Comment </a:t>
            </a:r>
            <a:r>
              <a:rPr lang="en-CA" sz="1800" dirty="0" err="1"/>
              <a:t>allez</a:t>
            </a:r>
            <a:r>
              <a:rPr lang="en-CA" sz="1800" dirty="0"/>
              <a:t>-vous </a:t>
            </a:r>
            <a:r>
              <a:rPr lang="en-CA" sz="1800" dirty="0" err="1"/>
              <a:t>lui</a:t>
            </a:r>
            <a:r>
              <a:rPr lang="en-CA" sz="1800" dirty="0"/>
              <a:t> </a:t>
            </a:r>
            <a:r>
              <a:rPr lang="en-CA" sz="1800" dirty="0" err="1"/>
              <a:t>expliquer</a:t>
            </a:r>
            <a:r>
              <a:rPr lang="en-CA" sz="1800" dirty="0"/>
              <a:t>, par </a:t>
            </a:r>
            <a:r>
              <a:rPr lang="en-CA" sz="1800" dirty="0" err="1"/>
              <a:t>téléphone</a:t>
            </a:r>
            <a:r>
              <a:rPr lang="en-CA" sz="1800" dirty="0"/>
              <a:t>, comment </a:t>
            </a:r>
            <a:r>
              <a:rPr lang="en-CA" sz="1800" dirty="0" err="1"/>
              <a:t>trouver</a:t>
            </a:r>
            <a:r>
              <a:rPr lang="en-CA" sz="1800" dirty="0"/>
              <a:t> le document ? Si le stagiaire </a:t>
            </a:r>
            <a:r>
              <a:rPr lang="en-CA" sz="1800" dirty="0" err="1"/>
              <a:t>est</a:t>
            </a:r>
            <a:r>
              <a:rPr lang="en-CA" sz="1800" dirty="0"/>
              <a:t> déjà </a:t>
            </a:r>
            <a:r>
              <a:rPr lang="en-CA" sz="1800" dirty="0" err="1"/>
              <a:t>venu</a:t>
            </a:r>
            <a:r>
              <a:rPr lang="en-CA" sz="1800" dirty="0"/>
              <a:t> dans </a:t>
            </a:r>
            <a:r>
              <a:rPr lang="en-CA" sz="1800" dirty="0" err="1"/>
              <a:t>votre</a:t>
            </a:r>
            <a:r>
              <a:rPr lang="en-CA" sz="1800" dirty="0"/>
              <a:t> </a:t>
            </a:r>
            <a:r>
              <a:rPr lang="en-CA" sz="1800" dirty="0" err="1"/>
              <a:t>espace</a:t>
            </a:r>
            <a:r>
              <a:rPr lang="en-CA" sz="1800" dirty="0"/>
              <a:t> de vie, </a:t>
            </a:r>
            <a:r>
              <a:rPr lang="en-CA" sz="1800" dirty="0" err="1"/>
              <a:t>si</a:t>
            </a:r>
            <a:r>
              <a:rPr lang="en-CA" sz="1800" dirty="0"/>
              <a:t> son </a:t>
            </a:r>
            <a:r>
              <a:rPr lang="en-CA" sz="1800" dirty="0" err="1"/>
              <a:t>espace</a:t>
            </a:r>
            <a:r>
              <a:rPr lang="en-CA" sz="1800" dirty="0"/>
              <a:t> de vie </a:t>
            </a:r>
            <a:r>
              <a:rPr lang="en-CA" sz="1800" dirty="0" err="1"/>
              <a:t>est</a:t>
            </a:r>
            <a:r>
              <a:rPr lang="en-CA" sz="1800" dirty="0"/>
              <a:t> comparable au </a:t>
            </a:r>
            <a:r>
              <a:rPr lang="en-CA" sz="1800" dirty="0" err="1"/>
              <a:t>vôtre</a:t>
            </a:r>
            <a:r>
              <a:rPr lang="en-CA" sz="1800" dirty="0"/>
              <a:t>, </a:t>
            </a:r>
            <a:r>
              <a:rPr lang="en-CA" sz="1800" dirty="0" err="1"/>
              <a:t>ou</a:t>
            </a:r>
            <a:r>
              <a:rPr lang="en-CA" sz="1800" dirty="0"/>
              <a:t> </a:t>
            </a:r>
            <a:r>
              <a:rPr lang="en-CA" sz="1800" dirty="0" err="1"/>
              <a:t>si</a:t>
            </a:r>
            <a:r>
              <a:rPr lang="en-CA" sz="1800" dirty="0"/>
              <a:t> </a:t>
            </a:r>
            <a:r>
              <a:rPr lang="en-CA" sz="1800" dirty="0" err="1"/>
              <a:t>votre</a:t>
            </a:r>
            <a:r>
              <a:rPr lang="en-CA" sz="1800" dirty="0"/>
              <a:t> conjoint </a:t>
            </a:r>
            <a:r>
              <a:rPr lang="en-CA" sz="1800" dirty="0" err="1"/>
              <a:t>est</a:t>
            </a:r>
            <a:r>
              <a:rPr lang="en-CA" sz="1800" dirty="0"/>
              <a:t> à la </a:t>
            </a:r>
            <a:r>
              <a:rPr lang="en-CA" sz="1800" dirty="0" err="1"/>
              <a:t>maison</a:t>
            </a:r>
            <a:r>
              <a:rPr lang="en-CA" sz="1800" dirty="0"/>
              <a:t>, le </a:t>
            </a:r>
            <a:r>
              <a:rPr lang="en-CA" sz="1800" dirty="0" err="1"/>
              <a:t>processus</a:t>
            </a:r>
            <a:r>
              <a:rPr lang="en-CA" sz="1800" dirty="0"/>
              <a:t> peut </a:t>
            </a:r>
            <a:r>
              <a:rPr lang="en-CA" sz="1800" dirty="0" err="1"/>
              <a:t>être</a:t>
            </a:r>
            <a:r>
              <a:rPr lang="en-CA" sz="1800" dirty="0"/>
              <a:t> </a:t>
            </a:r>
            <a:r>
              <a:rPr lang="en-CA" sz="1800" dirty="0" err="1"/>
              <a:t>considérablement</a:t>
            </a:r>
            <a:r>
              <a:rPr lang="en-CA" sz="1800" dirty="0"/>
              <a:t> </a:t>
            </a:r>
            <a:r>
              <a:rPr lang="en-CA" sz="1800" dirty="0" err="1"/>
              <a:t>accéléré</a:t>
            </a:r>
            <a:r>
              <a:rPr lang="en-CA" sz="1800" dirty="0"/>
              <a:t>, </a:t>
            </a:r>
            <a:r>
              <a:rPr lang="en-CA" sz="1800" dirty="0" err="1"/>
              <a:t>mais</a:t>
            </a:r>
            <a:r>
              <a:rPr lang="en-CA" sz="1800" dirty="0"/>
              <a:t> avec </a:t>
            </a:r>
            <a:r>
              <a:rPr lang="en-CA" sz="1800" dirty="0" err="1"/>
              <a:t>quelqu'un</a:t>
            </a:r>
            <a:r>
              <a:rPr lang="en-CA" sz="1800" dirty="0"/>
              <a:t> pour qui </a:t>
            </a:r>
            <a:r>
              <a:rPr lang="en-CA" sz="1800" dirty="0" err="1"/>
              <a:t>l'espace</a:t>
            </a:r>
            <a:r>
              <a:rPr lang="en-CA" sz="1800" dirty="0"/>
              <a:t> </a:t>
            </a:r>
            <a:r>
              <a:rPr lang="en-CA" sz="1800" dirty="0" err="1"/>
              <a:t>est</a:t>
            </a:r>
            <a:r>
              <a:rPr lang="en-CA" sz="1800" dirty="0"/>
              <a:t> nouveau (</a:t>
            </a:r>
            <a:r>
              <a:rPr lang="en-CA" sz="1800" dirty="0" err="1"/>
              <a:t>ou</a:t>
            </a:r>
            <a:r>
              <a:rPr lang="en-CA" sz="1800" dirty="0"/>
              <a:t> </a:t>
            </a:r>
            <a:r>
              <a:rPr lang="en-CA" sz="1800" dirty="0" err="1"/>
              <a:t>une</a:t>
            </a:r>
            <a:r>
              <a:rPr lang="en-CA" sz="1800" dirty="0"/>
              <a:t> </a:t>
            </a:r>
            <a:r>
              <a:rPr lang="en-CA" sz="1800" dirty="0" err="1"/>
              <a:t>personne</a:t>
            </a:r>
            <a:r>
              <a:rPr lang="en-CA" sz="1800" dirty="0"/>
              <a:t> </a:t>
            </a:r>
            <a:r>
              <a:rPr lang="en-CA" sz="1800" dirty="0" err="1"/>
              <a:t>ayant</a:t>
            </a:r>
            <a:r>
              <a:rPr lang="en-CA" sz="1800" dirty="0"/>
              <a:t> </a:t>
            </a:r>
            <a:r>
              <a:rPr lang="en-CA" sz="1800" dirty="0" err="1"/>
              <a:t>une</a:t>
            </a:r>
            <a:r>
              <a:rPr lang="en-CA" sz="1800" dirty="0"/>
              <a:t> </a:t>
            </a:r>
            <a:r>
              <a:rPr lang="en-CA" sz="1800" dirty="0" err="1"/>
              <a:t>déficience</a:t>
            </a:r>
            <a:r>
              <a:rPr lang="en-CA" sz="1800" dirty="0"/>
              <a:t> </a:t>
            </a:r>
            <a:r>
              <a:rPr lang="en-CA" sz="1800" dirty="0" err="1"/>
              <a:t>visuelle</a:t>
            </a:r>
            <a:r>
              <a:rPr lang="en-CA" sz="1800" dirty="0"/>
              <a:t>, par </a:t>
            </a:r>
            <a:r>
              <a:rPr lang="en-CA" sz="1800" dirty="0" err="1"/>
              <a:t>exemple</a:t>
            </a:r>
            <a:r>
              <a:rPr lang="en-CA" sz="1800" dirty="0"/>
              <a:t>), il </a:t>
            </a:r>
            <a:r>
              <a:rPr lang="en-CA" sz="1800" dirty="0" err="1"/>
              <a:t>est</a:t>
            </a:r>
            <a:r>
              <a:rPr lang="en-CA" sz="1800" dirty="0"/>
              <a:t> facile de </a:t>
            </a:r>
            <a:r>
              <a:rPr lang="en-CA" sz="1800" dirty="0" err="1"/>
              <a:t>voir</a:t>
            </a:r>
            <a:r>
              <a:rPr lang="en-CA" sz="1800" dirty="0"/>
              <a:t> comment les choses </a:t>
            </a:r>
            <a:r>
              <a:rPr lang="en-CA" sz="1800" dirty="0" err="1"/>
              <a:t>pourraient</a:t>
            </a:r>
            <a:r>
              <a:rPr lang="en-CA" sz="1800" dirty="0"/>
              <a:t> se </a:t>
            </a:r>
            <a:r>
              <a:rPr lang="en-CA" sz="1800" dirty="0" err="1"/>
              <a:t>compliquer</a:t>
            </a:r>
            <a:r>
              <a:rPr lang="en-CA" sz="1800" dirty="0"/>
              <a:t>. Le temps </a:t>
            </a:r>
            <a:r>
              <a:rPr lang="en-CA" sz="1800" dirty="0" err="1"/>
              <a:t>est</a:t>
            </a:r>
            <a:r>
              <a:rPr lang="en-CA" sz="1800" dirty="0"/>
              <a:t> un </a:t>
            </a:r>
            <a:r>
              <a:rPr lang="en-CA" sz="1800" dirty="0" err="1"/>
              <a:t>facteur</a:t>
            </a:r>
            <a:r>
              <a:rPr lang="en-CA" sz="1800" dirty="0"/>
              <a:t> </a:t>
            </a:r>
            <a:r>
              <a:rPr lang="en-CA" sz="1800" dirty="0" err="1"/>
              <a:t>essentiel</a:t>
            </a:r>
            <a:r>
              <a:rPr lang="en-CA" sz="1800" dirty="0"/>
              <a:t> - vous et le stagiaire </a:t>
            </a:r>
            <a:r>
              <a:rPr lang="en-CA" sz="1800" dirty="0" err="1"/>
              <a:t>devez</a:t>
            </a:r>
            <a:r>
              <a:rPr lang="en-CA" sz="1800" dirty="0"/>
              <a:t> faire le travail </a:t>
            </a:r>
            <a:r>
              <a:rPr lang="en-CA" sz="1800" b="1" dirty="0" err="1"/>
              <a:t>correctement</a:t>
            </a:r>
            <a:r>
              <a:rPr lang="en-CA" sz="1800" b="1" dirty="0"/>
              <a:t> </a:t>
            </a:r>
            <a:r>
              <a:rPr lang="en-CA" sz="1800" dirty="0"/>
              <a:t>et le plus </a:t>
            </a:r>
            <a:r>
              <a:rPr lang="en-CA" sz="1800" b="1" dirty="0" err="1"/>
              <a:t>rapidement</a:t>
            </a:r>
            <a:r>
              <a:rPr lang="en-CA" sz="1800" b="1" dirty="0"/>
              <a:t> possible</a:t>
            </a:r>
            <a:r>
              <a:rPr lang="en-CA" sz="1800" dirty="0"/>
              <a:t>. Quelle </a:t>
            </a:r>
            <a:r>
              <a:rPr lang="en-CA" sz="1800" dirty="0" err="1"/>
              <a:t>est</a:t>
            </a:r>
            <a:r>
              <a:rPr lang="en-CA" sz="1800" dirty="0"/>
              <a:t> </a:t>
            </a:r>
            <a:r>
              <a:rPr lang="en-CA" sz="1800" dirty="0" err="1"/>
              <a:t>votre</a:t>
            </a:r>
            <a:r>
              <a:rPr lang="en-CA" sz="1800" dirty="0"/>
              <a:t> </a:t>
            </a:r>
            <a:r>
              <a:rPr lang="en-CA" sz="1800" dirty="0" err="1"/>
              <a:t>stratégie</a:t>
            </a:r>
            <a:r>
              <a:rPr lang="en-CA" sz="1800" dirty="0"/>
              <a:t> ?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1800" dirty="0" err="1"/>
              <a:t>Traduisez</a:t>
            </a:r>
            <a:r>
              <a:rPr lang="en-CA" sz="1800" dirty="0"/>
              <a:t> les </a:t>
            </a:r>
            <a:r>
              <a:rPr lang="en-CA" sz="1800" dirty="0" err="1"/>
              <a:t>biais</a:t>
            </a:r>
            <a:r>
              <a:rPr lang="en-CA" sz="1800" dirty="0"/>
              <a:t> </a:t>
            </a:r>
            <a:r>
              <a:rPr lang="en-CA" sz="1800" dirty="0" err="1"/>
              <a:t>cognitifs</a:t>
            </a:r>
            <a:r>
              <a:rPr lang="en-CA" sz="1800" dirty="0"/>
              <a:t> </a:t>
            </a:r>
            <a:r>
              <a:rPr lang="en-CA" sz="1800" dirty="0" err="1"/>
              <a:t>en</a:t>
            </a:r>
            <a:r>
              <a:rPr lang="en-CA" sz="1800" dirty="0"/>
              <a:t> </a:t>
            </a:r>
            <a:r>
              <a:rPr lang="en-CA" sz="1800" dirty="0" err="1"/>
              <a:t>contextes</a:t>
            </a:r>
            <a:r>
              <a:rPr lang="en-CA" sz="1800" dirty="0"/>
              <a:t> </a:t>
            </a:r>
            <a:r>
              <a:rPr lang="en-CA" sz="1800" dirty="0" err="1"/>
              <a:t>analytiques</a:t>
            </a:r>
            <a:r>
              <a:rPr lang="en-CA" sz="1800" dirty="0"/>
              <a:t>. </a:t>
            </a:r>
            <a:r>
              <a:rPr lang="en-CA" sz="1800" dirty="0" err="1"/>
              <a:t>Quels</a:t>
            </a:r>
            <a:r>
              <a:rPr lang="en-CA" sz="1800" dirty="0"/>
              <a:t> </a:t>
            </a:r>
            <a:r>
              <a:rPr lang="en-CA" sz="1800" dirty="0" err="1"/>
              <a:t>sont</a:t>
            </a:r>
            <a:r>
              <a:rPr lang="en-CA" sz="1800" dirty="0"/>
              <a:t> les </a:t>
            </a:r>
            <a:r>
              <a:rPr lang="en-CA" sz="1800" dirty="0" err="1"/>
              <a:t>biais</a:t>
            </a:r>
            <a:r>
              <a:rPr lang="en-CA" sz="1800" dirty="0"/>
              <a:t> </a:t>
            </a:r>
            <a:r>
              <a:rPr lang="en-CA" sz="1800" dirty="0" err="1"/>
              <a:t>cognitifs</a:t>
            </a:r>
            <a:r>
              <a:rPr lang="en-CA" sz="1800" dirty="0"/>
              <a:t> </a:t>
            </a:r>
            <a:r>
              <a:rPr lang="en-CA" sz="1800" dirty="0" err="1"/>
              <a:t>auxquels</a:t>
            </a:r>
            <a:r>
              <a:rPr lang="en-CA" sz="1800" dirty="0"/>
              <a:t> vous, </a:t>
            </a:r>
            <a:r>
              <a:rPr lang="en-CA" sz="1800" dirty="0" err="1"/>
              <a:t>votre</a:t>
            </a:r>
            <a:r>
              <a:rPr lang="en-CA" sz="1800" dirty="0"/>
              <a:t> </a:t>
            </a:r>
            <a:r>
              <a:rPr lang="en-CA" sz="1800" dirty="0" err="1"/>
              <a:t>équipe</a:t>
            </a:r>
            <a:r>
              <a:rPr lang="en-CA" sz="1800" dirty="0"/>
              <a:t> et </a:t>
            </a:r>
            <a:r>
              <a:rPr lang="en-CA" sz="1800" dirty="0" err="1"/>
              <a:t>votre</a:t>
            </a:r>
            <a:r>
              <a:rPr lang="en-CA" sz="1800" dirty="0"/>
              <a:t> organisation </a:t>
            </a:r>
            <a:r>
              <a:rPr lang="en-CA" sz="1800" dirty="0" err="1"/>
              <a:t>êtes</a:t>
            </a:r>
            <a:r>
              <a:rPr lang="en-CA" sz="1800" dirty="0"/>
              <a:t> les plus </a:t>
            </a:r>
            <a:r>
              <a:rPr lang="en-CA" sz="1800" dirty="0" err="1"/>
              <a:t>sensibles</a:t>
            </a:r>
            <a:r>
              <a:rPr lang="en-CA" sz="1800" dirty="0"/>
              <a:t> ? Le moins ?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899728-8C96-FD3F-4F14-C920183AFC30}"/>
              </a:ext>
            </a:extLst>
          </p:cNvPr>
          <p:cNvGrpSpPr/>
          <p:nvPr/>
        </p:nvGrpSpPr>
        <p:grpSpPr>
          <a:xfrm>
            <a:off x="72465" y="73512"/>
            <a:ext cx="1296000" cy="296164"/>
            <a:chOff x="72465" y="73512"/>
            <a:chExt cx="1296000" cy="2961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2321FB5-EB8D-3E62-DB15-371A6F645E73}"/>
                </a:ext>
              </a:extLst>
            </p:cNvPr>
            <p:cNvSpPr/>
            <p:nvPr/>
          </p:nvSpPr>
          <p:spPr>
            <a:xfrm>
              <a:off x="72465" y="73512"/>
              <a:ext cx="1296000" cy="2887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D80A58-B984-A613-1B4A-C0EE2C3B4E11}"/>
                </a:ext>
              </a:extLst>
            </p:cNvPr>
            <p:cNvSpPr txBox="1"/>
            <p:nvPr/>
          </p:nvSpPr>
          <p:spPr>
            <a:xfrm>
              <a:off x="126908" y="78076"/>
              <a:ext cx="1187115" cy="29160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Dagny OT" panose="020B0504020201020104" pitchFamily="34" charset="77"/>
                </a:rPr>
                <a:t>Session 1</a:t>
              </a:r>
            </a:p>
          </p:txBody>
        </p:sp>
      </p:grp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3711F26B-2EBB-D9A1-D5AD-5F347704A558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87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6EA3-C323-4729-47AC-406C2535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Plan du cours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5783-CB9F-C6C4-2B6D-DCD07C168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  <a:tabLst>
                <a:tab pos="457200" algn="l"/>
              </a:tabLst>
            </a:pPr>
            <a:endParaRPr lang="en-CA" sz="2400" b="1" dirty="0">
              <a:effectLst/>
              <a:ea typeface="Times New Roman" panose="02020603050405020304" pitchFamily="18" charset="0"/>
            </a:endParaRPr>
          </a:p>
          <a:p>
            <a:pPr marL="0" indent="0" algn="l">
              <a:buNone/>
              <a:tabLst>
                <a:tab pos="457200" algn="l"/>
              </a:tabLst>
            </a:pPr>
            <a:r>
              <a:rPr lang="en-CA" sz="2400" b="1" dirty="0">
                <a:effectLst/>
                <a:ea typeface="Times New Roman" panose="02020603050405020304" pitchFamily="18" charset="0"/>
              </a:rPr>
              <a:t>Les aspects techniques et </a:t>
            </a:r>
            <a:br>
              <a:rPr lang="en-CA" sz="2400" b="1" dirty="0">
                <a:effectLst/>
                <a:ea typeface="Times New Roman" panose="02020603050405020304" pitchFamily="18" charset="0"/>
              </a:rPr>
            </a:br>
            <a:r>
              <a:rPr lang="en-CA" sz="2400" b="1" dirty="0">
                <a:effectLst/>
                <a:ea typeface="Times New Roman" panose="02020603050405020304" pitchFamily="18" charset="0"/>
              </a:rPr>
              <a:t>non techniques des </a:t>
            </a:r>
            <a:r>
              <a:rPr lang="en-CA" sz="2400" b="1" dirty="0" err="1">
                <a:effectLst/>
                <a:ea typeface="Times New Roman" panose="02020603050405020304" pitchFamily="18" charset="0"/>
              </a:rPr>
              <a:t>données</a:t>
            </a:r>
            <a:endParaRPr lang="en-CA" sz="2400" dirty="0">
              <a:ea typeface="Times New Roman" panose="02020603050405020304" pitchFamily="18" charset="0"/>
            </a:endParaRPr>
          </a:p>
          <a:p>
            <a:pPr marL="749808" lvl="1" indent="-457200" algn="l">
              <a:buSzPct val="92000"/>
              <a:buFont typeface="+mj-lt"/>
              <a:buAutoNum type="arabicPeriod"/>
              <a:tabLst>
                <a:tab pos="457200" algn="l"/>
              </a:tabLst>
            </a:pPr>
            <a:r>
              <a:rPr lang="en-CA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Les </a:t>
            </a:r>
            <a:r>
              <a:rPr lang="en-CA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compétences</a:t>
            </a:r>
            <a:r>
              <a:rPr lang="en-CA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quantitatives</a:t>
            </a:r>
            <a:endParaRPr lang="en-CA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749808" lvl="1" indent="-457200" algn="l">
              <a:buClr>
                <a:schemeClr val="bg1"/>
              </a:buClr>
              <a:buSzPct val="92000"/>
              <a:buFont typeface="+mj-lt"/>
              <a:buAutoNum type="arabicPeriod"/>
              <a:tabLst>
                <a:tab pos="457200" algn="l"/>
              </a:tabLst>
            </a:pPr>
            <a:r>
              <a:rPr lang="en-CA" dirty="0">
                <a:solidFill>
                  <a:schemeClr val="accent2"/>
                </a:solidFill>
                <a:ea typeface="Times New Roman" panose="02020603050405020304" pitchFamily="18" charset="0"/>
              </a:rPr>
              <a:t>Les </a:t>
            </a:r>
            <a:r>
              <a:rPr lang="en-CA" dirty="0" err="1">
                <a:solidFill>
                  <a:schemeClr val="accent2"/>
                </a:solidFill>
                <a:ea typeface="Times New Roman" panose="02020603050405020304" pitchFamily="18" charset="0"/>
              </a:rPr>
              <a:t>logiciels</a:t>
            </a:r>
            <a:r>
              <a:rPr lang="en-CA" dirty="0">
                <a:solidFill>
                  <a:schemeClr val="accent2"/>
                </a:solidFill>
                <a:ea typeface="Times New Roman" panose="02020603050405020304" pitchFamily="18" charset="0"/>
              </a:rPr>
              <a:t> et les </a:t>
            </a:r>
            <a:r>
              <a:rPr lang="en-CA" dirty="0" err="1">
                <a:solidFill>
                  <a:schemeClr val="accent2"/>
                </a:solidFill>
                <a:ea typeface="Times New Roman" panose="02020603050405020304" pitchFamily="18" charset="0"/>
              </a:rPr>
              <a:t>outils</a:t>
            </a:r>
            <a:r>
              <a:rPr lang="en-CA" dirty="0">
                <a:solidFill>
                  <a:schemeClr val="accent2"/>
                </a:solidFill>
                <a:ea typeface="Times New Roman" panose="02020603050405020304" pitchFamily="18" charset="0"/>
              </a:rPr>
              <a:t> </a:t>
            </a:r>
          </a:p>
          <a:p>
            <a:pPr marL="749808" lvl="1" indent="-457200" algn="l">
              <a:buClr>
                <a:schemeClr val="bg1"/>
              </a:buClr>
              <a:buSzPct val="92000"/>
              <a:buFont typeface="+mj-lt"/>
              <a:buAutoNum type="arabicPeriod"/>
              <a:tabLst>
                <a:tab pos="457200" algn="l"/>
              </a:tabLst>
            </a:pPr>
            <a:r>
              <a:rPr lang="en-CA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L’approche</a:t>
            </a:r>
            <a:r>
              <a:rPr lang="en-CA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 des “I” multiples</a:t>
            </a:r>
            <a:endParaRPr lang="en-CA" dirty="0">
              <a:solidFill>
                <a:schemeClr val="accent2"/>
              </a:solidFill>
              <a:ea typeface="Times New Roman" panose="02020603050405020304" pitchFamily="18" charset="0"/>
            </a:endParaRPr>
          </a:p>
          <a:p>
            <a:pPr marL="749808" lvl="1" indent="-457200" algn="l">
              <a:buClr>
                <a:schemeClr val="bg1"/>
              </a:buClr>
              <a:buSzPct val="92000"/>
              <a:buFont typeface="+mj-lt"/>
              <a:buAutoNum type="arabicPeriod"/>
              <a:tabLst>
                <a:tab pos="457200" algn="l"/>
              </a:tabLst>
            </a:pPr>
            <a:r>
              <a:rPr lang="en-CA" dirty="0">
                <a:solidFill>
                  <a:schemeClr val="accent2"/>
                </a:solidFill>
                <a:ea typeface="Times New Roman" panose="02020603050405020304" pitchFamily="18" charset="0"/>
              </a:rPr>
              <a:t>Les </a:t>
            </a:r>
            <a:r>
              <a:rPr lang="en-CA" dirty="0" err="1">
                <a:solidFill>
                  <a:schemeClr val="accent2"/>
                </a:solidFill>
                <a:ea typeface="Times New Roman" panose="02020603050405020304" pitchFamily="18" charset="0"/>
              </a:rPr>
              <a:t>rôles</a:t>
            </a:r>
            <a:r>
              <a:rPr lang="en-CA" dirty="0">
                <a:solidFill>
                  <a:schemeClr val="accent2"/>
                </a:solidFill>
                <a:ea typeface="Times New Roman" panose="02020603050405020304" pitchFamily="18" charset="0"/>
              </a:rPr>
              <a:t> et les </a:t>
            </a:r>
            <a:r>
              <a:rPr lang="en-CA" dirty="0" err="1">
                <a:solidFill>
                  <a:schemeClr val="accent2"/>
                </a:solidFill>
                <a:ea typeface="Times New Roman" panose="02020603050405020304" pitchFamily="18" charset="0"/>
              </a:rPr>
              <a:t>responsabilités</a:t>
            </a:r>
            <a:endParaRPr lang="en-CA" dirty="0">
              <a:solidFill>
                <a:schemeClr val="accent2"/>
              </a:solidFill>
              <a:ea typeface="Times New Roman" panose="02020603050405020304" pitchFamily="18" charset="0"/>
            </a:endParaRPr>
          </a:p>
          <a:p>
            <a:pPr marL="749808" lvl="1" indent="-457200" algn="l">
              <a:buClr>
                <a:schemeClr val="bg1"/>
              </a:buClr>
              <a:buSzPct val="92000"/>
              <a:buFont typeface="+mj-lt"/>
              <a:buAutoNum type="arabicPeriod"/>
              <a:tabLst>
                <a:tab pos="457200" algn="l"/>
              </a:tabLst>
            </a:pPr>
            <a:r>
              <a:rPr lang="en-CA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Aide-mémoire </a:t>
            </a:r>
          </a:p>
          <a:p>
            <a:pPr marL="749808" lvl="1" indent="-457200">
              <a:buSzPct val="92000"/>
              <a:buFont typeface="+mj-lt"/>
              <a:buAutoNum type="arabicPeriod"/>
              <a:tabLst>
                <a:tab pos="457200" algn="l"/>
              </a:tabLst>
            </a:pPr>
            <a:endParaRPr lang="en-CA" dirty="0"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/>
              <a:tabLst>
                <a:tab pos="457200" algn="l"/>
              </a:tabLst>
            </a:pPr>
            <a:endParaRPr lang="en-CA" dirty="0"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/>
              <a:tabLst>
                <a:tab pos="457200" algn="l"/>
              </a:tabLst>
            </a:pPr>
            <a:endParaRPr lang="en-CA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95CB66-C4FC-80CB-75FB-1DAAD3DD85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/>
          <a:lstStyle/>
          <a:p>
            <a:pPr marL="0" indent="0">
              <a:buNone/>
              <a:tabLst>
                <a:tab pos="457200" algn="l"/>
              </a:tabLst>
            </a:pPr>
            <a:endParaRPr lang="en-CA" sz="2400" b="1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CA" sz="2400" b="1" dirty="0">
                <a:effectLst/>
                <a:ea typeface="Times New Roman" panose="02020603050405020304" pitchFamily="18" charset="0"/>
              </a:rPr>
              <a:t>Les bases de la science des </a:t>
            </a:r>
            <a:r>
              <a:rPr lang="en-CA" sz="2400" b="1" dirty="0" err="1">
                <a:effectLst/>
                <a:ea typeface="Times New Roman" panose="02020603050405020304" pitchFamily="18" charset="0"/>
              </a:rPr>
              <a:t>données</a:t>
            </a:r>
            <a:endParaRPr lang="en-CA" sz="2400" b="1" dirty="0"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2"/>
              <a:tabLst>
                <a:tab pos="457200" algn="l"/>
              </a:tabLst>
            </a:pPr>
            <a:r>
              <a:rPr lang="en-CA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Les </a:t>
            </a:r>
            <a:r>
              <a:rPr lang="en-CA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préliminaires</a:t>
            </a:r>
            <a:endParaRPr lang="en-CA" sz="2400" dirty="0">
              <a:solidFill>
                <a:schemeClr val="accent2"/>
              </a:solidFill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2"/>
              <a:tabLst>
                <a:tab pos="457200" algn="l"/>
              </a:tabLst>
            </a:pPr>
            <a:r>
              <a:rPr lang="en-CA" dirty="0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Les cadres </a:t>
            </a:r>
            <a:r>
              <a:rPr lang="en-CA" dirty="0" err="1">
                <a:solidFill>
                  <a:schemeClr val="accent2"/>
                </a:solidFill>
                <a:effectLst/>
                <a:ea typeface="Times New Roman" panose="02020603050405020304" pitchFamily="18" charset="0"/>
              </a:rPr>
              <a:t>conceptuels</a:t>
            </a:r>
            <a:endParaRPr lang="en-CA" dirty="0">
              <a:solidFill>
                <a:schemeClr val="accent2"/>
              </a:solidFill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2"/>
              <a:tabLst>
                <a:tab pos="457200" algn="l"/>
              </a:tabLst>
            </a:pPr>
            <a:r>
              <a:rPr lang="en-CA" dirty="0" err="1">
                <a:solidFill>
                  <a:schemeClr val="accent3"/>
                </a:solidFill>
                <a:ea typeface="Times New Roman" panose="02020603050405020304" pitchFamily="18" charset="0"/>
              </a:rPr>
              <a:t>L’éthique</a:t>
            </a:r>
            <a:r>
              <a:rPr lang="en-CA" dirty="0">
                <a:solidFill>
                  <a:schemeClr val="accent3"/>
                </a:solidFill>
                <a:ea typeface="Times New Roman" panose="02020603050405020304" pitchFamily="18" charset="0"/>
              </a:rPr>
              <a:t> de la science des </a:t>
            </a:r>
            <a:r>
              <a:rPr lang="en-CA" dirty="0" err="1">
                <a:solidFill>
                  <a:schemeClr val="accent3"/>
                </a:solidFill>
                <a:ea typeface="Times New Roman" panose="02020603050405020304" pitchFamily="18" charset="0"/>
              </a:rPr>
              <a:t>données</a:t>
            </a:r>
            <a:endParaRPr lang="en-CA" dirty="0">
              <a:solidFill>
                <a:schemeClr val="accent3"/>
              </a:solidFill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2"/>
              <a:tabLst>
                <a:tab pos="457200" algn="l"/>
              </a:tabLst>
            </a:pPr>
            <a:r>
              <a:rPr lang="en-CA" dirty="0">
                <a:solidFill>
                  <a:schemeClr val="accent3"/>
                </a:solidFill>
                <a:ea typeface="Times New Roman" panose="02020603050405020304" pitchFamily="18" charset="0"/>
              </a:rPr>
              <a:t>Le flux de travail </a:t>
            </a:r>
            <a:r>
              <a:rPr lang="en-CA" dirty="0" err="1">
                <a:solidFill>
                  <a:schemeClr val="accent3"/>
                </a:solidFill>
                <a:ea typeface="Times New Roman" panose="02020603050405020304" pitchFamily="18" charset="0"/>
              </a:rPr>
              <a:t>analytique</a:t>
            </a:r>
            <a:endParaRPr lang="en-CA" dirty="0">
              <a:solidFill>
                <a:schemeClr val="accent3"/>
              </a:solidFill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2"/>
              <a:tabLst>
                <a:tab pos="457200" algn="l"/>
              </a:tabLst>
            </a:pPr>
            <a:r>
              <a:rPr lang="en-CA" dirty="0">
                <a:solidFill>
                  <a:schemeClr val="accent3"/>
                </a:solidFill>
                <a:ea typeface="Times New Roman" panose="02020603050405020304" pitchFamily="18" charset="0"/>
              </a:rPr>
              <a:t>Les </a:t>
            </a:r>
            <a:r>
              <a:rPr lang="en-CA" dirty="0" err="1">
                <a:solidFill>
                  <a:schemeClr val="accent3"/>
                </a:solidFill>
                <a:ea typeface="Times New Roman" panose="02020603050405020304" pitchFamily="18" charset="0"/>
              </a:rPr>
              <a:t>données</a:t>
            </a:r>
            <a:r>
              <a:rPr lang="en-CA" dirty="0">
                <a:solidFill>
                  <a:schemeClr val="accent3"/>
                </a:solidFill>
                <a:ea typeface="Times New Roman" panose="02020603050405020304" pitchFamily="18" charset="0"/>
              </a:rPr>
              <a:t> et les </a:t>
            </a:r>
            <a:r>
              <a:rPr lang="en-CA" dirty="0" err="1">
                <a:solidFill>
                  <a:schemeClr val="accent3"/>
                </a:solidFill>
                <a:ea typeface="Times New Roman" panose="02020603050405020304" pitchFamily="18" charset="0"/>
              </a:rPr>
              <a:t>renseignements</a:t>
            </a:r>
            <a:endParaRPr lang="en-CA" dirty="0">
              <a:solidFill>
                <a:schemeClr val="accent3"/>
              </a:solidFill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2"/>
              <a:tabLst>
                <a:tab pos="457200" algn="l"/>
              </a:tabLst>
            </a:pPr>
            <a:endParaRPr lang="en-CA" dirty="0">
              <a:effectLst/>
              <a:ea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467B-33C4-82AC-85EB-623DCD4E1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1CC85D-B2B6-36AE-CE15-AA5FC08A0BCB}"/>
              </a:ext>
            </a:extLst>
          </p:cNvPr>
          <p:cNvSpPr/>
          <p:nvPr/>
        </p:nvSpPr>
        <p:spPr>
          <a:xfrm>
            <a:off x="10798774" y="4796587"/>
            <a:ext cx="1296000" cy="288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BFBF8-51A6-B642-9E2C-CA9F3CDE5E91}"/>
              </a:ext>
            </a:extLst>
          </p:cNvPr>
          <p:cNvSpPr/>
          <p:nvPr/>
        </p:nvSpPr>
        <p:spPr>
          <a:xfrm>
            <a:off x="10798774" y="5169048"/>
            <a:ext cx="1296000" cy="2887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A757E5-0B5B-7B6C-BCF7-63A419C288B9}"/>
              </a:ext>
            </a:extLst>
          </p:cNvPr>
          <p:cNvSpPr/>
          <p:nvPr/>
        </p:nvSpPr>
        <p:spPr>
          <a:xfrm>
            <a:off x="10798774" y="5541509"/>
            <a:ext cx="1296000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B626F-53C7-F5E0-CF8E-1A9C3325F5E1}"/>
              </a:ext>
            </a:extLst>
          </p:cNvPr>
          <p:cNvSpPr/>
          <p:nvPr/>
        </p:nvSpPr>
        <p:spPr>
          <a:xfrm>
            <a:off x="10798774" y="5913971"/>
            <a:ext cx="1296000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5DA70D-A643-AEC1-AF97-F75F9B95AEED}"/>
              </a:ext>
            </a:extLst>
          </p:cNvPr>
          <p:cNvSpPr txBox="1"/>
          <p:nvPr/>
        </p:nvSpPr>
        <p:spPr>
          <a:xfrm>
            <a:off x="10853217" y="5173612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0C9C0-E915-3A8F-7020-949A937BF3BC}"/>
              </a:ext>
            </a:extLst>
          </p:cNvPr>
          <p:cNvSpPr txBox="1"/>
          <p:nvPr/>
        </p:nvSpPr>
        <p:spPr>
          <a:xfrm>
            <a:off x="10853217" y="5546073"/>
            <a:ext cx="1187115" cy="29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7A7E7-E97B-F91E-823F-DE6CC2929EFF}"/>
              </a:ext>
            </a:extLst>
          </p:cNvPr>
          <p:cNvSpPr txBox="1"/>
          <p:nvPr/>
        </p:nvSpPr>
        <p:spPr>
          <a:xfrm>
            <a:off x="10853217" y="5918535"/>
            <a:ext cx="1187115" cy="29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182AB-A556-456F-3450-232210588508}"/>
              </a:ext>
            </a:extLst>
          </p:cNvPr>
          <p:cNvSpPr txBox="1"/>
          <p:nvPr/>
        </p:nvSpPr>
        <p:spPr>
          <a:xfrm>
            <a:off x="10853217" y="4801151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DAC66F2F-A3FC-145D-CA22-C8F37C4916E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2264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0516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8995B4-7147-2856-DD33-390D1D834620}"/>
              </a:ext>
            </a:extLst>
          </p:cNvPr>
          <p:cNvSpPr txBox="1"/>
          <p:nvPr/>
        </p:nvSpPr>
        <p:spPr>
          <a:xfrm>
            <a:off x="0" y="2767281"/>
            <a:ext cx="12191999" cy="1323439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57325-3705-E61B-2CED-5013E605A252}"/>
              </a:ext>
            </a:extLst>
          </p:cNvPr>
          <p:cNvSpPr txBox="1"/>
          <p:nvPr/>
        </p:nvSpPr>
        <p:spPr>
          <a:xfrm>
            <a:off x="0" y="4212523"/>
            <a:ext cx="121919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Dagny OT" panose="020B0504020201020104" pitchFamily="34" charset="0"/>
              </a:rPr>
              <a:t>LES PRINCIPES FONDAMENTAUX DE LA SCIENCE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30170999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54B3-B809-6B61-684C-71C34E3E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4. L'éthique de la science des données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D80A64-A47B-F2B3-9C5B-54A929D51B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" b="5878"/>
          <a:stretch/>
        </p:blipFill>
        <p:spPr>
          <a:xfrm>
            <a:off x="15" y="0"/>
            <a:ext cx="12191985" cy="491507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2ECC81-C00B-E4E7-0737-DBB8887E0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074C-4CB6-0049-2C74-EF28A5BBB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81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86CEF7D5-FADA-5517-158B-496207EEB4B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3927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2DBE2-EAEC-8731-5464-164C01A9B993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7470898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La nécessité de l'éthique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200" dirty="0"/>
              <a:t>Dans la </a:t>
            </a:r>
            <a:r>
              <a:rPr lang="en-CA" sz="2200" dirty="0" err="1"/>
              <a:t>plupart</a:t>
            </a:r>
            <a:r>
              <a:rPr lang="en-CA" sz="2200" dirty="0"/>
              <a:t> des disciplines </a:t>
            </a:r>
            <a:r>
              <a:rPr lang="en-CA" sz="2200" dirty="0" err="1"/>
              <a:t>empiriques</a:t>
            </a:r>
            <a:r>
              <a:rPr lang="en-CA" sz="2200" dirty="0"/>
              <a:t>, </a:t>
            </a:r>
            <a:r>
              <a:rPr lang="en-CA" sz="2200" dirty="0" err="1"/>
              <a:t>l'</a:t>
            </a:r>
            <a:r>
              <a:rPr lang="en-CA" sz="2200" b="1" dirty="0" err="1"/>
              <a:t>éthique</a:t>
            </a:r>
            <a:r>
              <a:rPr lang="en-CA" sz="2200" b="1" dirty="0"/>
              <a:t>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introduite</a:t>
            </a:r>
            <a:r>
              <a:rPr lang="en-CA" sz="2200" dirty="0"/>
              <a:t> </a:t>
            </a:r>
            <a:r>
              <a:rPr lang="en-CA" sz="2200" dirty="0" err="1"/>
              <a:t>tôt</a:t>
            </a:r>
            <a:r>
              <a:rPr lang="en-CA" sz="2200" dirty="0"/>
              <a:t> dans le </a:t>
            </a:r>
            <a:r>
              <a:rPr lang="en-CA" sz="2200" dirty="0" err="1"/>
              <a:t>processus</a:t>
            </a:r>
            <a:r>
              <a:rPr lang="en-CA" sz="2200" dirty="0"/>
              <a:t> </a:t>
            </a:r>
            <a:r>
              <a:rPr lang="en-CA" sz="2200" dirty="0" err="1"/>
              <a:t>éducatif</a:t>
            </a:r>
            <a:r>
              <a:rPr lang="en-CA" sz="2200" dirty="0"/>
              <a:t> et </a:t>
            </a:r>
            <a:r>
              <a:rPr lang="en-CA" sz="2200" dirty="0" err="1"/>
              <a:t>finit</a:t>
            </a:r>
            <a:r>
              <a:rPr lang="en-CA" sz="2200" dirty="0"/>
              <a:t> par </a:t>
            </a:r>
            <a:r>
              <a:rPr lang="en-CA" sz="2200" dirty="0" err="1"/>
              <a:t>jouer</a:t>
            </a:r>
            <a:r>
              <a:rPr lang="en-CA" sz="2200" dirty="0"/>
              <a:t> un </a:t>
            </a:r>
            <a:r>
              <a:rPr lang="en-CA" sz="2200" dirty="0" err="1"/>
              <a:t>rôle</a:t>
            </a:r>
            <a:r>
              <a:rPr lang="en-CA" sz="2200" dirty="0"/>
              <a:t> crucial dans les </a:t>
            </a:r>
            <a:r>
              <a:rPr lang="en-CA" sz="2200" dirty="0" err="1"/>
              <a:t>activités</a:t>
            </a:r>
            <a:r>
              <a:rPr lang="en-CA" sz="2200" dirty="0"/>
              <a:t> des </a:t>
            </a:r>
            <a:r>
              <a:rPr lang="en-CA" sz="2200" dirty="0" err="1"/>
              <a:t>chercheurs</a:t>
            </a:r>
            <a:r>
              <a:rPr lang="en-CA" sz="2200" dirty="0"/>
              <a:t>.</a:t>
            </a:r>
          </a:p>
          <a:p>
            <a:r>
              <a:rPr lang="en-CA" sz="2200" dirty="0"/>
              <a:t>Les </a:t>
            </a:r>
            <a:r>
              <a:rPr lang="en-CA" sz="2200" dirty="0" err="1"/>
              <a:t>scientifiques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qui </a:t>
            </a:r>
            <a:r>
              <a:rPr lang="en-CA" sz="2200" dirty="0" err="1"/>
              <a:t>arrivent</a:t>
            </a:r>
            <a:r>
              <a:rPr lang="en-CA" sz="2200" dirty="0"/>
              <a:t> dans le </a:t>
            </a:r>
            <a:r>
              <a:rPr lang="en-CA" sz="2200" dirty="0" err="1"/>
              <a:t>domaine</a:t>
            </a:r>
            <a:r>
              <a:rPr lang="en-CA" sz="2200" dirty="0"/>
              <a:t> par le </a:t>
            </a:r>
            <a:r>
              <a:rPr lang="en-CA" sz="2200" dirty="0" err="1"/>
              <a:t>biais</a:t>
            </a:r>
            <a:r>
              <a:rPr lang="en-CA" sz="2200" dirty="0"/>
              <a:t> des </a:t>
            </a:r>
            <a:r>
              <a:rPr lang="en-CA" sz="2200" dirty="0" err="1"/>
              <a:t>mathématiques</a:t>
            </a:r>
            <a:r>
              <a:rPr lang="en-CA" sz="2200" dirty="0"/>
              <a:t>, des </a:t>
            </a:r>
            <a:r>
              <a:rPr lang="en-CA" sz="2200" dirty="0" err="1"/>
              <a:t>statistiques</a:t>
            </a:r>
            <a:r>
              <a:rPr lang="en-CA" sz="2200" dirty="0"/>
              <a:t>, de </a:t>
            </a:r>
            <a:r>
              <a:rPr lang="en-CA" sz="2200" dirty="0" err="1"/>
              <a:t>l'informatique</a:t>
            </a:r>
            <a:r>
              <a:rPr lang="en-CA" sz="2200" dirty="0"/>
              <a:t>, de </a:t>
            </a:r>
            <a:r>
              <a:rPr lang="en-CA" sz="2200" dirty="0" err="1"/>
              <a:t>l'économie</a:t>
            </a:r>
            <a:r>
              <a:rPr lang="en-CA" sz="2200" dirty="0"/>
              <a:t>, </a:t>
            </a:r>
            <a:r>
              <a:rPr lang="en-CA" sz="2200" dirty="0" err="1"/>
              <a:t>ou</a:t>
            </a:r>
            <a:r>
              <a:rPr lang="en-CA" sz="2200" dirty="0"/>
              <a:t> de </a:t>
            </a:r>
            <a:r>
              <a:rPr lang="en-CA" sz="2200" dirty="0" err="1"/>
              <a:t>l'ingénierie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toutefois</a:t>
            </a:r>
            <a:r>
              <a:rPr lang="en-CA" sz="2200" dirty="0"/>
              <a:t> moins </a:t>
            </a:r>
            <a:r>
              <a:rPr lang="en-CA" sz="2200" dirty="0" err="1"/>
              <a:t>susceptibles</a:t>
            </a:r>
            <a:r>
              <a:rPr lang="en-CA" sz="2200" dirty="0"/>
              <a:t> </a:t>
            </a:r>
            <a:r>
              <a:rPr lang="en-CA" sz="2200" dirty="0" err="1"/>
              <a:t>d'avoir</a:t>
            </a:r>
            <a:r>
              <a:rPr lang="en-CA" sz="2200" dirty="0"/>
              <a:t> </a:t>
            </a:r>
            <a:r>
              <a:rPr lang="en-CA" sz="2200" dirty="0" err="1"/>
              <a:t>rencontré</a:t>
            </a:r>
            <a:r>
              <a:rPr lang="en-CA" sz="2200" dirty="0"/>
              <a:t> des </a:t>
            </a:r>
            <a:r>
              <a:rPr lang="en-CA" sz="2200" dirty="0" err="1"/>
              <a:t>comités</a:t>
            </a:r>
            <a:r>
              <a:rPr lang="en-CA" sz="2200" dirty="0"/>
              <a:t> de recherche </a:t>
            </a:r>
            <a:r>
              <a:rPr lang="en-CA" sz="2200" dirty="0" err="1"/>
              <a:t>éthique</a:t>
            </a:r>
            <a:r>
              <a:rPr lang="en-CA" sz="2200" dirty="0"/>
              <a:t> </a:t>
            </a:r>
            <a:r>
              <a:rPr lang="en-CA" sz="2200" dirty="0" err="1"/>
              <a:t>ou</a:t>
            </a:r>
            <a:r>
              <a:rPr lang="en-CA" sz="2200" dirty="0"/>
              <a:t>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b="1" dirty="0"/>
              <a:t>formation </a:t>
            </a:r>
            <a:r>
              <a:rPr lang="en-CA" sz="2200" b="1" dirty="0" err="1"/>
              <a:t>formelle</a:t>
            </a:r>
            <a:r>
              <a:rPr lang="en-CA" sz="2200" b="1" dirty="0"/>
              <a:t> </a:t>
            </a:r>
            <a:r>
              <a:rPr lang="en-CA" sz="2200" b="1" dirty="0" err="1"/>
              <a:t>en</a:t>
            </a:r>
            <a:r>
              <a:rPr lang="en-CA" sz="2200" b="1" dirty="0"/>
              <a:t> </a:t>
            </a:r>
            <a:r>
              <a:rPr lang="en-CA" sz="2200" b="1" dirty="0" err="1"/>
              <a:t>éthique</a:t>
            </a:r>
            <a:r>
              <a:rPr lang="en-CA" sz="2200" dirty="0"/>
              <a:t>.</a:t>
            </a:r>
            <a:r>
              <a:rPr lang="en-CA" sz="2200" baseline="30000" dirty="0"/>
              <a:t> </a:t>
            </a:r>
          </a:p>
          <a:p>
            <a:r>
              <a:rPr lang="en-CA" sz="2200" dirty="0"/>
              <a:t>Les discussions sur les questions </a:t>
            </a:r>
            <a:r>
              <a:rPr lang="en-CA" sz="2200" dirty="0" err="1"/>
              <a:t>d'éthique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souvent</a:t>
            </a:r>
            <a:r>
              <a:rPr lang="en-CA" sz="2200" dirty="0"/>
              <a:t> </a:t>
            </a:r>
            <a:r>
              <a:rPr lang="en-CA" sz="2200" b="1" dirty="0"/>
              <a:t>mises de </a:t>
            </a:r>
            <a:r>
              <a:rPr lang="en-CA" sz="2200" b="1" dirty="0" err="1"/>
              <a:t>côté</a:t>
            </a:r>
            <a:r>
              <a:rPr lang="en-CA" sz="2200" dirty="0"/>
              <a:t> au profit de </a:t>
            </a:r>
            <a:r>
              <a:rPr lang="en-CA" sz="2200" dirty="0" err="1"/>
              <a:t>considérations</a:t>
            </a:r>
            <a:r>
              <a:rPr lang="en-CA" sz="2200" dirty="0"/>
              <a:t> techniques </a:t>
            </a:r>
            <a:r>
              <a:rPr lang="en-CA" sz="2200" dirty="0" err="1"/>
              <a:t>ou</a:t>
            </a:r>
            <a:r>
              <a:rPr lang="en-CA" sz="2200" dirty="0"/>
              <a:t> </a:t>
            </a:r>
            <a:r>
              <a:rPr lang="en-CA" sz="2200" dirty="0" err="1"/>
              <a:t>administratives</a:t>
            </a:r>
            <a:r>
              <a:rPr lang="en-CA" sz="2200" dirty="0"/>
              <a:t> </a:t>
            </a:r>
            <a:r>
              <a:rPr lang="en-CA" sz="2200" dirty="0" err="1"/>
              <a:t>urgentes</a:t>
            </a:r>
            <a:r>
              <a:rPr lang="en-CA" sz="2200" dirty="0"/>
              <a:t> </a:t>
            </a:r>
            <a:r>
              <a:rPr lang="en-CA" sz="2200" dirty="0" err="1"/>
              <a:t>lorsque</a:t>
            </a:r>
            <a:r>
              <a:rPr lang="en-CA" sz="2200" dirty="0"/>
              <a:t> les </a:t>
            </a:r>
            <a:r>
              <a:rPr lang="en-CA" sz="2200" dirty="0" err="1"/>
              <a:t>délais</a:t>
            </a:r>
            <a:r>
              <a:rPr lang="en-CA" sz="2200" dirty="0"/>
              <a:t> </a:t>
            </a:r>
            <a:r>
              <a:rPr lang="en-CA" sz="2200" dirty="0" err="1"/>
              <a:t>sont</a:t>
            </a:r>
            <a:r>
              <a:rPr lang="en-CA" sz="2200" dirty="0"/>
              <a:t> </a:t>
            </a:r>
            <a:r>
              <a:rPr lang="en-CA" sz="2200" dirty="0" err="1"/>
              <a:t>serrés</a:t>
            </a:r>
            <a:r>
              <a:rPr lang="en-CA" sz="2200" dirty="0"/>
              <a:t>.</a:t>
            </a:r>
          </a:p>
          <a:p>
            <a:r>
              <a:rPr lang="en-CA" sz="2200" dirty="0" err="1"/>
              <a:t>Mais</a:t>
            </a:r>
            <a:r>
              <a:rPr lang="en-CA" sz="2200" dirty="0"/>
              <a:t> </a:t>
            </a:r>
            <a:r>
              <a:rPr lang="en-CA" sz="2200" dirty="0" err="1"/>
              <a:t>cette</a:t>
            </a:r>
            <a:r>
              <a:rPr lang="en-CA" sz="2200" dirty="0"/>
              <a:t> </a:t>
            </a:r>
            <a:r>
              <a:rPr lang="en-CA" sz="2200" dirty="0" err="1"/>
              <a:t>échéance</a:t>
            </a:r>
            <a:r>
              <a:rPr lang="en-CA" sz="2200" dirty="0"/>
              <a:t> </a:t>
            </a:r>
            <a:r>
              <a:rPr lang="en-CA" sz="2200" dirty="0" err="1"/>
              <a:t>est</a:t>
            </a:r>
            <a:r>
              <a:rPr lang="en-CA" sz="2200" dirty="0"/>
              <a:t> </a:t>
            </a:r>
            <a:r>
              <a:rPr lang="en-CA" sz="2200" dirty="0" err="1"/>
              <a:t>remplacée</a:t>
            </a:r>
            <a:r>
              <a:rPr lang="en-CA" sz="2200" dirty="0"/>
              <a:t> par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dirty="0" err="1"/>
              <a:t>autre</a:t>
            </a:r>
            <a:r>
              <a:rPr lang="en-CA" sz="2200" dirty="0"/>
              <a:t> </a:t>
            </a:r>
            <a:r>
              <a:rPr lang="en-CA" sz="2200" dirty="0" err="1"/>
              <a:t>échéance</a:t>
            </a:r>
            <a:r>
              <a:rPr lang="en-CA" sz="2200" dirty="0"/>
              <a:t>, </a:t>
            </a:r>
            <a:r>
              <a:rPr lang="en-CA" sz="2200" dirty="0" err="1"/>
              <a:t>puis</a:t>
            </a:r>
            <a:r>
              <a:rPr lang="en-CA" sz="2200" dirty="0"/>
              <a:t> par </a:t>
            </a:r>
            <a:r>
              <a:rPr lang="en-CA" sz="2200" dirty="0" err="1"/>
              <a:t>une</a:t>
            </a:r>
            <a:r>
              <a:rPr lang="en-CA" sz="2200" dirty="0"/>
              <a:t> </a:t>
            </a:r>
            <a:r>
              <a:rPr lang="en-CA" sz="2200" dirty="0" err="1"/>
              <a:t>autre</a:t>
            </a:r>
            <a:r>
              <a:rPr lang="en-CA" sz="2200" dirty="0"/>
              <a:t>, et </a:t>
            </a:r>
            <a:r>
              <a:rPr lang="en-CA" sz="2200" dirty="0" err="1"/>
              <a:t>ainsi</a:t>
            </a:r>
            <a:r>
              <a:rPr lang="en-CA" sz="2200" dirty="0"/>
              <a:t> de suite, le </a:t>
            </a:r>
            <a:r>
              <a:rPr lang="en-CA" sz="2200" dirty="0" err="1"/>
              <a:t>résultat</a:t>
            </a:r>
            <a:r>
              <a:rPr lang="en-CA" sz="2200" dirty="0"/>
              <a:t> final </a:t>
            </a:r>
            <a:r>
              <a:rPr lang="en-CA" sz="2200" dirty="0" err="1"/>
              <a:t>étant</a:t>
            </a:r>
            <a:r>
              <a:rPr lang="en-CA" sz="2200" dirty="0"/>
              <a:t> que la conversation </a:t>
            </a:r>
            <a:r>
              <a:rPr lang="en-CA" sz="2200" b="1" dirty="0"/>
              <a:t>peut ne jamais </a:t>
            </a:r>
            <a:r>
              <a:rPr lang="en-CA" sz="2200" b="1" dirty="0" err="1"/>
              <a:t>avoir</a:t>
            </a:r>
            <a:r>
              <a:rPr lang="en-CA" sz="2200" b="1" dirty="0"/>
              <a:t> lieu</a:t>
            </a:r>
            <a:r>
              <a:rPr lang="en-CA" sz="22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BEF44F1-F730-2606-EE00-C0FEC150F6A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565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6EF5F-28E6-9E2C-48C1-50FC6704B472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1010444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La nécessité de l'éthique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115203" cy="3851404"/>
          </a:xfrm>
        </p:spPr>
        <p:txBody>
          <a:bodyPr/>
          <a:lstStyle/>
          <a:p>
            <a:r>
              <a:rPr lang="en-CA" dirty="0" err="1"/>
              <a:t>Lorsque</a:t>
            </a:r>
            <a:r>
              <a:rPr lang="en-CA" dirty="0"/>
              <a:t> la </a:t>
            </a:r>
            <a:r>
              <a:rPr lang="en-CA" dirty="0" err="1"/>
              <a:t>collecte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à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dirty="0" err="1"/>
              <a:t>échelle</a:t>
            </a:r>
            <a:r>
              <a:rPr lang="en-CA" dirty="0"/>
              <a:t> </a:t>
            </a:r>
            <a:r>
              <a:rPr lang="en-CA" dirty="0" err="1"/>
              <a:t>devient</a:t>
            </a:r>
            <a:r>
              <a:rPr lang="en-CA" dirty="0"/>
              <a:t> possible, </a:t>
            </a:r>
            <a:r>
              <a:rPr lang="en-CA" dirty="0" err="1"/>
              <a:t>elle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accompagné</a:t>
            </a:r>
            <a:r>
              <a:rPr lang="en-CA" dirty="0"/>
              <a:t> </a:t>
            </a:r>
            <a:r>
              <a:rPr lang="en-CA" dirty="0" err="1"/>
              <a:t>d’une</a:t>
            </a:r>
            <a:r>
              <a:rPr lang="en-CA" dirty="0"/>
              <a:t> </a:t>
            </a:r>
            <a:r>
              <a:rPr lang="en-CA" dirty="0" err="1"/>
              <a:t>mentalité</a:t>
            </a:r>
            <a:r>
              <a:rPr lang="en-CA" dirty="0"/>
              <a:t> "Far West" : </a:t>
            </a:r>
            <a:r>
              <a:rPr lang="en-CA" b="1" dirty="0"/>
              <a:t>tout </a:t>
            </a:r>
            <a:r>
              <a:rPr lang="en-CA" b="1" dirty="0" err="1"/>
              <a:t>est</a:t>
            </a:r>
            <a:r>
              <a:rPr lang="en-CA" b="1" dirty="0"/>
              <a:t> </a:t>
            </a:r>
            <a:r>
              <a:rPr lang="en-CA" b="1" dirty="0" err="1"/>
              <a:t>permis</a:t>
            </a:r>
            <a:r>
              <a:rPr lang="en-CA" b="1" dirty="0"/>
              <a:t> tant que </a:t>
            </a:r>
            <a:r>
              <a:rPr lang="en-CA" b="1" dirty="0" err="1"/>
              <a:t>faisable</a:t>
            </a:r>
            <a:r>
              <a:rPr lang="en-CA" dirty="0"/>
              <a:t>.</a:t>
            </a:r>
          </a:p>
          <a:p>
            <a:r>
              <a:rPr lang="en-CA" dirty="0"/>
              <a:t>La science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moderne</a:t>
            </a:r>
            <a:r>
              <a:rPr lang="en-CA" dirty="0"/>
              <a:t> a des </a:t>
            </a:r>
            <a:r>
              <a:rPr lang="en-CA" b="1" dirty="0"/>
              <a:t>codes de </a:t>
            </a:r>
            <a:r>
              <a:rPr lang="en-CA" b="1" dirty="0" err="1"/>
              <a:t>conduite</a:t>
            </a:r>
            <a:r>
              <a:rPr lang="en-CA" b="1" dirty="0"/>
              <a:t> </a:t>
            </a:r>
            <a:r>
              <a:rPr lang="en-CA" b="1" dirty="0" err="1"/>
              <a:t>professionnels</a:t>
            </a:r>
            <a:endParaRPr lang="en-CA" b="1" dirty="0"/>
          </a:p>
          <a:p>
            <a:pPr lvl="1"/>
            <a:r>
              <a:rPr lang="en-CA" dirty="0" err="1"/>
              <a:t>décrivant</a:t>
            </a:r>
            <a:r>
              <a:rPr lang="en-CA" dirty="0"/>
              <a:t> des </a:t>
            </a:r>
            <a:r>
              <a:rPr lang="en-CA" dirty="0" err="1"/>
              <a:t>façons</a:t>
            </a:r>
            <a:r>
              <a:rPr lang="en-CA" dirty="0"/>
              <a:t> </a:t>
            </a:r>
            <a:r>
              <a:rPr lang="en-CA" b="1" dirty="0" err="1"/>
              <a:t>responsables</a:t>
            </a:r>
            <a:r>
              <a:rPr lang="en-CA" b="1" dirty="0"/>
              <a:t> </a:t>
            </a:r>
            <a:r>
              <a:rPr lang="en-CA" dirty="0"/>
              <a:t>de </a:t>
            </a:r>
            <a:r>
              <a:rPr lang="en-CA" dirty="0" err="1"/>
              <a:t>pratiquer</a:t>
            </a:r>
            <a:r>
              <a:rPr lang="en-CA" dirty="0"/>
              <a:t> la science des </a:t>
            </a:r>
            <a:r>
              <a:rPr lang="en-CA" dirty="0" err="1"/>
              <a:t>données</a:t>
            </a:r>
            <a:endParaRPr lang="en-CA" dirty="0"/>
          </a:p>
          <a:p>
            <a:pPr lvl="1"/>
            <a:r>
              <a:rPr lang="en-CA" dirty="0" err="1"/>
              <a:t>légitime</a:t>
            </a:r>
            <a:r>
              <a:rPr lang="en-CA" dirty="0"/>
              <a:t> </a:t>
            </a:r>
            <a:r>
              <a:rPr lang="en-CA" dirty="0" err="1"/>
              <a:t>plutôt</a:t>
            </a:r>
            <a:r>
              <a:rPr lang="en-CA" dirty="0"/>
              <a:t> que </a:t>
            </a:r>
            <a:r>
              <a:rPr lang="en-CA" dirty="0" err="1"/>
              <a:t>frauduleuse</a:t>
            </a:r>
            <a:r>
              <a:rPr lang="en-CA" dirty="0"/>
              <a:t>, </a:t>
            </a:r>
            <a:r>
              <a:rPr lang="en-CA" dirty="0" err="1"/>
              <a:t>éthique</a:t>
            </a:r>
            <a:r>
              <a:rPr lang="en-CA" dirty="0"/>
              <a:t> </a:t>
            </a:r>
            <a:r>
              <a:rPr lang="en-CA" dirty="0" err="1"/>
              <a:t>plutôt</a:t>
            </a:r>
            <a:r>
              <a:rPr lang="en-CA" dirty="0"/>
              <a:t> que contraire à </a:t>
            </a:r>
            <a:r>
              <a:rPr lang="en-CA" dirty="0" err="1"/>
              <a:t>l'éthique</a:t>
            </a:r>
            <a:endParaRPr lang="en-CA" baseline="30000" dirty="0"/>
          </a:p>
          <a:p>
            <a:r>
              <a:rPr lang="en-CA" dirty="0" err="1"/>
              <a:t>Cela</a:t>
            </a:r>
            <a:r>
              <a:rPr lang="en-CA" dirty="0"/>
              <a:t> </a:t>
            </a:r>
            <a:r>
              <a:rPr lang="en-CA" dirty="0" err="1"/>
              <a:t>confère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 err="1"/>
              <a:t>responsabilité</a:t>
            </a:r>
            <a:r>
              <a:rPr lang="en-CA" b="1" dirty="0"/>
              <a:t> </a:t>
            </a:r>
            <a:r>
              <a:rPr lang="en-CA" b="1" dirty="0" err="1"/>
              <a:t>supplémentaire</a:t>
            </a:r>
            <a:r>
              <a:rPr lang="en-CA" b="1" dirty="0"/>
              <a:t> </a:t>
            </a:r>
            <a:r>
              <a:rPr lang="en-CA" dirty="0"/>
              <a:t>aux </a:t>
            </a:r>
            <a:r>
              <a:rPr lang="en-CA" dirty="0" err="1"/>
              <a:t>scientifiques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,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offre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b="1" dirty="0"/>
              <a:t>protection </a:t>
            </a:r>
            <a:r>
              <a:rPr lang="en-CA" dirty="0" err="1"/>
              <a:t>contre</a:t>
            </a:r>
            <a:r>
              <a:rPr lang="en-CA" dirty="0"/>
              <a:t> les clients/</a:t>
            </a:r>
            <a:r>
              <a:rPr lang="en-CA" dirty="0" err="1"/>
              <a:t>employeurs</a:t>
            </a:r>
            <a:r>
              <a:rPr lang="en-CA" dirty="0"/>
              <a:t> qui </a:t>
            </a:r>
            <a:r>
              <a:rPr lang="en-CA" dirty="0" err="1"/>
              <a:t>veulent</a:t>
            </a:r>
            <a:r>
              <a:rPr lang="en-CA" dirty="0"/>
              <a:t> </a:t>
            </a:r>
            <a:r>
              <a:rPr lang="en-CA" dirty="0" err="1"/>
              <a:t>qu'ils</a:t>
            </a:r>
            <a:r>
              <a:rPr lang="en-CA" dirty="0"/>
              <a:t> </a:t>
            </a:r>
            <a:r>
              <a:rPr lang="en-CA" dirty="0" err="1"/>
              <a:t>effectuent</a:t>
            </a:r>
            <a:r>
              <a:rPr lang="en-CA" dirty="0"/>
              <a:t> des analyses de manière </a:t>
            </a:r>
            <a:r>
              <a:rPr lang="en-CA" dirty="0" err="1"/>
              <a:t>douteuse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EB8C89F-61B6-5EDD-028B-D7120589651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8593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7E8BAF-2E8A-6A23-61C2-2CE69CCB861E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4255849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La nécessité de l'éthique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L'accent</a:t>
            </a:r>
            <a:r>
              <a:rPr lang="en-CA" dirty="0"/>
              <a:t> mis sur </a:t>
            </a:r>
            <a:r>
              <a:rPr lang="en-CA" dirty="0" err="1"/>
              <a:t>l'éthique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récemment</a:t>
            </a:r>
            <a:r>
              <a:rPr lang="en-CA" dirty="0"/>
              <a:t> ne </a:t>
            </a:r>
            <a:r>
              <a:rPr lang="en-CA" dirty="0" err="1"/>
              <a:t>semble</a:t>
            </a:r>
            <a:r>
              <a:rPr lang="en-CA" dirty="0"/>
              <a:t> </a:t>
            </a:r>
            <a:r>
              <a:rPr lang="en-CA" dirty="0" err="1"/>
              <a:t>pourtant</a:t>
            </a:r>
            <a:r>
              <a:rPr lang="en-CA" dirty="0"/>
              <a:t> pas </a:t>
            </a:r>
            <a:r>
              <a:rPr lang="en-CA" dirty="0" err="1"/>
              <a:t>avoir</a:t>
            </a:r>
            <a:r>
              <a:rPr lang="en-CA" dirty="0"/>
              <a:t> </a:t>
            </a:r>
            <a:r>
              <a:rPr lang="en-CA" dirty="0" err="1"/>
              <a:t>ralenti</a:t>
            </a:r>
            <a:r>
              <a:rPr lang="en-CA" dirty="0"/>
              <a:t> les </a:t>
            </a:r>
            <a:r>
              <a:rPr lang="en-CA" dirty="0" err="1"/>
              <a:t>brèches</a:t>
            </a:r>
            <a:r>
              <a:rPr lang="en-CA" dirty="0"/>
              <a:t> : </a:t>
            </a:r>
          </a:p>
          <a:p>
            <a:pPr lvl="1"/>
            <a:r>
              <a:rPr lang="en-CA" dirty="0"/>
              <a:t>Volkswagen</a:t>
            </a:r>
          </a:p>
          <a:p>
            <a:pPr lvl="1"/>
            <a:r>
              <a:rPr lang="en-CA" dirty="0"/>
              <a:t>Whole Foods Markets</a:t>
            </a:r>
          </a:p>
          <a:p>
            <a:pPr lvl="1"/>
            <a:r>
              <a:rPr lang="en-CA" dirty="0"/>
              <a:t>General Motors</a:t>
            </a:r>
          </a:p>
          <a:p>
            <a:pPr lvl="1"/>
            <a:r>
              <a:rPr lang="en-CA" dirty="0"/>
              <a:t>Cambridge Analytica</a:t>
            </a:r>
          </a:p>
          <a:p>
            <a:pPr lvl="1"/>
            <a:r>
              <a:rPr lang="en-CA" dirty="0"/>
              <a:t>Amazon</a:t>
            </a:r>
          </a:p>
          <a:p>
            <a:pPr lvl="1"/>
            <a:r>
              <a:rPr lang="en-CA" dirty="0"/>
              <a:t>Ashley Madison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84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15A5F3-1274-9C7B-7053-0F032863686E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1058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6E507-A77F-2B9F-9693-9446C50AEEC9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6234228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Qu'est-ce que l'éthique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17690"/>
            <a:ext cx="10202732" cy="3851404"/>
          </a:xfrm>
        </p:spPr>
        <p:txBody>
          <a:bodyPr/>
          <a:lstStyle/>
          <a:p>
            <a:r>
              <a:rPr lang="en-CA" dirty="0" err="1"/>
              <a:t>L'éthique</a:t>
            </a:r>
            <a:r>
              <a:rPr lang="en-CA" dirty="0"/>
              <a:t> fait </a:t>
            </a:r>
            <a:r>
              <a:rPr lang="en-CA" dirty="0" err="1"/>
              <a:t>référence</a:t>
            </a:r>
            <a:r>
              <a:rPr lang="en-CA" dirty="0"/>
              <a:t> à </a:t>
            </a:r>
            <a:r>
              <a:rPr lang="en-CA" dirty="0" err="1"/>
              <a:t>l'étude</a:t>
            </a:r>
            <a:r>
              <a:rPr lang="en-CA" dirty="0"/>
              <a:t> et à la </a:t>
            </a:r>
            <a:r>
              <a:rPr lang="en-CA" dirty="0" err="1"/>
              <a:t>définition</a:t>
            </a:r>
            <a:r>
              <a:rPr lang="en-CA" dirty="0"/>
              <a:t> des </a:t>
            </a:r>
            <a:r>
              <a:rPr lang="en-CA" b="1" dirty="0" err="1"/>
              <a:t>bonnes</a:t>
            </a:r>
            <a:r>
              <a:rPr lang="en-CA" b="1" dirty="0"/>
              <a:t> </a:t>
            </a:r>
            <a:r>
              <a:rPr lang="en-CA" dirty="0"/>
              <a:t>et des </a:t>
            </a:r>
            <a:r>
              <a:rPr lang="en-CA" b="1" dirty="0" err="1"/>
              <a:t>mauvaises</a:t>
            </a:r>
            <a:r>
              <a:rPr lang="en-CA" b="1" dirty="0"/>
              <a:t> </a:t>
            </a:r>
            <a:r>
              <a:rPr lang="en-CA" dirty="0" err="1"/>
              <a:t>conduites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général</a:t>
            </a:r>
            <a:endParaRPr lang="en-CA" dirty="0"/>
          </a:p>
          <a:p>
            <a:pPr lvl="1"/>
            <a:r>
              <a:rPr lang="en-CA" dirty="0"/>
              <a:t>appliqué dans des </a:t>
            </a:r>
            <a:r>
              <a:rPr lang="en-CA" dirty="0" err="1"/>
              <a:t>circonstances</a:t>
            </a:r>
            <a:r>
              <a:rPr lang="en-CA" dirty="0"/>
              <a:t> </a:t>
            </a:r>
            <a:r>
              <a:rPr lang="en-CA" dirty="0" err="1"/>
              <a:t>spécifiques</a:t>
            </a:r>
            <a:endParaRPr lang="en-CA" dirty="0"/>
          </a:p>
          <a:p>
            <a:r>
              <a:rPr lang="en-CA" dirty="0" err="1"/>
              <a:t>L'éthique</a:t>
            </a:r>
            <a:r>
              <a:rPr lang="en-CA" dirty="0"/>
              <a:t> </a:t>
            </a:r>
            <a:r>
              <a:rPr lang="en-CA" dirty="0" err="1"/>
              <a:t>n'est</a:t>
            </a:r>
            <a:r>
              <a:rPr lang="en-CA" dirty="0"/>
              <a:t> pas (</a:t>
            </a:r>
            <a:r>
              <a:rPr lang="en-CA" dirty="0" err="1"/>
              <a:t>nécessairement</a:t>
            </a:r>
            <a:r>
              <a:rPr lang="en-CA" dirty="0"/>
              <a:t>) la </a:t>
            </a:r>
            <a:r>
              <a:rPr lang="en-CA" dirty="0" err="1"/>
              <a:t>même</a:t>
            </a:r>
            <a:r>
              <a:rPr lang="en-CA" dirty="0"/>
              <a:t> chose que :</a:t>
            </a:r>
          </a:p>
          <a:p>
            <a:pPr lvl="1"/>
            <a:r>
              <a:rPr lang="en-CA" dirty="0"/>
              <a:t>convention </a:t>
            </a:r>
            <a:r>
              <a:rPr lang="en-CA" dirty="0" err="1"/>
              <a:t>sociale</a:t>
            </a:r>
            <a:endParaRPr lang="en-CA" dirty="0"/>
          </a:p>
          <a:p>
            <a:pPr lvl="1"/>
            <a:r>
              <a:rPr lang="en-CA" dirty="0"/>
              <a:t>convictions religieuses</a:t>
            </a:r>
          </a:p>
          <a:p>
            <a:pPr lvl="1"/>
            <a:r>
              <a:rPr lang="en-CA" dirty="0" err="1"/>
              <a:t>lois</a:t>
            </a:r>
            <a:r>
              <a:rPr lang="en-CA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62F4E1-A1E7-F508-C9BA-AB564B753313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0117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06F91-BE07-0E34-E4E2-D95C0E1BA616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601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Qu'est-ce que l'éthique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En</a:t>
            </a:r>
            <a:r>
              <a:rPr lang="en-CA" dirty="0"/>
              <a:t> Occident, les </a:t>
            </a:r>
            <a:r>
              <a:rPr lang="en-CA" dirty="0" err="1"/>
              <a:t>théories</a:t>
            </a:r>
            <a:r>
              <a:rPr lang="en-CA" dirty="0"/>
              <a:t> </a:t>
            </a:r>
            <a:r>
              <a:rPr lang="en-CA" dirty="0" err="1"/>
              <a:t>éthiques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utilisées</a:t>
            </a:r>
            <a:r>
              <a:rPr lang="en-CA" dirty="0"/>
              <a:t> pour </a:t>
            </a:r>
            <a:r>
              <a:rPr lang="en-CA" dirty="0" err="1"/>
              <a:t>encadrer</a:t>
            </a:r>
            <a:r>
              <a:rPr lang="en-CA" dirty="0"/>
              <a:t> les </a:t>
            </a:r>
            <a:r>
              <a:rPr lang="en-CA" dirty="0" err="1"/>
              <a:t>débats</a:t>
            </a:r>
            <a:r>
              <a:rPr lang="en-CA" dirty="0"/>
              <a:t> </a:t>
            </a:r>
            <a:r>
              <a:rPr lang="en-CA" dirty="0" err="1"/>
              <a:t>autour</a:t>
            </a:r>
            <a:r>
              <a:rPr lang="en-CA" dirty="0"/>
              <a:t> des questions </a:t>
            </a:r>
            <a:r>
              <a:rPr lang="en-CA" dirty="0" err="1"/>
              <a:t>éthiques</a:t>
            </a:r>
            <a:r>
              <a:rPr lang="en-CA" dirty="0"/>
              <a:t> :</a:t>
            </a:r>
          </a:p>
          <a:p>
            <a:pPr lvl="1"/>
            <a:r>
              <a:rPr lang="en-CA" b="1" dirty="0" err="1"/>
              <a:t>règle</a:t>
            </a:r>
            <a:r>
              <a:rPr lang="en-CA" b="1" dirty="0"/>
              <a:t> d'or : </a:t>
            </a:r>
            <a:r>
              <a:rPr lang="en-CA" dirty="0" err="1"/>
              <a:t>faites</a:t>
            </a:r>
            <a:r>
              <a:rPr lang="en-CA" dirty="0"/>
              <a:t> aux </a:t>
            </a:r>
            <a:r>
              <a:rPr lang="en-CA" dirty="0" err="1"/>
              <a:t>autres</a:t>
            </a:r>
            <a:r>
              <a:rPr lang="en-CA" dirty="0"/>
              <a:t> </a:t>
            </a:r>
            <a:r>
              <a:rPr lang="en-CA" dirty="0" err="1"/>
              <a:t>ce</a:t>
            </a:r>
            <a:r>
              <a:rPr lang="en-CA" dirty="0"/>
              <a:t> que vous </a:t>
            </a:r>
            <a:r>
              <a:rPr lang="en-CA" dirty="0" err="1"/>
              <a:t>voudriez</a:t>
            </a:r>
            <a:r>
              <a:rPr lang="en-CA" dirty="0"/>
              <a:t> </a:t>
            </a:r>
            <a:r>
              <a:rPr lang="en-CA" dirty="0" err="1"/>
              <a:t>qu'ils</a:t>
            </a:r>
            <a:r>
              <a:rPr lang="en-CA" dirty="0"/>
              <a:t> vous </a:t>
            </a:r>
            <a:r>
              <a:rPr lang="en-CA" dirty="0" err="1"/>
              <a:t>fassent</a:t>
            </a:r>
            <a:r>
              <a:rPr lang="en-CA" dirty="0"/>
              <a:t> ;</a:t>
            </a:r>
          </a:p>
          <a:p>
            <a:pPr lvl="1"/>
            <a:r>
              <a:rPr lang="en-CA" b="1" dirty="0" err="1"/>
              <a:t>conséquentialisme</a:t>
            </a:r>
            <a:r>
              <a:rPr lang="en-CA" b="1" dirty="0"/>
              <a:t> : </a:t>
            </a:r>
            <a:r>
              <a:rPr lang="en-CA" dirty="0"/>
              <a:t>la fin </a:t>
            </a:r>
            <a:r>
              <a:rPr lang="en-CA" dirty="0" err="1"/>
              <a:t>justifie</a:t>
            </a:r>
            <a:r>
              <a:rPr lang="en-CA" dirty="0"/>
              <a:t> les </a:t>
            </a:r>
            <a:r>
              <a:rPr lang="en-CA" dirty="0" err="1"/>
              <a:t>moyens</a:t>
            </a:r>
            <a:r>
              <a:rPr lang="en-CA" dirty="0"/>
              <a:t> ;</a:t>
            </a:r>
          </a:p>
          <a:p>
            <a:pPr lvl="1"/>
            <a:r>
              <a:rPr lang="en-CA" b="1" dirty="0" err="1"/>
              <a:t>utilitarisme</a:t>
            </a:r>
            <a:r>
              <a:rPr lang="en-CA" b="1" dirty="0"/>
              <a:t> : </a:t>
            </a:r>
            <a:r>
              <a:rPr lang="en-CA" dirty="0" err="1"/>
              <a:t>agir</a:t>
            </a:r>
            <a:r>
              <a:rPr lang="en-CA" dirty="0"/>
              <a:t> de manière à maximiser </a:t>
            </a:r>
            <a:r>
              <a:rPr lang="en-CA" dirty="0" err="1"/>
              <a:t>l'effet</a:t>
            </a:r>
            <a:r>
              <a:rPr lang="en-CA" dirty="0"/>
              <a:t> </a:t>
            </a:r>
            <a:r>
              <a:rPr lang="en-CA" dirty="0" err="1"/>
              <a:t>positif</a:t>
            </a:r>
            <a:r>
              <a:rPr lang="en-CA" dirty="0"/>
              <a:t> ;</a:t>
            </a:r>
          </a:p>
          <a:p>
            <a:pPr lvl="1"/>
            <a:r>
              <a:rPr lang="en-CA" b="1" dirty="0"/>
              <a:t>droits </a:t>
            </a:r>
            <a:r>
              <a:rPr lang="en-CA" b="1" dirty="0" err="1"/>
              <a:t>moraux</a:t>
            </a:r>
            <a:r>
              <a:rPr lang="en-CA" b="1" dirty="0"/>
              <a:t> : </a:t>
            </a:r>
            <a:r>
              <a:rPr lang="en-CA" dirty="0" err="1"/>
              <a:t>agir</a:t>
            </a:r>
            <a:r>
              <a:rPr lang="en-CA" dirty="0"/>
              <a:t> pour </a:t>
            </a:r>
            <a:r>
              <a:rPr lang="en-CA" dirty="0" err="1"/>
              <a:t>maintenir</a:t>
            </a:r>
            <a:r>
              <a:rPr lang="en-CA" dirty="0"/>
              <a:t> et </a:t>
            </a:r>
            <a:r>
              <a:rPr lang="en-CA" dirty="0" err="1"/>
              <a:t>protéger</a:t>
            </a:r>
            <a:r>
              <a:rPr lang="en-CA" dirty="0"/>
              <a:t> les droits et </a:t>
            </a:r>
            <a:r>
              <a:rPr lang="en-CA" dirty="0" err="1"/>
              <a:t>privilèges</a:t>
            </a:r>
            <a:r>
              <a:rPr lang="en-CA" dirty="0"/>
              <a:t> </a:t>
            </a:r>
            <a:r>
              <a:rPr lang="en-CA" dirty="0" err="1"/>
              <a:t>fondamentaux</a:t>
            </a:r>
            <a:r>
              <a:rPr lang="en-CA" dirty="0"/>
              <a:t> des </a:t>
            </a:r>
            <a:r>
              <a:rPr lang="en-CA" dirty="0" err="1"/>
              <a:t>personnes</a:t>
            </a:r>
            <a:r>
              <a:rPr lang="en-CA" dirty="0"/>
              <a:t> </a:t>
            </a:r>
            <a:r>
              <a:rPr lang="en-CA" dirty="0" err="1"/>
              <a:t>affectées</a:t>
            </a:r>
            <a:r>
              <a:rPr lang="en-CA" dirty="0"/>
              <a:t> par les actions ;</a:t>
            </a:r>
          </a:p>
          <a:p>
            <a:pPr lvl="1"/>
            <a:r>
              <a:rPr lang="en-CA" b="1" dirty="0"/>
              <a:t>justice : </a:t>
            </a:r>
            <a:r>
              <a:rPr lang="en-CA" dirty="0" err="1"/>
              <a:t>répartir</a:t>
            </a:r>
            <a:r>
              <a:rPr lang="en-CA" dirty="0"/>
              <a:t> les </a:t>
            </a:r>
            <a:r>
              <a:rPr lang="en-CA" dirty="0" err="1"/>
              <a:t>avantages</a:t>
            </a:r>
            <a:r>
              <a:rPr lang="en-CA" dirty="0"/>
              <a:t> et les </a:t>
            </a:r>
            <a:r>
              <a:rPr lang="en-CA" dirty="0" err="1"/>
              <a:t>préjudices</a:t>
            </a:r>
            <a:r>
              <a:rPr lang="en-CA" dirty="0"/>
              <a:t> entre les parties </a:t>
            </a:r>
            <a:r>
              <a:rPr lang="en-CA" dirty="0" err="1"/>
              <a:t>prenantes</a:t>
            </a:r>
            <a:r>
              <a:rPr lang="en-CA" dirty="0"/>
              <a:t> de manière </a:t>
            </a:r>
            <a:r>
              <a:rPr lang="en-CA" dirty="0" err="1"/>
              <a:t>juste</a:t>
            </a:r>
            <a:r>
              <a:rPr lang="en-CA" dirty="0"/>
              <a:t>, </a:t>
            </a:r>
            <a:r>
              <a:rPr lang="en-CA" dirty="0" err="1"/>
              <a:t>équitable</a:t>
            </a:r>
            <a:r>
              <a:rPr lang="en-CA" dirty="0"/>
              <a:t> et </a:t>
            </a:r>
            <a:r>
              <a:rPr lang="en-CA" dirty="0" err="1"/>
              <a:t>impartiale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2F097A-8C91-A469-2634-5CE6FC1DEAB4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7069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271B4F-D950-CCD2-71D1-5B53BC8A890C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3280311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Qu'est-ce que l'éthique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Il y a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dirty="0" err="1"/>
              <a:t>variété</a:t>
            </a:r>
            <a:r>
              <a:rPr lang="en-CA" dirty="0"/>
              <a:t> de codes/cultures </a:t>
            </a:r>
            <a:r>
              <a:rPr lang="en-CA" dirty="0" err="1"/>
              <a:t>éthiques</a:t>
            </a:r>
            <a:r>
              <a:rPr lang="en-CA" dirty="0"/>
              <a:t>, </a:t>
            </a:r>
            <a:r>
              <a:rPr lang="en-CA" dirty="0" err="1"/>
              <a:t>notamment</a:t>
            </a:r>
            <a:r>
              <a:rPr lang="en-CA" dirty="0"/>
              <a:t> :</a:t>
            </a:r>
          </a:p>
          <a:p>
            <a:pPr lvl="1"/>
            <a:r>
              <a:rPr lang="en-CA" dirty="0" err="1"/>
              <a:t>Confucianisme</a:t>
            </a:r>
            <a:endParaRPr lang="en-CA" dirty="0"/>
          </a:p>
          <a:p>
            <a:pPr lvl="1"/>
            <a:r>
              <a:rPr lang="en-CA" dirty="0" err="1"/>
              <a:t>Taoïsme</a:t>
            </a:r>
            <a:endParaRPr lang="en-CA" dirty="0"/>
          </a:p>
          <a:p>
            <a:pPr lvl="1"/>
            <a:r>
              <a:rPr lang="en-CA" dirty="0" err="1"/>
              <a:t>Bouddhisme</a:t>
            </a:r>
            <a:endParaRPr lang="en-CA" dirty="0"/>
          </a:p>
          <a:p>
            <a:pPr lvl="1"/>
            <a:r>
              <a:rPr lang="en-CA" dirty="0"/>
              <a:t>Ubuntu</a:t>
            </a:r>
          </a:p>
          <a:p>
            <a:pPr lvl="1"/>
            <a:r>
              <a:rPr lang="en-CA" dirty="0" err="1"/>
              <a:t>Te</a:t>
            </a:r>
            <a:r>
              <a:rPr lang="en-CA" dirty="0"/>
              <a:t> Ara Tika (</a:t>
            </a:r>
            <a:r>
              <a:rPr lang="en-CA" dirty="0" err="1"/>
              <a:t>Maori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etc.</a:t>
            </a:r>
          </a:p>
          <a:p>
            <a:r>
              <a:rPr lang="en-CA" dirty="0"/>
              <a:t>Il </a:t>
            </a:r>
            <a:r>
              <a:rPr lang="en-CA" dirty="0" err="1"/>
              <a:t>est</a:t>
            </a:r>
            <a:r>
              <a:rPr lang="en-CA" dirty="0"/>
              <a:t> facile </a:t>
            </a:r>
            <a:r>
              <a:rPr lang="en-CA" dirty="0" err="1"/>
              <a:t>d'imaginer</a:t>
            </a:r>
            <a:r>
              <a:rPr lang="en-CA" dirty="0"/>
              <a:t> des </a:t>
            </a:r>
            <a:r>
              <a:rPr lang="en-CA" dirty="0" err="1"/>
              <a:t>contextes</a:t>
            </a:r>
            <a:r>
              <a:rPr lang="en-CA" dirty="0"/>
              <a:t> dans </a:t>
            </a:r>
            <a:r>
              <a:rPr lang="en-CA" dirty="0" err="1"/>
              <a:t>lesquels</a:t>
            </a:r>
            <a:r>
              <a:rPr lang="en-CA" dirty="0"/>
              <a:t> </a:t>
            </a:r>
            <a:r>
              <a:rPr lang="en-CA" dirty="0" err="1"/>
              <a:t>l'un</a:t>
            </a:r>
            <a:r>
              <a:rPr lang="en-CA" dirty="0"/>
              <a:t> de </a:t>
            </a:r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éléments</a:t>
            </a:r>
            <a:r>
              <a:rPr lang="en-CA" dirty="0"/>
              <a:t> </a:t>
            </a:r>
            <a:r>
              <a:rPr lang="en-CA" dirty="0" err="1"/>
              <a:t>serait</a:t>
            </a:r>
            <a:r>
              <a:rPr lang="en-CA" dirty="0"/>
              <a:t> </a:t>
            </a:r>
            <a:r>
              <a:rPr lang="en-CA" dirty="0" err="1"/>
              <a:t>mieux</a:t>
            </a:r>
            <a:r>
              <a:rPr lang="en-CA" dirty="0"/>
              <a:t> </a:t>
            </a:r>
            <a:r>
              <a:rPr lang="en-CA" dirty="0" err="1"/>
              <a:t>adapté</a:t>
            </a:r>
            <a:r>
              <a:rPr lang="en-CA" dirty="0"/>
              <a:t> à la </a:t>
            </a:r>
            <a:r>
              <a:rPr lang="en-CA" dirty="0" err="1"/>
              <a:t>tâche</a:t>
            </a:r>
            <a:r>
              <a:rPr lang="en-CA" dirty="0"/>
              <a:t> à </a:t>
            </a:r>
            <a:r>
              <a:rPr lang="en-CA" dirty="0" err="1"/>
              <a:t>accomplir</a:t>
            </a:r>
            <a:r>
              <a:rPr lang="en-CA" dirty="0"/>
              <a:t> – </a:t>
            </a:r>
            <a:r>
              <a:rPr lang="en-CA" b="1" dirty="0" err="1"/>
              <a:t>renseignez</a:t>
            </a:r>
            <a:r>
              <a:rPr lang="en-CA" b="1" dirty="0"/>
              <a:t>-vous</a:t>
            </a:r>
            <a:r>
              <a:rPr lang="en-CA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87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EDB60D-5370-E3F1-C252-BE12BD1B083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635214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E6669-0D04-17B7-9535-89F5BA80AE3B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0377064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L’éthique</a:t>
            </a:r>
            <a:r>
              <a:rPr lang="en-CA" dirty="0"/>
              <a:t> et science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200" dirty="0"/>
              <a:t>Comment </a:t>
            </a:r>
            <a:r>
              <a:rPr lang="en-CA" sz="2200" dirty="0" err="1"/>
              <a:t>ces</a:t>
            </a:r>
            <a:r>
              <a:rPr lang="en-CA" sz="2200" dirty="0"/>
              <a:t> </a:t>
            </a:r>
            <a:r>
              <a:rPr lang="en-CA" sz="2200" dirty="0" err="1"/>
              <a:t>théories</a:t>
            </a:r>
            <a:r>
              <a:rPr lang="en-CA" sz="2200" dirty="0"/>
              <a:t> </a:t>
            </a:r>
            <a:r>
              <a:rPr lang="en-CA" sz="2200" dirty="0" err="1"/>
              <a:t>éthiques</a:t>
            </a:r>
            <a:r>
              <a:rPr lang="en-CA" sz="2200" dirty="0"/>
              <a:t> </a:t>
            </a:r>
            <a:r>
              <a:rPr lang="en-CA" sz="2200" dirty="0" err="1"/>
              <a:t>peuvent-elles</a:t>
            </a:r>
            <a:r>
              <a:rPr lang="en-CA" sz="2200" dirty="0"/>
              <a:t> </a:t>
            </a:r>
            <a:r>
              <a:rPr lang="en-CA" sz="2200" dirty="0" err="1"/>
              <a:t>s'appliquer</a:t>
            </a:r>
            <a:r>
              <a:rPr lang="en-CA" sz="2200" dirty="0"/>
              <a:t> à </a:t>
            </a:r>
            <a:r>
              <a:rPr lang="en-CA" sz="2200" dirty="0" err="1"/>
              <a:t>l'analyse</a:t>
            </a:r>
            <a:r>
              <a:rPr lang="en-CA" sz="2200" dirty="0"/>
              <a:t> des </a:t>
            </a:r>
            <a:r>
              <a:rPr lang="en-CA" sz="2200" dirty="0" err="1"/>
              <a:t>données</a:t>
            </a:r>
            <a:r>
              <a:rPr lang="en-CA" sz="2200" dirty="0"/>
              <a:t> ? </a:t>
            </a:r>
          </a:p>
          <a:p>
            <a:pPr lvl="1"/>
            <a:r>
              <a:rPr lang="en-CA" sz="1900" dirty="0"/>
              <a:t>qui, le </a:t>
            </a:r>
            <a:r>
              <a:rPr lang="en-CA" sz="1900" dirty="0" err="1"/>
              <a:t>cas</a:t>
            </a:r>
            <a:r>
              <a:rPr lang="en-CA" sz="1900" dirty="0"/>
              <a:t> </a:t>
            </a:r>
            <a:r>
              <a:rPr lang="en-CA" sz="1900" dirty="0" err="1"/>
              <a:t>échéant</a:t>
            </a:r>
            <a:r>
              <a:rPr lang="en-CA" sz="1900" dirty="0"/>
              <a:t>, </a:t>
            </a:r>
            <a:r>
              <a:rPr lang="en-CA" sz="1900" dirty="0" err="1"/>
              <a:t>est</a:t>
            </a:r>
            <a:r>
              <a:rPr lang="en-CA" sz="1900" dirty="0"/>
              <a:t> </a:t>
            </a:r>
            <a:r>
              <a:rPr lang="en-CA" sz="1900" b="1" dirty="0"/>
              <a:t>propriétaire des </a:t>
            </a:r>
            <a:r>
              <a:rPr lang="en-CA" sz="1900" b="1" dirty="0" err="1"/>
              <a:t>données</a:t>
            </a:r>
            <a:r>
              <a:rPr lang="en-CA" sz="1900" dirty="0"/>
              <a:t> ?</a:t>
            </a:r>
          </a:p>
          <a:p>
            <a:pPr lvl="1"/>
            <a:r>
              <a:rPr lang="en-CA" sz="1900" dirty="0"/>
              <a:t>y a-t-il des </a:t>
            </a:r>
            <a:r>
              <a:rPr lang="en-CA" sz="1900" b="1" dirty="0" err="1"/>
              <a:t>limites</a:t>
            </a:r>
            <a:r>
              <a:rPr lang="en-CA" sz="1900" dirty="0"/>
              <a:t> à </a:t>
            </a:r>
            <a:r>
              <a:rPr lang="en-CA" sz="1900" dirty="0" err="1"/>
              <a:t>l'utilisation</a:t>
            </a:r>
            <a:r>
              <a:rPr lang="en-CA" sz="1900" dirty="0"/>
              <a:t> des </a:t>
            </a:r>
            <a:r>
              <a:rPr lang="en-CA" sz="1900" dirty="0" err="1"/>
              <a:t>données</a:t>
            </a:r>
            <a:r>
              <a:rPr lang="en-CA" sz="1900" dirty="0"/>
              <a:t> ?</a:t>
            </a:r>
          </a:p>
          <a:p>
            <a:pPr lvl="1"/>
            <a:r>
              <a:rPr lang="en-CA" sz="1900" dirty="0" err="1"/>
              <a:t>certaines</a:t>
            </a:r>
            <a:r>
              <a:rPr lang="en-CA" sz="1900" dirty="0"/>
              <a:t> analyses </a:t>
            </a:r>
            <a:r>
              <a:rPr lang="en-CA" sz="1900" dirty="0" err="1"/>
              <a:t>comportent-elles</a:t>
            </a:r>
            <a:r>
              <a:rPr lang="en-CA" sz="1900" dirty="0"/>
              <a:t> des </a:t>
            </a:r>
            <a:r>
              <a:rPr lang="en-CA" sz="1900" b="1" dirty="0" err="1"/>
              <a:t>biais</a:t>
            </a:r>
            <a:r>
              <a:rPr lang="en-CA" sz="1900" b="1" dirty="0"/>
              <a:t> de </a:t>
            </a:r>
            <a:r>
              <a:rPr lang="en-CA" sz="1900" b="1" dirty="0" err="1"/>
              <a:t>valeur</a:t>
            </a:r>
            <a:r>
              <a:rPr lang="en-CA" sz="1900" dirty="0"/>
              <a:t> ?</a:t>
            </a:r>
          </a:p>
          <a:p>
            <a:pPr lvl="1"/>
            <a:r>
              <a:rPr lang="en-CA" sz="1900" dirty="0"/>
              <a:t>y a-t-il des </a:t>
            </a:r>
            <a:r>
              <a:rPr lang="en-CA" sz="1900" dirty="0" err="1"/>
              <a:t>catégories</a:t>
            </a:r>
            <a:r>
              <a:rPr lang="en-CA" sz="1900" dirty="0"/>
              <a:t> qui ne </a:t>
            </a:r>
            <a:r>
              <a:rPr lang="en-CA" sz="1900" dirty="0" err="1"/>
              <a:t>devraient</a:t>
            </a:r>
            <a:r>
              <a:rPr lang="en-CA" sz="1900" dirty="0"/>
              <a:t> jamais </a:t>
            </a:r>
            <a:r>
              <a:rPr lang="en-CA" sz="1900" dirty="0" err="1"/>
              <a:t>être</a:t>
            </a:r>
            <a:r>
              <a:rPr lang="en-CA" sz="1900" dirty="0"/>
              <a:t> </a:t>
            </a:r>
            <a:r>
              <a:rPr lang="en-CA" sz="1900" dirty="0" err="1"/>
              <a:t>utilisées</a:t>
            </a:r>
            <a:r>
              <a:rPr lang="en-CA" sz="1900" dirty="0"/>
              <a:t> dans </a:t>
            </a:r>
            <a:r>
              <a:rPr lang="en-CA" sz="1900" dirty="0" err="1"/>
              <a:t>l'</a:t>
            </a:r>
            <a:r>
              <a:rPr lang="en-CA" sz="1900" b="1" dirty="0" err="1"/>
              <a:t>analyse</a:t>
            </a:r>
            <a:r>
              <a:rPr lang="en-CA" sz="1900" b="1" dirty="0"/>
              <a:t> des </a:t>
            </a:r>
            <a:r>
              <a:rPr lang="en-CA" sz="1900" b="1" dirty="0" err="1"/>
              <a:t>données</a:t>
            </a:r>
            <a:r>
              <a:rPr lang="en-CA" sz="1900" b="1" dirty="0"/>
              <a:t> </a:t>
            </a:r>
            <a:r>
              <a:rPr lang="en-CA" sz="1900" b="1" dirty="0" err="1"/>
              <a:t>personnelles</a:t>
            </a:r>
            <a:r>
              <a:rPr lang="en-CA" sz="1900" dirty="0"/>
              <a:t> ?</a:t>
            </a:r>
          </a:p>
          <a:p>
            <a:pPr lvl="1"/>
            <a:r>
              <a:rPr lang="en-CA" sz="1900" dirty="0"/>
              <a:t>les </a:t>
            </a:r>
            <a:r>
              <a:rPr lang="en-CA" sz="1900" dirty="0" err="1"/>
              <a:t>données</a:t>
            </a:r>
            <a:r>
              <a:rPr lang="en-CA" sz="1900" dirty="0"/>
              <a:t> </a:t>
            </a:r>
            <a:r>
              <a:rPr lang="en-CA" sz="1900" dirty="0" err="1"/>
              <a:t>doivent-elles</a:t>
            </a:r>
            <a:r>
              <a:rPr lang="en-CA" sz="1900" dirty="0"/>
              <a:t> </a:t>
            </a:r>
            <a:r>
              <a:rPr lang="en-CA" sz="1900" dirty="0" err="1"/>
              <a:t>être</a:t>
            </a:r>
            <a:r>
              <a:rPr lang="en-CA" sz="1900" dirty="0"/>
              <a:t> </a:t>
            </a:r>
            <a:r>
              <a:rPr lang="en-CA" sz="1900" dirty="0" err="1"/>
              <a:t>accessibles</a:t>
            </a:r>
            <a:r>
              <a:rPr lang="en-CA" sz="1900" dirty="0"/>
              <a:t> </a:t>
            </a:r>
            <a:r>
              <a:rPr lang="en-CA" sz="1900" b="1" dirty="0" err="1"/>
              <a:t>publiquement</a:t>
            </a:r>
            <a:r>
              <a:rPr lang="en-CA" sz="1900" dirty="0"/>
              <a:t> ?</a:t>
            </a:r>
          </a:p>
          <a:p>
            <a:r>
              <a:rPr lang="en-CA" dirty="0"/>
              <a:t>Les </a:t>
            </a:r>
            <a:r>
              <a:rPr lang="en-CA" dirty="0" err="1"/>
              <a:t>réponses</a:t>
            </a:r>
            <a:r>
              <a:rPr lang="en-CA" dirty="0"/>
              <a:t> </a:t>
            </a:r>
            <a:r>
              <a:rPr lang="en-CA" dirty="0" err="1"/>
              <a:t>dépendent</a:t>
            </a:r>
            <a:r>
              <a:rPr lang="en-CA" dirty="0"/>
              <a:t> d'un certain </a:t>
            </a:r>
            <a:r>
              <a:rPr lang="en-CA" dirty="0" err="1"/>
              <a:t>nombre</a:t>
            </a:r>
            <a:r>
              <a:rPr lang="en-CA" dirty="0"/>
              <a:t> de </a:t>
            </a:r>
            <a:r>
              <a:rPr lang="en-CA" dirty="0" err="1"/>
              <a:t>facteurs</a:t>
            </a:r>
            <a:r>
              <a:rPr lang="en-CA" dirty="0"/>
              <a:t>. Pour vous donner </a:t>
            </a:r>
            <a:r>
              <a:rPr lang="en-CA" dirty="0" err="1"/>
              <a:t>une</a:t>
            </a:r>
            <a:r>
              <a:rPr lang="en-CA" dirty="0"/>
              <a:t> idée de </a:t>
            </a:r>
            <a:r>
              <a:rPr lang="en-CA" dirty="0" err="1"/>
              <a:t>certaines</a:t>
            </a:r>
            <a:r>
              <a:rPr lang="en-CA" dirty="0"/>
              <a:t> des </a:t>
            </a:r>
            <a:r>
              <a:rPr lang="en-CA" dirty="0" err="1"/>
              <a:t>complexités</a:t>
            </a:r>
            <a:r>
              <a:rPr lang="en-CA" dirty="0"/>
              <a:t>, </a:t>
            </a:r>
            <a:r>
              <a:rPr lang="en-CA" dirty="0" err="1"/>
              <a:t>posons</a:t>
            </a:r>
            <a:r>
              <a:rPr lang="en-CA" dirty="0"/>
              <a:t> la première question : </a:t>
            </a:r>
            <a:r>
              <a:rPr lang="en-CA" i="1" dirty="0"/>
              <a:t>qui, le </a:t>
            </a:r>
            <a:r>
              <a:rPr lang="en-CA" i="1" dirty="0" err="1"/>
              <a:t>cas</a:t>
            </a:r>
            <a:r>
              <a:rPr lang="en-CA" i="1" dirty="0"/>
              <a:t> </a:t>
            </a:r>
            <a:r>
              <a:rPr lang="en-CA" i="1" dirty="0" err="1"/>
              <a:t>échéant</a:t>
            </a:r>
            <a:r>
              <a:rPr lang="en-CA" i="1" dirty="0"/>
              <a:t>, </a:t>
            </a:r>
            <a:r>
              <a:rPr lang="en-CA" i="1" dirty="0" err="1"/>
              <a:t>est</a:t>
            </a:r>
            <a:r>
              <a:rPr lang="en-CA" i="1" dirty="0"/>
              <a:t> propriétaire des </a:t>
            </a:r>
            <a:r>
              <a:rPr lang="en-CA" i="1" dirty="0" err="1"/>
              <a:t>données</a:t>
            </a:r>
            <a:r>
              <a:rPr lang="en-CA" i="1" dirty="0"/>
              <a:t> ?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88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C54E43-CEE5-B58B-4BB3-49C73CAED2F2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6576508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33597-5B40-0B09-DDE8-A7B718105D7C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794949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L’éthique</a:t>
            </a:r>
            <a:r>
              <a:rPr lang="en-CA" dirty="0"/>
              <a:t> et science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17690"/>
            <a:ext cx="10247555" cy="3851404"/>
          </a:xfrm>
        </p:spPr>
        <p:txBody>
          <a:bodyPr>
            <a:noAutofit/>
          </a:bodyPr>
          <a:lstStyle/>
          <a:p>
            <a:r>
              <a:rPr lang="en-CA" sz="2000" dirty="0"/>
              <a:t>Est-</a:t>
            </a:r>
            <a:r>
              <a:rPr lang="en-CA" sz="2000" dirty="0" err="1"/>
              <a:t>ce</a:t>
            </a:r>
            <a:r>
              <a:rPr lang="en-CA" sz="2000" dirty="0"/>
              <a:t> que </a:t>
            </a:r>
            <a:r>
              <a:rPr lang="en-CA" sz="2000" dirty="0" err="1"/>
              <a:t>ce</a:t>
            </a:r>
            <a:r>
              <a:rPr lang="en-CA" sz="2000" dirty="0"/>
              <a:t> </a:t>
            </a:r>
            <a:r>
              <a:rPr lang="en-CA" sz="2000" dirty="0" err="1"/>
              <a:t>sont</a:t>
            </a:r>
            <a:r>
              <a:rPr lang="en-CA" sz="2000" dirty="0"/>
              <a:t> les </a:t>
            </a:r>
            <a:r>
              <a:rPr lang="en-CA" sz="2000" b="1" dirty="0" err="1"/>
              <a:t>analystes</a:t>
            </a:r>
            <a:r>
              <a:rPr lang="en-CA" sz="2000" b="1" dirty="0"/>
              <a:t> de </a:t>
            </a:r>
            <a:r>
              <a:rPr lang="en-CA" sz="2000" b="1" dirty="0" err="1"/>
              <a:t>données</a:t>
            </a:r>
            <a:r>
              <a:rPr lang="en-CA" sz="2000" b="1" dirty="0"/>
              <a:t> </a:t>
            </a:r>
            <a:r>
              <a:rPr lang="en-CA" sz="2000" dirty="0"/>
              <a:t>qui </a:t>
            </a:r>
            <a:r>
              <a:rPr lang="en-CA" sz="2000" dirty="0" err="1"/>
              <a:t>transforment</a:t>
            </a:r>
            <a:r>
              <a:rPr lang="en-CA" sz="2000" dirty="0"/>
              <a:t> le </a:t>
            </a:r>
            <a:r>
              <a:rPr lang="en-CA" sz="2000" dirty="0" err="1"/>
              <a:t>potentiel</a:t>
            </a:r>
            <a:r>
              <a:rPr lang="en-CA" sz="2000" dirty="0"/>
              <a:t> des </a:t>
            </a:r>
            <a:r>
              <a:rPr lang="en-CA" sz="2000" dirty="0" err="1"/>
              <a:t>données</a:t>
            </a:r>
            <a:r>
              <a:rPr lang="en-CA" sz="2000" dirty="0"/>
              <a:t> </a:t>
            </a:r>
            <a:r>
              <a:rPr lang="en-CA" sz="2000" dirty="0" err="1"/>
              <a:t>en</a:t>
            </a:r>
            <a:r>
              <a:rPr lang="en-CA" sz="2000" dirty="0"/>
              <a:t> </a:t>
            </a:r>
            <a:r>
              <a:rPr lang="en-CA" sz="2000" dirty="0" err="1"/>
              <a:t>informations</a:t>
            </a:r>
            <a:r>
              <a:rPr lang="en-CA" sz="2000" dirty="0"/>
              <a:t> </a:t>
            </a:r>
            <a:r>
              <a:rPr lang="en-CA" sz="2000" dirty="0" err="1"/>
              <a:t>exploitables</a:t>
            </a:r>
            <a:r>
              <a:rPr lang="en-CA" sz="2000" dirty="0"/>
              <a:t> ? </a:t>
            </a:r>
          </a:p>
          <a:p>
            <a:r>
              <a:rPr lang="en-CA" sz="2000" dirty="0"/>
              <a:t>Est-</a:t>
            </a:r>
            <a:r>
              <a:rPr lang="en-CA" sz="2000" dirty="0" err="1"/>
              <a:t>ce</a:t>
            </a:r>
            <a:r>
              <a:rPr lang="en-CA" sz="2000" dirty="0"/>
              <a:t> que </a:t>
            </a:r>
            <a:r>
              <a:rPr lang="en-CA" sz="2000" dirty="0" err="1"/>
              <a:t>ce</a:t>
            </a:r>
            <a:r>
              <a:rPr lang="en-CA" sz="2000" dirty="0"/>
              <a:t> </a:t>
            </a:r>
            <a:r>
              <a:rPr lang="en-CA" sz="2000" dirty="0" err="1"/>
              <a:t>sont</a:t>
            </a:r>
            <a:r>
              <a:rPr lang="en-CA" sz="2000" dirty="0"/>
              <a:t> les </a:t>
            </a:r>
            <a:r>
              <a:rPr lang="en-CA" sz="2000" b="1" dirty="0" err="1"/>
              <a:t>collecteurs</a:t>
            </a:r>
            <a:r>
              <a:rPr lang="en-CA" sz="2000" b="1" dirty="0"/>
              <a:t> de </a:t>
            </a:r>
            <a:r>
              <a:rPr lang="en-CA" sz="2000" b="1" dirty="0" err="1"/>
              <a:t>données</a:t>
            </a:r>
            <a:r>
              <a:rPr lang="en-CA" sz="2000" b="1" dirty="0"/>
              <a:t> </a:t>
            </a:r>
            <a:r>
              <a:rPr lang="en-CA" sz="2000" dirty="0"/>
              <a:t>qui</a:t>
            </a:r>
            <a:r>
              <a:rPr lang="en-CA" sz="2000" b="1" dirty="0"/>
              <a:t> </a:t>
            </a:r>
            <a:r>
              <a:rPr lang="en-CA" sz="2000" dirty="0" err="1"/>
              <a:t>ont</a:t>
            </a:r>
            <a:r>
              <a:rPr lang="en-CA" sz="2000" dirty="0"/>
              <a:t> </a:t>
            </a:r>
            <a:r>
              <a:rPr lang="en-CA" sz="2000" dirty="0" err="1"/>
              <a:t>une</a:t>
            </a:r>
            <a:r>
              <a:rPr lang="en-CA" sz="2000" dirty="0"/>
              <a:t> </a:t>
            </a:r>
            <a:r>
              <a:rPr lang="en-CA" sz="2000" dirty="0" err="1"/>
              <a:t>copie</a:t>
            </a:r>
            <a:r>
              <a:rPr lang="en-CA" sz="2000" dirty="0"/>
              <a:t> et </a:t>
            </a:r>
            <a:r>
              <a:rPr lang="en-CA" sz="2000" dirty="0" err="1"/>
              <a:t>rendent</a:t>
            </a:r>
            <a:r>
              <a:rPr lang="en-CA" sz="2000" dirty="0"/>
              <a:t> le travail possible ? </a:t>
            </a:r>
          </a:p>
          <a:p>
            <a:r>
              <a:rPr lang="en-CA" sz="2000" dirty="0" err="1"/>
              <a:t>Sont-ce</a:t>
            </a:r>
            <a:r>
              <a:rPr lang="en-CA" sz="2000" dirty="0"/>
              <a:t> les </a:t>
            </a:r>
            <a:r>
              <a:rPr lang="en-CA" sz="2000" b="1" dirty="0" err="1"/>
              <a:t>commenditaires</a:t>
            </a:r>
            <a:r>
              <a:rPr lang="en-CA" sz="2000" b="1" dirty="0"/>
              <a:t> </a:t>
            </a:r>
            <a:r>
              <a:rPr lang="en-CA" sz="2000" dirty="0" err="1"/>
              <a:t>ou</a:t>
            </a:r>
            <a:r>
              <a:rPr lang="en-CA" sz="2000" dirty="0"/>
              <a:t> les </a:t>
            </a:r>
            <a:r>
              <a:rPr lang="en-CA" sz="2000" b="1" dirty="0" err="1"/>
              <a:t>employeurs</a:t>
            </a:r>
            <a:r>
              <a:rPr lang="en-CA" sz="2000" b="1" dirty="0"/>
              <a:t> </a:t>
            </a:r>
            <a:r>
              <a:rPr lang="en-CA" sz="2000" dirty="0"/>
              <a:t>qui </a:t>
            </a:r>
            <a:r>
              <a:rPr lang="en-CA" sz="2000" dirty="0" err="1"/>
              <a:t>ont</a:t>
            </a:r>
            <a:r>
              <a:rPr lang="en-CA" sz="2000" dirty="0"/>
              <a:t> </a:t>
            </a:r>
            <a:r>
              <a:rPr lang="en-CA" sz="2000" dirty="0" err="1"/>
              <a:t>rendu</a:t>
            </a:r>
            <a:r>
              <a:rPr lang="en-CA" sz="2000" dirty="0"/>
              <a:t> le </a:t>
            </a:r>
            <a:r>
              <a:rPr lang="en-CA" sz="2000" dirty="0" err="1"/>
              <a:t>processus</a:t>
            </a:r>
            <a:r>
              <a:rPr lang="en-CA" sz="2000" dirty="0"/>
              <a:t> viable ?</a:t>
            </a:r>
          </a:p>
          <a:p>
            <a:r>
              <a:rPr lang="en-CA" sz="2000" dirty="0"/>
              <a:t>Dans </a:t>
            </a:r>
            <a:r>
              <a:rPr lang="en-CA" sz="2000" dirty="0" err="1"/>
              <a:t>certains</a:t>
            </a:r>
            <a:r>
              <a:rPr lang="en-CA" sz="2000" dirty="0"/>
              <a:t> </a:t>
            </a:r>
            <a:r>
              <a:rPr lang="en-CA" sz="2000" dirty="0" err="1"/>
              <a:t>cas</a:t>
            </a:r>
            <a:r>
              <a:rPr lang="en-CA" sz="2000" dirty="0"/>
              <a:t>, la </a:t>
            </a:r>
            <a:r>
              <a:rPr lang="en-CA" sz="2000" b="1" dirty="0" err="1"/>
              <a:t>loi</a:t>
            </a:r>
            <a:r>
              <a:rPr lang="en-CA" sz="2000" b="1" dirty="0"/>
              <a:t> </a:t>
            </a:r>
            <a:r>
              <a:rPr lang="en-CA" sz="2000" dirty="0"/>
              <a:t>peut </a:t>
            </a:r>
            <a:r>
              <a:rPr lang="en-CA" sz="2000" dirty="0" err="1"/>
              <a:t>également</a:t>
            </a:r>
            <a:r>
              <a:rPr lang="en-CA" sz="2000" dirty="0"/>
              <a:t> </a:t>
            </a:r>
            <a:r>
              <a:rPr lang="en-CA" sz="2000" dirty="0" err="1"/>
              <a:t>intervenir</a:t>
            </a:r>
            <a:r>
              <a:rPr lang="en-CA" sz="2000" dirty="0"/>
              <a:t>. </a:t>
            </a:r>
          </a:p>
          <a:p>
            <a:r>
              <a:rPr lang="en-CA" sz="2000" dirty="0"/>
              <a:t>Il </a:t>
            </a:r>
            <a:r>
              <a:rPr lang="en-CA" sz="2000" dirty="0" err="1"/>
              <a:t>n'est</a:t>
            </a:r>
            <a:r>
              <a:rPr lang="en-CA" sz="2000" dirty="0"/>
              <a:t> pas facile de </a:t>
            </a:r>
            <a:r>
              <a:rPr lang="en-CA" sz="2000" dirty="0" err="1"/>
              <a:t>répondre</a:t>
            </a:r>
            <a:r>
              <a:rPr lang="en-CA" sz="2000" dirty="0"/>
              <a:t> à </a:t>
            </a:r>
            <a:r>
              <a:rPr lang="en-CA" sz="2000" dirty="0" err="1"/>
              <a:t>cette</a:t>
            </a:r>
            <a:r>
              <a:rPr lang="en-CA" sz="2000" dirty="0"/>
              <a:t> question simple ; il faut </a:t>
            </a:r>
            <a:r>
              <a:rPr lang="en-CA" sz="2000" dirty="0" err="1"/>
              <a:t>s’y</a:t>
            </a:r>
            <a:r>
              <a:rPr lang="en-CA" sz="2000" dirty="0"/>
              <a:t> prendre au </a:t>
            </a:r>
            <a:r>
              <a:rPr lang="en-CA" sz="2000" dirty="0" err="1"/>
              <a:t>cas</a:t>
            </a:r>
            <a:r>
              <a:rPr lang="en-CA" sz="2000" dirty="0"/>
              <a:t> par </a:t>
            </a:r>
            <a:r>
              <a:rPr lang="en-CA" sz="2000" dirty="0" err="1"/>
              <a:t>cas</a:t>
            </a:r>
            <a:r>
              <a:rPr lang="en-CA" sz="2000" dirty="0"/>
              <a:t>. </a:t>
            </a:r>
          </a:p>
          <a:p>
            <a:r>
              <a:rPr lang="en-CA" sz="2000" dirty="0" err="1"/>
              <a:t>Vérité</a:t>
            </a:r>
            <a:r>
              <a:rPr lang="en-CA" sz="2000" dirty="0"/>
              <a:t> </a:t>
            </a:r>
            <a:r>
              <a:rPr lang="en-CA" sz="2000" dirty="0" err="1"/>
              <a:t>cachée</a:t>
            </a:r>
            <a:r>
              <a:rPr lang="en-CA" sz="2000" dirty="0"/>
              <a:t> : </a:t>
            </a:r>
            <a:r>
              <a:rPr lang="en-CA" sz="2000" dirty="0" err="1"/>
              <a:t>l</a:t>
            </a:r>
            <a:r>
              <a:rPr lang="en-CA" sz="2000" b="1" dirty="0" err="1"/>
              <a:t>'analyse</a:t>
            </a:r>
            <a:r>
              <a:rPr lang="en-CA" sz="2000" b="1" dirty="0"/>
              <a:t> des </a:t>
            </a:r>
            <a:r>
              <a:rPr lang="en-CA" sz="2000" b="1" dirty="0" err="1"/>
              <a:t>données</a:t>
            </a:r>
            <a:r>
              <a:rPr lang="en-CA" sz="2000" b="1" dirty="0"/>
              <a:t> ne se </a:t>
            </a:r>
            <a:r>
              <a:rPr lang="en-CA" sz="2000" b="1" dirty="0" err="1"/>
              <a:t>limite</a:t>
            </a:r>
            <a:r>
              <a:rPr lang="en-CA" sz="2000" b="1" dirty="0"/>
              <a:t> pas </a:t>
            </a:r>
            <a:r>
              <a:rPr lang="en-CA" sz="2000" dirty="0"/>
              <a:t>à </a:t>
            </a:r>
            <a:r>
              <a:rPr lang="en-CA" sz="2000" dirty="0" err="1"/>
              <a:t>l'</a:t>
            </a:r>
            <a:r>
              <a:rPr lang="en-CA" sz="2000" b="1" i="1" dirty="0" err="1"/>
              <a:t>analyse</a:t>
            </a:r>
            <a:r>
              <a:rPr lang="en-CA" sz="2000" b="1" dirty="0"/>
              <a:t> des </a:t>
            </a:r>
            <a:r>
              <a:rPr lang="en-CA" sz="2000" b="1" dirty="0" err="1"/>
              <a:t>données</a:t>
            </a:r>
            <a:r>
              <a:rPr lang="en-CA" sz="20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89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F92B652-D7C0-7A63-D833-B9999834F4E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729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14747F-88E4-F647-E9F8-142B978F35CC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61015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6EA3-C323-4729-47AC-406C2535D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Plan du cours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A5783-CB9F-C6C4-2B6D-DCD07C168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2000518"/>
            <a:ext cx="5120641" cy="3868576"/>
          </a:xfrm>
        </p:spPr>
        <p:txBody>
          <a:bodyPr anchor="t">
            <a:normAutofit/>
          </a:bodyPr>
          <a:lstStyle/>
          <a:p>
            <a:pPr marL="0" indent="0">
              <a:buNone/>
              <a:tabLst>
                <a:tab pos="457200" algn="l"/>
              </a:tabLst>
            </a:pPr>
            <a:endParaRPr lang="en-CA" sz="2400" b="1" dirty="0">
              <a:effectLst/>
              <a:ea typeface="Times New Roman" panose="02020603050405020304" pitchFamily="18" charset="0"/>
            </a:endParaRPr>
          </a:p>
          <a:p>
            <a:pPr marL="0" indent="0">
              <a:buNone/>
              <a:tabLst>
                <a:tab pos="457200" algn="l"/>
              </a:tabLst>
            </a:pPr>
            <a:r>
              <a:rPr lang="en-CA" sz="2400" b="1" dirty="0">
                <a:effectLst/>
                <a:ea typeface="Times New Roman" panose="02020603050405020304" pitchFamily="18" charset="0"/>
              </a:rPr>
              <a:t>La </a:t>
            </a:r>
            <a:r>
              <a:rPr lang="en-CA" sz="2400" b="1" dirty="0" err="1">
                <a:effectLst/>
                <a:ea typeface="Times New Roman" panose="02020603050405020304" pitchFamily="18" charset="0"/>
              </a:rPr>
              <a:t>préparation</a:t>
            </a:r>
            <a:r>
              <a:rPr lang="en-CA" sz="2400" b="1" dirty="0">
                <a:effectLst/>
                <a:ea typeface="Times New Roman" panose="02020603050405020304" pitchFamily="18" charset="0"/>
              </a:rPr>
              <a:t> des </a:t>
            </a:r>
            <a:r>
              <a:rPr lang="en-CA" sz="2400" b="1" dirty="0" err="1">
                <a:effectLst/>
                <a:ea typeface="Times New Roman" panose="02020603050405020304" pitchFamily="18" charset="0"/>
              </a:rPr>
              <a:t>données</a:t>
            </a:r>
            <a:endParaRPr lang="en-CA" sz="2400" dirty="0"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r>
              <a:rPr lang="en-CA" dirty="0">
                <a:solidFill>
                  <a:schemeClr val="accent4"/>
                </a:solidFill>
                <a:ea typeface="Times New Roman" panose="02020603050405020304" pitchFamily="18" charset="0"/>
              </a:rPr>
              <a:t>La </a:t>
            </a:r>
            <a:r>
              <a:rPr lang="en-CA" dirty="0" err="1">
                <a:solidFill>
                  <a:schemeClr val="accent4"/>
                </a:solidFill>
                <a:ea typeface="Times New Roman" panose="02020603050405020304" pitchFamily="18" charset="0"/>
              </a:rPr>
              <a:t>qualité</a:t>
            </a:r>
            <a:r>
              <a:rPr lang="en-CA" dirty="0">
                <a:solidFill>
                  <a:schemeClr val="accent4"/>
                </a:solidFill>
                <a:ea typeface="Times New Roman" panose="02020603050405020304" pitchFamily="18" charset="0"/>
              </a:rPr>
              <a:t> et le </a:t>
            </a:r>
            <a:r>
              <a:rPr lang="en-CA" dirty="0" err="1">
                <a:solidFill>
                  <a:schemeClr val="accent4"/>
                </a:solidFill>
                <a:ea typeface="Times New Roman" panose="02020603050405020304" pitchFamily="18" charset="0"/>
              </a:rPr>
              <a:t>traitement</a:t>
            </a:r>
            <a:r>
              <a:rPr lang="en-CA" dirty="0">
                <a:solidFill>
                  <a:schemeClr val="accent4"/>
                </a:solidFill>
                <a:ea typeface="Times New Roman" panose="02020603050405020304" pitchFamily="18" charset="0"/>
              </a:rPr>
              <a:t> des </a:t>
            </a:r>
            <a:r>
              <a:rPr lang="en-CA" dirty="0" err="1">
                <a:solidFill>
                  <a:schemeClr val="accent4"/>
                </a:solidFill>
                <a:ea typeface="Times New Roman" panose="02020603050405020304" pitchFamily="18" charset="0"/>
              </a:rPr>
              <a:t>données</a:t>
            </a:r>
            <a:endParaRPr lang="en-CA" dirty="0">
              <a:solidFill>
                <a:schemeClr val="accent4"/>
              </a:solidFill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r>
              <a:rPr lang="en-CA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Les </a:t>
            </a:r>
            <a:r>
              <a:rPr lang="en-CA" dirty="0" err="1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valeurs</a:t>
            </a:r>
            <a:r>
              <a:rPr lang="en-CA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CA" dirty="0" err="1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manquantes</a:t>
            </a:r>
            <a:endParaRPr lang="en-CA" dirty="0">
              <a:solidFill>
                <a:schemeClr val="accent4"/>
              </a:solidFill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r>
              <a:rPr lang="en-CA" dirty="0">
                <a:solidFill>
                  <a:schemeClr val="accent4"/>
                </a:solidFill>
                <a:ea typeface="Times New Roman" panose="02020603050405020304" pitchFamily="18" charset="0"/>
              </a:rPr>
              <a:t>Les observations </a:t>
            </a:r>
            <a:r>
              <a:rPr lang="en-CA" dirty="0" err="1">
                <a:solidFill>
                  <a:schemeClr val="accent4"/>
                </a:solidFill>
                <a:ea typeface="Times New Roman" panose="02020603050405020304" pitchFamily="18" charset="0"/>
              </a:rPr>
              <a:t>anormales</a:t>
            </a:r>
            <a:endParaRPr lang="en-CA" dirty="0">
              <a:solidFill>
                <a:schemeClr val="accent4"/>
              </a:solidFill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r>
              <a:rPr lang="en-CA" dirty="0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La </a:t>
            </a:r>
            <a:r>
              <a:rPr lang="en-CA" dirty="0" err="1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dimensionnalité</a:t>
            </a:r>
            <a:r>
              <a:rPr lang="en-CA" dirty="0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CA" dirty="0">
                <a:solidFill>
                  <a:schemeClr val="accent5"/>
                </a:solidFill>
                <a:ea typeface="Times New Roman" panose="02020603050405020304" pitchFamily="18" charset="0"/>
              </a:rPr>
              <a:t>et les </a:t>
            </a:r>
            <a:r>
              <a:rPr lang="en-CA" dirty="0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transformations de </a:t>
            </a:r>
            <a:r>
              <a:rPr lang="en-CA" dirty="0" err="1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données</a:t>
            </a:r>
            <a:endParaRPr lang="en-CA" dirty="0">
              <a:solidFill>
                <a:schemeClr val="accent5"/>
              </a:solidFill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endParaRPr lang="en-CA" dirty="0"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endParaRPr lang="en-CA" dirty="0"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7"/>
              <a:tabLst>
                <a:tab pos="457200" algn="l"/>
              </a:tabLst>
            </a:pPr>
            <a:endParaRPr lang="en-CA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95CB66-C4FC-80CB-75FB-1DAAD3DD8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7920" y="2000517"/>
            <a:ext cx="5294630" cy="3868577"/>
          </a:xfrm>
        </p:spPr>
        <p:txBody>
          <a:bodyPr anchor="t"/>
          <a:lstStyle/>
          <a:p>
            <a:pPr marL="0" indent="0">
              <a:buNone/>
              <a:tabLst>
                <a:tab pos="457200" algn="l"/>
              </a:tabLst>
            </a:pPr>
            <a:endParaRPr lang="en-CA" sz="2400" b="1" dirty="0">
              <a:effectLst/>
              <a:ea typeface="Times New Roman" panose="02020603050405020304" pitchFamily="18" charset="0"/>
            </a:endParaRPr>
          </a:p>
          <a:p>
            <a:pPr marL="0" indent="0" algn="l">
              <a:buNone/>
              <a:tabLst>
                <a:tab pos="457200" algn="l"/>
              </a:tabLst>
            </a:pPr>
            <a:r>
              <a:rPr lang="en-GB" sz="2400" b="1" dirty="0">
                <a:effectLst/>
                <a:ea typeface="Times New Roman" panose="02020603050405020304" pitchFamily="18" charset="0"/>
              </a:rPr>
              <a:t>Miscellanea</a:t>
            </a:r>
            <a:endParaRPr lang="en-CA" sz="2400" b="1" dirty="0"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11"/>
              <a:tabLst>
                <a:tab pos="457200" algn="l"/>
              </a:tabLst>
            </a:pPr>
            <a:r>
              <a:rPr lang="en-CA" dirty="0" err="1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L’ingénierie</a:t>
            </a:r>
            <a:r>
              <a:rPr lang="en-CA" dirty="0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 des </a:t>
            </a:r>
            <a:r>
              <a:rPr lang="en-CA" dirty="0" err="1">
                <a:solidFill>
                  <a:schemeClr val="accent5"/>
                </a:solidFill>
                <a:effectLst/>
                <a:ea typeface="Times New Roman" panose="02020603050405020304" pitchFamily="18" charset="0"/>
              </a:rPr>
              <a:t>données</a:t>
            </a:r>
            <a:endParaRPr lang="en-CA" dirty="0">
              <a:solidFill>
                <a:schemeClr val="accent5"/>
              </a:solidFill>
              <a:effectLst/>
              <a:ea typeface="Times New Roman" panose="02020603050405020304" pitchFamily="18" charset="0"/>
            </a:endParaRPr>
          </a:p>
          <a:p>
            <a:pPr marL="749808" lvl="1" indent="-457200">
              <a:buSzPct val="92000"/>
              <a:buFont typeface="+mj-lt"/>
              <a:buAutoNum type="arabicPeriod" startAt="11"/>
              <a:tabLst>
                <a:tab pos="457200" algn="l"/>
              </a:tabLst>
            </a:pPr>
            <a:r>
              <a:rPr lang="en-CA" dirty="0">
                <a:solidFill>
                  <a:schemeClr val="accent5"/>
                </a:solidFill>
                <a:ea typeface="Times New Roman" panose="02020603050405020304" pitchFamily="18" charset="0"/>
              </a:rPr>
              <a:t>La gestion des </a:t>
            </a:r>
            <a:r>
              <a:rPr lang="en-CA" dirty="0" err="1">
                <a:solidFill>
                  <a:schemeClr val="accent5"/>
                </a:solidFill>
                <a:ea typeface="Times New Roman" panose="02020603050405020304" pitchFamily="18" charset="0"/>
              </a:rPr>
              <a:t>données</a:t>
            </a:r>
            <a:endParaRPr lang="en-CA" dirty="0">
              <a:solidFill>
                <a:schemeClr val="accent5"/>
              </a:solidFill>
              <a:ea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467B-33C4-82AC-85EB-623DCD4E1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</a:t>
            </a:fld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2762A-5491-6483-BD17-45D07E711528}"/>
              </a:ext>
            </a:extLst>
          </p:cNvPr>
          <p:cNvSpPr/>
          <p:nvPr/>
        </p:nvSpPr>
        <p:spPr>
          <a:xfrm>
            <a:off x="10798774" y="4796587"/>
            <a:ext cx="1296000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6505B-DDED-95E7-10DD-6B7F35493291}"/>
              </a:ext>
            </a:extLst>
          </p:cNvPr>
          <p:cNvSpPr/>
          <p:nvPr/>
        </p:nvSpPr>
        <p:spPr>
          <a:xfrm>
            <a:off x="10798774" y="5169048"/>
            <a:ext cx="1296000" cy="2887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2EDCCF-BE7F-8EC9-5E98-15BA74DB5201}"/>
              </a:ext>
            </a:extLst>
          </p:cNvPr>
          <p:cNvSpPr/>
          <p:nvPr/>
        </p:nvSpPr>
        <p:spPr>
          <a:xfrm>
            <a:off x="10798774" y="5541509"/>
            <a:ext cx="1296000" cy="2887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F83B31-F7EF-B3A3-ABD8-7ED49940A1A6}"/>
              </a:ext>
            </a:extLst>
          </p:cNvPr>
          <p:cNvSpPr/>
          <p:nvPr/>
        </p:nvSpPr>
        <p:spPr>
          <a:xfrm>
            <a:off x="10798774" y="5913971"/>
            <a:ext cx="1296000" cy="2887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F9E5E-C861-DC55-2000-4688A928D16D}"/>
              </a:ext>
            </a:extLst>
          </p:cNvPr>
          <p:cNvSpPr txBox="1"/>
          <p:nvPr/>
        </p:nvSpPr>
        <p:spPr>
          <a:xfrm>
            <a:off x="10853217" y="5173612"/>
            <a:ext cx="1187115" cy="29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CADDCB-FF73-B574-0B51-40577E8BFE9C}"/>
              </a:ext>
            </a:extLst>
          </p:cNvPr>
          <p:cNvSpPr txBox="1"/>
          <p:nvPr/>
        </p:nvSpPr>
        <p:spPr>
          <a:xfrm>
            <a:off x="10853217" y="5546073"/>
            <a:ext cx="1187115" cy="2916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E10FD-B0CC-F8FB-6F64-DAFACDAEB98D}"/>
              </a:ext>
            </a:extLst>
          </p:cNvPr>
          <p:cNvSpPr txBox="1"/>
          <p:nvPr/>
        </p:nvSpPr>
        <p:spPr>
          <a:xfrm>
            <a:off x="10853217" y="5918535"/>
            <a:ext cx="1187115" cy="29160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A0497-3E25-26B7-15FB-B1F69C0DA4F9}"/>
              </a:ext>
            </a:extLst>
          </p:cNvPr>
          <p:cNvSpPr txBox="1"/>
          <p:nvPr/>
        </p:nvSpPr>
        <p:spPr>
          <a:xfrm>
            <a:off x="10853217" y="4801151"/>
            <a:ext cx="1187115" cy="291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Dagny OT" panose="020B0504020201020104" pitchFamily="34" charset="77"/>
              </a:rPr>
              <a:t>Session 1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27C7841C-ECD7-1D2E-5E1C-954739456FE5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239461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075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L’éthique</a:t>
            </a:r>
            <a:r>
              <a:rPr lang="en-CA" dirty="0"/>
              <a:t> et science des </a:t>
            </a:r>
            <a:r>
              <a:rPr lang="en-CA" dirty="0" err="1"/>
              <a:t>données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2100" dirty="0" err="1"/>
              <a:t>Défi</a:t>
            </a:r>
            <a:r>
              <a:rPr lang="en-CA" sz="2100" dirty="0"/>
              <a:t> </a:t>
            </a:r>
            <a:r>
              <a:rPr lang="en-CA" sz="2100" dirty="0" err="1"/>
              <a:t>similaire</a:t>
            </a:r>
            <a:r>
              <a:rPr lang="en-CA" sz="2100" dirty="0"/>
              <a:t> pour les </a:t>
            </a:r>
            <a:r>
              <a:rPr lang="en-CA" sz="2100" b="1" dirty="0" err="1"/>
              <a:t>données</a:t>
            </a:r>
            <a:r>
              <a:rPr lang="en-CA" sz="2100" b="1" dirty="0"/>
              <a:t> ouvertes </a:t>
            </a:r>
            <a:r>
              <a:rPr lang="en-CA" sz="2100" dirty="0"/>
              <a:t>(les "pro" et les "anti" </a:t>
            </a:r>
            <a:r>
              <a:rPr lang="en-CA" sz="2100" dirty="0" err="1"/>
              <a:t>ont</a:t>
            </a:r>
            <a:r>
              <a:rPr lang="en-CA" sz="2100" dirty="0"/>
              <a:t> de </a:t>
            </a:r>
            <a:r>
              <a:rPr lang="en-CA" sz="2100" dirty="0" err="1"/>
              <a:t>solides</a:t>
            </a:r>
            <a:r>
              <a:rPr lang="en-CA" sz="2100" dirty="0"/>
              <a:t> arguments).</a:t>
            </a:r>
          </a:p>
          <a:p>
            <a:r>
              <a:rPr lang="en-CA" sz="2100" dirty="0"/>
              <a:t>Principe </a:t>
            </a:r>
            <a:r>
              <a:rPr lang="en-CA" sz="2100" dirty="0" err="1"/>
              <a:t>général</a:t>
            </a:r>
            <a:r>
              <a:rPr lang="en-CA" sz="2100" dirty="0"/>
              <a:t> de </a:t>
            </a:r>
            <a:r>
              <a:rPr lang="en-CA" sz="2100" dirty="0" err="1"/>
              <a:t>l'analyse</a:t>
            </a:r>
            <a:r>
              <a:rPr lang="en-CA" sz="2100" dirty="0"/>
              <a:t> des </a:t>
            </a:r>
            <a:r>
              <a:rPr lang="en-CA" sz="2100" dirty="0" err="1"/>
              <a:t>données</a:t>
            </a:r>
            <a:r>
              <a:rPr lang="en-CA" sz="2100" dirty="0"/>
              <a:t> : </a:t>
            </a:r>
            <a:r>
              <a:rPr lang="en-CA" sz="2100" dirty="0" err="1"/>
              <a:t>éviter</a:t>
            </a:r>
            <a:r>
              <a:rPr lang="en-CA" sz="2100" dirty="0"/>
              <a:t> </a:t>
            </a:r>
            <a:r>
              <a:rPr lang="en-CA" sz="2100" dirty="0" err="1"/>
              <a:t>l'</a:t>
            </a:r>
            <a:r>
              <a:rPr lang="en-CA" sz="2100" b="1" dirty="0" err="1"/>
              <a:t>anecdotique</a:t>
            </a:r>
            <a:r>
              <a:rPr lang="en-CA" sz="2100" b="1" dirty="0"/>
              <a:t> </a:t>
            </a:r>
            <a:r>
              <a:rPr lang="en-CA" sz="2100" dirty="0"/>
              <a:t>pour le </a:t>
            </a:r>
            <a:r>
              <a:rPr lang="en-CA" sz="2100" b="1" dirty="0"/>
              <a:t>general</a:t>
            </a:r>
            <a:r>
              <a:rPr lang="en-CA" sz="2100" dirty="0"/>
              <a:t> (se </a:t>
            </a:r>
            <a:r>
              <a:rPr lang="en-CA" sz="2100" dirty="0" err="1"/>
              <a:t>concentrer</a:t>
            </a:r>
            <a:r>
              <a:rPr lang="en-CA" sz="2100" dirty="0"/>
              <a:t> sur des observations </a:t>
            </a:r>
            <a:r>
              <a:rPr lang="en-CA" sz="2100" dirty="0" err="1"/>
              <a:t>spécifiques</a:t>
            </a:r>
            <a:r>
              <a:rPr lang="en-CA" sz="2100" dirty="0"/>
              <a:t> peut masquer la </a:t>
            </a:r>
            <a:r>
              <a:rPr lang="en-CA" sz="2100" dirty="0" err="1"/>
              <a:t>vue</a:t>
            </a:r>
            <a:r>
              <a:rPr lang="en-CA" sz="2100" dirty="0"/>
              <a:t> </a:t>
            </a:r>
            <a:r>
              <a:rPr lang="en-CA" sz="2100" dirty="0" err="1"/>
              <a:t>d'ensemble</a:t>
            </a:r>
            <a:r>
              <a:rPr lang="en-CA" sz="2100" dirty="0"/>
              <a:t>).</a:t>
            </a:r>
          </a:p>
          <a:p>
            <a:r>
              <a:rPr lang="en-CA" sz="2100" dirty="0" err="1"/>
              <a:t>Mais</a:t>
            </a:r>
            <a:r>
              <a:rPr lang="en-CA" sz="2100" dirty="0"/>
              <a:t> les </a:t>
            </a:r>
            <a:r>
              <a:rPr lang="en-CA" sz="2100" dirty="0" err="1"/>
              <a:t>données</a:t>
            </a:r>
            <a:r>
              <a:rPr lang="en-CA" sz="2100" dirty="0"/>
              <a:t> </a:t>
            </a:r>
            <a:r>
              <a:rPr lang="en-CA" sz="2100" b="1" dirty="0"/>
              <a:t>ne </a:t>
            </a:r>
            <a:r>
              <a:rPr lang="en-CA" sz="2100" b="1" dirty="0" err="1"/>
              <a:t>sont</a:t>
            </a:r>
            <a:r>
              <a:rPr lang="en-CA" sz="2100" b="1" dirty="0"/>
              <a:t> pas </a:t>
            </a:r>
            <a:r>
              <a:rPr lang="en-CA" sz="2100" b="1" dirty="0" err="1"/>
              <a:t>seulement</a:t>
            </a:r>
            <a:r>
              <a:rPr lang="en-CA" sz="2100" dirty="0"/>
              <a:t> des marques sur le papier </a:t>
            </a:r>
            <a:r>
              <a:rPr lang="en-CA" sz="2100" dirty="0" err="1"/>
              <a:t>ou</a:t>
            </a:r>
            <a:r>
              <a:rPr lang="en-CA" sz="2100" dirty="0"/>
              <a:t> des octets sur le “cloud”. Les </a:t>
            </a:r>
            <a:r>
              <a:rPr lang="en-CA" sz="2100" dirty="0" err="1"/>
              <a:t>décisions</a:t>
            </a:r>
            <a:r>
              <a:rPr lang="en-CA" sz="2100" dirty="0"/>
              <a:t> prises sur la base de la science des </a:t>
            </a:r>
            <a:r>
              <a:rPr lang="en-CA" sz="2100" dirty="0" err="1"/>
              <a:t>données</a:t>
            </a:r>
            <a:r>
              <a:rPr lang="en-CA" sz="2100" dirty="0"/>
              <a:t> </a:t>
            </a:r>
            <a:r>
              <a:rPr lang="en-CA" sz="2100" dirty="0" err="1"/>
              <a:t>peuvent</a:t>
            </a:r>
            <a:r>
              <a:rPr lang="en-CA" sz="2100" dirty="0"/>
              <a:t> </a:t>
            </a:r>
            <a:r>
              <a:rPr lang="en-CA" sz="2100" b="1" dirty="0"/>
              <a:t>affecter des gens/la </a:t>
            </a:r>
            <a:r>
              <a:rPr lang="en-CA" sz="2100" b="1" dirty="0" err="1"/>
              <a:t>planète</a:t>
            </a:r>
            <a:r>
              <a:rPr lang="en-CA" sz="2100" b="1" dirty="0"/>
              <a:t> de manière </a:t>
            </a:r>
            <a:r>
              <a:rPr lang="en-CA" sz="2100" b="1" dirty="0" err="1"/>
              <a:t>négative</a:t>
            </a:r>
            <a:r>
              <a:rPr lang="en-CA" sz="2100" dirty="0"/>
              <a:t>. On ne peut ignorer que les </a:t>
            </a:r>
            <a:r>
              <a:rPr lang="en-CA" sz="2100" dirty="0" err="1"/>
              <a:t>individus</a:t>
            </a:r>
            <a:r>
              <a:rPr lang="en-CA" sz="2100" dirty="0"/>
              <a:t> </a:t>
            </a:r>
            <a:r>
              <a:rPr lang="en-CA" sz="2100" dirty="0" err="1"/>
              <a:t>périphériques</a:t>
            </a:r>
            <a:r>
              <a:rPr lang="en-CA" sz="2100" dirty="0"/>
              <a:t> et les </a:t>
            </a:r>
            <a:r>
              <a:rPr lang="en-CA" sz="2100" dirty="0" err="1"/>
              <a:t>groupes</a:t>
            </a:r>
            <a:r>
              <a:rPr lang="en-CA" sz="2100" dirty="0"/>
              <a:t> </a:t>
            </a:r>
            <a:r>
              <a:rPr lang="en-CA" sz="2100" dirty="0" err="1"/>
              <a:t>minoritaires</a:t>
            </a:r>
            <a:r>
              <a:rPr lang="en-CA" sz="2100" dirty="0"/>
              <a:t> </a:t>
            </a:r>
            <a:r>
              <a:rPr lang="en-CA" sz="2100" dirty="0" err="1"/>
              <a:t>souffrent</a:t>
            </a:r>
            <a:r>
              <a:rPr lang="en-CA" sz="2100" dirty="0"/>
              <a:t> </a:t>
            </a:r>
            <a:r>
              <a:rPr lang="en-CA" sz="2100" dirty="0" err="1"/>
              <a:t>souvent</a:t>
            </a:r>
            <a:r>
              <a:rPr lang="en-CA" sz="2100" dirty="0"/>
              <a:t> de manière </a:t>
            </a:r>
            <a:r>
              <a:rPr lang="en-CA" sz="2100" dirty="0" err="1"/>
              <a:t>disproportionnée</a:t>
            </a:r>
            <a:r>
              <a:rPr lang="en-CA" sz="2100" dirty="0"/>
              <a:t> aux mains des </a:t>
            </a:r>
            <a:r>
              <a:rPr lang="en-CA" sz="2100" dirty="0" err="1"/>
              <a:t>décisions</a:t>
            </a:r>
            <a:r>
              <a:rPr lang="en-CA" sz="2100" dirty="0"/>
              <a:t> </a:t>
            </a:r>
            <a:r>
              <a:rPr lang="en-CA" sz="2100" dirty="0" err="1"/>
              <a:t>dites</a:t>
            </a:r>
            <a:r>
              <a:rPr lang="en-CA" sz="2100" dirty="0"/>
              <a:t> “</a:t>
            </a:r>
            <a:r>
              <a:rPr lang="en-CA" sz="2100" dirty="0" err="1"/>
              <a:t>fondées</a:t>
            </a:r>
            <a:r>
              <a:rPr lang="en-CA" sz="2100" dirty="0"/>
              <a:t> sur </a:t>
            </a:r>
            <a:r>
              <a:rPr lang="en-CA" sz="2100" dirty="0" err="1"/>
              <a:t>l’evidence</a:t>
            </a:r>
            <a:r>
              <a:rPr lang="en-CA" sz="2100" dirty="0"/>
              <a:t>”.</a:t>
            </a:r>
          </a:p>
          <a:p>
            <a:r>
              <a:rPr lang="en-CA" sz="2100" u="sng" dirty="0" err="1">
                <a:hlinkClick r:id="rId2"/>
              </a:rPr>
              <a:t>Principes</a:t>
            </a:r>
            <a:r>
              <a:rPr lang="en-CA" sz="2100" dirty="0">
                <a:hlinkClick r:id="rId2"/>
              </a:rPr>
              <a:t> de </a:t>
            </a:r>
            <a:r>
              <a:rPr lang="en-CA" sz="2100" b="1" dirty="0">
                <a:hlinkClick r:id="rId2"/>
              </a:rPr>
              <a:t>PCAP </a:t>
            </a:r>
            <a:r>
              <a:rPr lang="en-CA" sz="2100" dirty="0"/>
              <a:t>(</a:t>
            </a:r>
            <a:r>
              <a:rPr lang="en-CA" sz="2100" dirty="0" err="1"/>
              <a:t>propriété</a:t>
            </a:r>
            <a:r>
              <a:rPr lang="en-CA" sz="2100" dirty="0"/>
              <a:t>, </a:t>
            </a:r>
            <a:r>
              <a:rPr lang="en-CA" sz="2100" dirty="0" err="1"/>
              <a:t>contrôle</a:t>
            </a:r>
            <a:r>
              <a:rPr lang="en-CA" sz="2100" dirty="0"/>
              <a:t>, </a:t>
            </a:r>
            <a:r>
              <a:rPr lang="en-CA" sz="2100" dirty="0" err="1"/>
              <a:t>accès</a:t>
            </a:r>
            <a:r>
              <a:rPr lang="en-CA" sz="2100" dirty="0"/>
              <a:t>, possession) </a:t>
            </a:r>
            <a:r>
              <a:rPr lang="en-CA" sz="2100" dirty="0">
                <a:hlinkClick r:id="rId2"/>
              </a:rPr>
              <a:t>des Premières Nations</a:t>
            </a:r>
            <a:r>
              <a:rPr lang="en-CA" sz="21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90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0A6A04-E8DE-9193-66E6-D7434BF5C8E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50567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7C930-4A0A-DB37-9B48-ACA1BFDADA72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793023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 </a:t>
            </a:r>
            <a:r>
              <a:rPr lang="en-US" b="1" dirty="0" err="1"/>
              <a:t>meilleures</a:t>
            </a:r>
            <a:r>
              <a:rPr lang="en-US" b="1" dirty="0"/>
              <a:t> pratiques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"</a:t>
            </a:r>
            <a:r>
              <a:rPr lang="fr-FR" sz="2400" b="1" dirty="0">
                <a:latin typeface="Dagny OT" panose="020B0504020201020104" pitchFamily="34" charset="77"/>
              </a:rPr>
              <a:t>Ne faites pas de tort</a:t>
            </a:r>
            <a:r>
              <a:rPr lang="en-US" sz="2400" b="1" dirty="0">
                <a:latin typeface="Dagny OT" panose="020B0504020201020104" pitchFamily="34" charset="77"/>
              </a:rPr>
              <a:t>" : </a:t>
            </a:r>
            <a:r>
              <a:rPr lang="en-US" sz="2400" dirty="0">
                <a:latin typeface="Dagny OT" panose="020B0504020201020104" pitchFamily="34" charset="77"/>
              </a:rPr>
              <a:t>les </a:t>
            </a:r>
            <a:r>
              <a:rPr lang="en-US" sz="2400" dirty="0" err="1">
                <a:latin typeface="Dagny OT" panose="020B0504020201020104" pitchFamily="34" charset="77"/>
              </a:rPr>
              <a:t>données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recueillies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auprès</a:t>
            </a:r>
            <a:r>
              <a:rPr lang="en-US" sz="2400" dirty="0">
                <a:latin typeface="Dagny OT" panose="020B0504020201020104" pitchFamily="34" charset="77"/>
              </a:rPr>
              <a:t> d'un </a:t>
            </a:r>
            <a:r>
              <a:rPr lang="en-US" sz="2400" dirty="0" err="1">
                <a:latin typeface="Dagny OT" panose="020B0504020201020104" pitchFamily="34" charset="77"/>
              </a:rPr>
              <a:t>individu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b="1" dirty="0">
                <a:latin typeface="Dagny OT" panose="020B0504020201020104" pitchFamily="34" charset="77"/>
              </a:rPr>
              <a:t>ne </a:t>
            </a:r>
            <a:r>
              <a:rPr lang="en-US" sz="2400" b="1" dirty="0" err="1">
                <a:latin typeface="Dagny OT" panose="020B0504020201020104" pitchFamily="34" charset="77"/>
              </a:rPr>
              <a:t>doivent</a:t>
            </a:r>
            <a:r>
              <a:rPr lang="en-US" sz="2400" b="1" dirty="0">
                <a:latin typeface="Dagny OT" panose="020B0504020201020104" pitchFamily="34" charset="77"/>
              </a:rPr>
              <a:t> pas </a:t>
            </a:r>
            <a:r>
              <a:rPr lang="en-US" sz="2400" b="1" dirty="0" err="1">
                <a:latin typeface="Dagny OT" panose="020B0504020201020104" pitchFamily="34" charset="77"/>
              </a:rPr>
              <a:t>être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b="1" dirty="0" err="1">
                <a:latin typeface="Dagny OT" panose="020B0504020201020104" pitchFamily="34" charset="77"/>
              </a:rPr>
              <a:t>utilisées</a:t>
            </a:r>
            <a:r>
              <a:rPr lang="en-US" sz="2400" b="1" dirty="0">
                <a:latin typeface="Dagny OT" panose="020B0504020201020104" pitchFamily="34" charset="77"/>
              </a:rPr>
              <a:t> pour </a:t>
            </a:r>
            <a:r>
              <a:rPr lang="en-US" sz="2400" b="1" dirty="0" err="1">
                <a:latin typeface="Dagny OT" panose="020B0504020201020104" pitchFamily="34" charset="77"/>
              </a:rPr>
              <a:t>lui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b="1" dirty="0" err="1">
                <a:latin typeface="Dagny OT" panose="020B0504020201020104" pitchFamily="34" charset="77"/>
              </a:rPr>
              <a:t>nuire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>
                <a:latin typeface="Dagny OT" panose="020B0504020201020104" pitchFamily="34" charset="77"/>
              </a:rPr>
              <a:t>Consentement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b="1" dirty="0" err="1">
                <a:latin typeface="Dagny OT" panose="020B0504020201020104" pitchFamily="34" charset="77"/>
              </a:rPr>
              <a:t>éclairé</a:t>
            </a:r>
            <a:r>
              <a:rPr lang="en-US" sz="2400" b="1" dirty="0">
                <a:latin typeface="Dagny OT" panose="020B0504020201020104" pitchFamily="34" charset="77"/>
              </a:rPr>
              <a:t> :</a:t>
            </a:r>
            <a:endParaRPr lang="en-US" sz="240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Dagny OT" panose="020B0504020201020104" pitchFamily="34" charset="77"/>
              </a:rPr>
              <a:t>l</a:t>
            </a:r>
            <a:r>
              <a:rPr lang="en-US" i="0" dirty="0">
                <a:latin typeface="Dagny OT" panose="020B0504020201020104" pitchFamily="34" charset="77"/>
              </a:rPr>
              <a:t>es </a:t>
            </a:r>
            <a:r>
              <a:rPr lang="en-US" i="0" dirty="0" err="1">
                <a:latin typeface="Dagny OT" panose="020B0504020201020104" pitchFamily="34" charset="77"/>
              </a:rPr>
              <a:t>individus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doivent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>
                <a:latin typeface="Dagny OT" panose="020B0504020201020104" pitchFamily="34" charset="77"/>
              </a:rPr>
              <a:t>accepter la </a:t>
            </a:r>
            <a:r>
              <a:rPr lang="en-US" b="1" i="0" dirty="0" err="1">
                <a:latin typeface="Dagny OT" panose="020B0504020201020104" pitchFamily="34" charset="77"/>
              </a:rPr>
              <a:t>collecte</a:t>
            </a:r>
            <a:r>
              <a:rPr lang="en-US" b="1" i="0" dirty="0">
                <a:latin typeface="Dagny OT" panose="020B0504020201020104" pitchFamily="34" charset="77"/>
              </a:rPr>
              <a:t> et </a:t>
            </a:r>
            <a:r>
              <a:rPr lang="en-US" b="1" i="0" dirty="0" err="1">
                <a:latin typeface="Dagny OT" panose="020B0504020201020104" pitchFamily="34" charset="77"/>
              </a:rPr>
              <a:t>l'utilisation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de </a:t>
            </a:r>
            <a:r>
              <a:rPr lang="en-US" i="0" dirty="0" err="1">
                <a:latin typeface="Dagny OT" panose="020B0504020201020104" pitchFamily="34" charset="77"/>
              </a:rPr>
              <a:t>leurs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données</a:t>
            </a:r>
            <a:endParaRPr lang="en-US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dirty="0">
                <a:latin typeface="Dagny OT" panose="020B0504020201020104" pitchFamily="34" charset="77"/>
              </a:rPr>
              <a:t>l</a:t>
            </a:r>
            <a:r>
              <a:rPr lang="en-US" i="0" dirty="0">
                <a:latin typeface="Dagny OT" panose="020B0504020201020104" pitchFamily="34" charset="77"/>
              </a:rPr>
              <a:t>es </a:t>
            </a:r>
            <a:r>
              <a:rPr lang="en-US" i="0" dirty="0" err="1">
                <a:latin typeface="Dagny OT" panose="020B0504020201020104" pitchFamily="34" charset="77"/>
              </a:rPr>
              <a:t>individus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doivent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avoir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i="0" dirty="0" err="1">
                <a:latin typeface="Dagny OT" panose="020B0504020201020104" pitchFamily="34" charset="77"/>
              </a:rPr>
              <a:t>une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réelle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compréhension</a:t>
            </a:r>
            <a:r>
              <a:rPr lang="en-US" b="1" i="0" dirty="0">
                <a:latin typeface="Dagny OT" panose="020B0504020201020104" pitchFamily="34" charset="77"/>
              </a:rPr>
              <a:t> de </a:t>
            </a:r>
            <a:r>
              <a:rPr lang="en-US" b="1" i="0" dirty="0" err="1">
                <a:latin typeface="Dagny OT" panose="020B0504020201020104" pitchFamily="34" charset="77"/>
              </a:rPr>
              <a:t>ce</a:t>
            </a:r>
            <a:r>
              <a:rPr lang="en-US" b="1" i="0" dirty="0">
                <a:latin typeface="Dagny OT" panose="020B0504020201020104" pitchFamily="34" charset="77"/>
              </a:rPr>
              <a:t> à quoi </a:t>
            </a:r>
            <a:r>
              <a:rPr lang="en-US" b="1" i="0" dirty="0" err="1">
                <a:latin typeface="Dagny OT" panose="020B0504020201020104" pitchFamily="34" charset="77"/>
              </a:rPr>
              <a:t>ils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consentent</a:t>
            </a:r>
            <a:r>
              <a:rPr lang="en-US" i="0" dirty="0">
                <a:latin typeface="Dagny OT" panose="020B0504020201020104" pitchFamily="34" charset="77"/>
              </a:rPr>
              <a:t>, et des </a:t>
            </a:r>
            <a:r>
              <a:rPr lang="en-US" b="1" i="0" dirty="0" err="1">
                <a:latin typeface="Dagny OT" panose="020B0504020201020104" pitchFamily="34" charset="77"/>
              </a:rPr>
              <a:t>conséquences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b="1" i="0" dirty="0" err="1">
                <a:latin typeface="Dagny OT" panose="020B0504020201020104" pitchFamily="34" charset="77"/>
              </a:rPr>
              <a:t>possibles</a:t>
            </a:r>
            <a:r>
              <a:rPr lang="en-US" b="1" i="0" dirty="0">
                <a:latin typeface="Dagny OT" panose="020B0504020201020104" pitchFamily="34" charset="77"/>
              </a:rPr>
              <a:t> </a:t>
            </a:r>
            <a:r>
              <a:rPr lang="en-US" i="0" dirty="0">
                <a:latin typeface="Dagny OT" panose="020B0504020201020104" pitchFamily="34" charset="77"/>
              </a:rPr>
              <a:t>pour </a:t>
            </a:r>
            <a:r>
              <a:rPr lang="en-US" i="0" dirty="0" err="1">
                <a:latin typeface="Dagny OT" panose="020B0504020201020104" pitchFamily="34" charset="77"/>
              </a:rPr>
              <a:t>eux</a:t>
            </a:r>
            <a:r>
              <a:rPr lang="en-US" i="0" dirty="0">
                <a:latin typeface="Dagny OT" panose="020B0504020201020104" pitchFamily="34" charset="77"/>
              </a:rPr>
              <a:t> et pour les </a:t>
            </a:r>
            <a:r>
              <a:rPr lang="en-US" i="0" dirty="0" err="1">
                <a:latin typeface="Dagny OT" panose="020B0504020201020104" pitchFamily="34" charset="77"/>
              </a:rPr>
              <a:t>autres</a:t>
            </a:r>
            <a:r>
              <a:rPr lang="en-US" i="0" dirty="0">
                <a:latin typeface="Dagny OT" panose="020B0504020201020104" pitchFamily="34" charset="77"/>
              </a:rPr>
              <a:t>.</a:t>
            </a: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Respecter la "vie </a:t>
            </a:r>
            <a:r>
              <a:rPr lang="en-US" sz="2400" b="1" dirty="0" err="1">
                <a:latin typeface="Dagny OT" panose="020B0504020201020104" pitchFamily="34" charset="77"/>
              </a:rPr>
              <a:t>privée</a:t>
            </a:r>
            <a:r>
              <a:rPr lang="en-US" sz="2400" b="1" dirty="0">
                <a:latin typeface="Dagny OT" panose="020B0504020201020104" pitchFamily="34" charset="77"/>
              </a:rPr>
              <a:t>" : </a:t>
            </a:r>
            <a:r>
              <a:rPr lang="en-US" sz="2400" dirty="0" err="1">
                <a:latin typeface="Dagny OT" panose="020B0504020201020104" pitchFamily="34" charset="77"/>
              </a:rPr>
              <a:t>excessivement</a:t>
            </a:r>
            <a:r>
              <a:rPr lang="en-US" sz="2400" dirty="0">
                <a:latin typeface="Dagny OT" panose="020B0504020201020104" pitchFamily="34" charset="77"/>
              </a:rPr>
              <a:t> difficile à </a:t>
            </a:r>
            <a:r>
              <a:rPr lang="en-US" sz="2400" dirty="0" err="1">
                <a:latin typeface="Dagny OT" panose="020B0504020201020104" pitchFamily="34" charset="77"/>
              </a:rPr>
              <a:t>maintenir</a:t>
            </a:r>
            <a:r>
              <a:rPr lang="en-US" sz="2400" dirty="0">
                <a:latin typeface="Dagny OT" panose="020B0504020201020104" pitchFamily="34" charset="77"/>
              </a:rPr>
              <a:t> à </a:t>
            </a:r>
            <a:r>
              <a:rPr lang="en-US" sz="2400" dirty="0" err="1">
                <a:latin typeface="Dagny OT" panose="020B0504020201020104" pitchFamily="34" charset="77"/>
              </a:rPr>
              <a:t>l'ère</a:t>
            </a:r>
            <a:r>
              <a:rPr lang="en-US" sz="2400" dirty="0">
                <a:latin typeface="Dagny OT" panose="020B0504020201020104" pitchFamily="34" charset="77"/>
              </a:rPr>
              <a:t> du “scraping” constant de </a:t>
            </a:r>
            <a:r>
              <a:rPr lang="en-US" sz="2400" dirty="0" err="1">
                <a:latin typeface="Dagny OT" panose="020B0504020201020104" pitchFamily="34" charset="77"/>
              </a:rPr>
              <a:t>l'Internet</a:t>
            </a:r>
            <a:r>
              <a:rPr lang="en-US" sz="2400" dirty="0">
                <a:latin typeface="Dagny OT" panose="020B0504020201020104" pitchFamily="34" charset="77"/>
              </a:rPr>
              <a:t> pour </a:t>
            </a:r>
            <a:r>
              <a:rPr lang="en-US" sz="2400" dirty="0" err="1">
                <a:latin typeface="Dagny OT" panose="020B0504020201020104" pitchFamily="34" charset="77"/>
              </a:rPr>
              <a:t>recueillir</a:t>
            </a:r>
            <a:r>
              <a:rPr lang="en-US" sz="2400" dirty="0">
                <a:latin typeface="Dagny OT" panose="020B0504020201020104" pitchFamily="34" charset="77"/>
              </a:rPr>
              <a:t> des </a:t>
            </a:r>
            <a:r>
              <a:rPr lang="en-US" sz="2400" dirty="0" err="1">
                <a:latin typeface="Dagny OT" panose="020B0504020201020104" pitchFamily="34" charset="77"/>
              </a:rPr>
              <a:t>données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personnelles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lvl="1">
              <a:lnSpc>
                <a:spcPct val="100000"/>
              </a:lnSpc>
            </a:pPr>
            <a:endParaRPr lang="en-US" sz="1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0D43D5-02EF-CF74-0031-1530293C0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91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D681540-1BDE-843B-9DCF-3DC33B84C606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6522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1B0B9-3C13-43BA-723B-72E64FBD67BA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3431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Meilleures pratiques</a:t>
            </a:r>
            <a:endParaRPr lang="en-US" sz="2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2017690"/>
            <a:ext cx="10220661" cy="385140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L</a:t>
            </a:r>
            <a:r>
              <a:rPr lang="en-US" sz="2400" dirty="0">
                <a:latin typeface="Dagny OT" panose="020B0504020201020104" pitchFamily="34" charset="77"/>
              </a:rPr>
              <a:t>es </a:t>
            </a:r>
            <a:r>
              <a:rPr lang="en-US" sz="2400" dirty="0" err="1">
                <a:latin typeface="Dagny OT" panose="020B0504020201020104" pitchFamily="34" charset="77"/>
              </a:rPr>
              <a:t>données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doivent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être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gardées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b="1" dirty="0" err="1">
                <a:latin typeface="Dagny OT" panose="020B0504020201020104" pitchFamily="34" charset="77"/>
              </a:rPr>
              <a:t>publiques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 err="1">
                <a:latin typeface="Dagny OT" panose="020B0504020201020104" pitchFamily="34" charset="77"/>
              </a:rPr>
              <a:t>toutes</a:t>
            </a:r>
            <a:r>
              <a:rPr lang="en-US" sz="2400" dirty="0">
                <a:latin typeface="Dagny OT" panose="020B0504020201020104" pitchFamily="34" charset="77"/>
              </a:rPr>
              <a:t> ? la </a:t>
            </a:r>
            <a:r>
              <a:rPr lang="en-US" sz="2400" dirty="0" err="1">
                <a:latin typeface="Dagny OT" panose="020B0504020201020104" pitchFamily="34" charset="77"/>
              </a:rPr>
              <a:t>plupart</a:t>
            </a:r>
            <a:r>
              <a:rPr lang="en-US" sz="2400" dirty="0">
                <a:latin typeface="Dagny OT" panose="020B0504020201020104" pitchFamily="34" charset="77"/>
              </a:rPr>
              <a:t> ?).</a:t>
            </a: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Opt-In/Opt-Out : </a:t>
            </a:r>
            <a:r>
              <a:rPr lang="en-US" sz="2400" dirty="0">
                <a:latin typeface="Dagny OT" panose="020B0504020201020104" pitchFamily="34" charset="77"/>
              </a:rPr>
              <a:t>le </a:t>
            </a:r>
            <a:r>
              <a:rPr lang="en-US" sz="2400" dirty="0" err="1">
                <a:latin typeface="Dagny OT" panose="020B0504020201020104" pitchFamily="34" charset="77"/>
              </a:rPr>
              <a:t>consentement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éclairé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exige</a:t>
            </a:r>
            <a:r>
              <a:rPr lang="en-US" sz="2400" dirty="0">
                <a:latin typeface="Dagny OT" panose="020B0504020201020104" pitchFamily="34" charset="77"/>
              </a:rPr>
              <a:t> la </a:t>
            </a:r>
            <a:r>
              <a:rPr lang="en-US" sz="2400" dirty="0" err="1">
                <a:latin typeface="Dagny OT" panose="020B0504020201020104" pitchFamily="34" charset="77"/>
              </a:rPr>
              <a:t>possibilité</a:t>
            </a:r>
            <a:r>
              <a:rPr lang="en-US" sz="2400" dirty="0">
                <a:latin typeface="Dagny OT" panose="020B0504020201020104" pitchFamily="34" charset="77"/>
              </a:rPr>
              <a:t> de </a:t>
            </a:r>
            <a:r>
              <a:rPr lang="en-US" sz="2400" b="1" dirty="0">
                <a:latin typeface="Dagny OT" panose="020B0504020201020104" pitchFamily="34" charset="77"/>
              </a:rPr>
              <a:t>se </a:t>
            </a:r>
            <a:r>
              <a:rPr lang="en-US" sz="2400" b="1" dirty="0" err="1">
                <a:latin typeface="Dagny OT" panose="020B0504020201020104" pitchFamily="34" charset="77"/>
              </a:rPr>
              <a:t>désengager</a:t>
            </a: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 err="1">
                <a:latin typeface="Dagny OT" panose="020B0504020201020104" pitchFamily="34" charset="77"/>
              </a:rPr>
              <a:t>Anonymiser</a:t>
            </a:r>
            <a:r>
              <a:rPr lang="en-US" sz="2400" b="1" dirty="0">
                <a:latin typeface="Dagny OT" panose="020B0504020201020104" pitchFamily="34" charset="77"/>
              </a:rPr>
              <a:t> les </a:t>
            </a:r>
            <a:r>
              <a:rPr lang="en-US" sz="2400" b="1" dirty="0" err="1">
                <a:latin typeface="Dagny OT" panose="020B0504020201020104" pitchFamily="34" charset="77"/>
              </a:rPr>
              <a:t>données</a:t>
            </a:r>
            <a:r>
              <a:rPr lang="en-US" sz="2400" b="1" dirty="0">
                <a:latin typeface="Dagny OT" panose="020B0504020201020104" pitchFamily="34" charset="77"/>
              </a:rPr>
              <a:t> : </a:t>
            </a:r>
            <a:r>
              <a:rPr lang="en-US" sz="2400" dirty="0">
                <a:latin typeface="Dagny OT" panose="020B0504020201020104" pitchFamily="34" charset="77"/>
              </a:rPr>
              <a:t>suppression des champs </a:t>
            </a:r>
            <a:r>
              <a:rPr lang="en-US" sz="2400" dirty="0" err="1">
                <a:latin typeface="Dagny OT" panose="020B0504020201020104" pitchFamily="34" charset="77"/>
              </a:rPr>
              <a:t>d'identification</a:t>
            </a:r>
            <a:r>
              <a:rPr lang="en-US" sz="2400" dirty="0">
                <a:latin typeface="Dagny OT" panose="020B0504020201020104" pitchFamily="34" charset="77"/>
              </a:rPr>
              <a:t> des </a:t>
            </a:r>
            <a:r>
              <a:rPr lang="en-US" sz="2400" dirty="0" err="1">
                <a:latin typeface="Dagny OT" panose="020B0504020201020104" pitchFamily="34" charset="77"/>
              </a:rPr>
              <a:t>données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avant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  <a:r>
              <a:rPr lang="en-US" sz="2400" dirty="0" err="1">
                <a:latin typeface="Dagny OT" panose="020B0504020201020104" pitchFamily="34" charset="77"/>
              </a:rPr>
              <a:t>l'analyse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"Laissez </a:t>
            </a:r>
            <a:r>
              <a:rPr lang="en-US" sz="2400" b="1" dirty="0" err="1">
                <a:latin typeface="Dagny OT" panose="020B0504020201020104" pitchFamily="34" charset="77"/>
              </a:rPr>
              <a:t>parler</a:t>
            </a:r>
            <a:r>
              <a:rPr lang="en-US" sz="2400" b="1" dirty="0">
                <a:latin typeface="Dagny OT" panose="020B0504020201020104" pitchFamily="34" charset="77"/>
              </a:rPr>
              <a:t> les </a:t>
            </a:r>
            <a:r>
              <a:rPr lang="en-US" sz="2400" b="1" dirty="0" err="1">
                <a:latin typeface="Dagny OT" panose="020B0504020201020104" pitchFamily="34" charset="77"/>
              </a:rPr>
              <a:t>données</a:t>
            </a:r>
            <a:r>
              <a:rPr lang="en-US" sz="2400" b="1" dirty="0">
                <a:latin typeface="Dagny OT" panose="020B0504020201020104" pitchFamily="34" charset="77"/>
              </a:rPr>
              <a:t>" :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fr-FR" i="0" dirty="0">
                <a:latin typeface="Dagny OT" panose="020B0504020201020104" pitchFamily="34" charset="77"/>
              </a:rPr>
              <a:t>pas de sélection à la carte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 err="1">
                <a:latin typeface="Dagny OT" panose="020B0504020201020104" pitchFamily="34" charset="77"/>
              </a:rPr>
              <a:t>l'importance</a:t>
            </a:r>
            <a:r>
              <a:rPr lang="en-US" i="0" dirty="0">
                <a:latin typeface="Dagny OT" panose="020B0504020201020104" pitchFamily="34" charset="77"/>
              </a:rPr>
              <a:t> de la validation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 err="1">
                <a:latin typeface="Dagny OT" panose="020B0504020201020104" pitchFamily="34" charset="77"/>
              </a:rPr>
              <a:t>corrélation</a:t>
            </a:r>
            <a:r>
              <a:rPr lang="en-US" i="0" dirty="0">
                <a:latin typeface="Dagny OT" panose="020B0504020201020104" pitchFamily="34" charset="77"/>
              </a:rPr>
              <a:t> vs. </a:t>
            </a:r>
            <a:r>
              <a:rPr lang="en-US" i="0" dirty="0" err="1">
                <a:latin typeface="Dagny OT" panose="020B0504020201020104" pitchFamily="34" charset="77"/>
              </a:rPr>
              <a:t>causalité</a:t>
            </a:r>
            <a:endParaRPr lang="en-US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 err="1">
                <a:latin typeface="Dagny OT" panose="020B0504020201020104" pitchFamily="34" charset="77"/>
              </a:rPr>
              <a:t>répétabilité</a:t>
            </a:r>
            <a:endParaRPr lang="en-US" i="0" dirty="0">
              <a:latin typeface="Dagny OT" panose="020B0504020201020104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3748D-A303-E49D-2F01-DF9E743C6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92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8F84BE-924F-20F2-0050-2367713F08E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852184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58E7E25-97AE-78C7-0CA1-13EBD7C94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D93F6-D7B4-EE02-E7ED-105BA25F5E6F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2419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bon, la brute, et le </a:t>
            </a:r>
            <a:r>
              <a:rPr lang="en-CA" dirty="0" err="1"/>
              <a:t>truand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Les </a:t>
            </a:r>
            <a:r>
              <a:rPr lang="en-CA" dirty="0" err="1"/>
              <a:t>projets</a:t>
            </a:r>
            <a:r>
              <a:rPr lang="en-CA" dirty="0"/>
              <a:t>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pourraient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classés</a:t>
            </a:r>
            <a:r>
              <a:rPr lang="en-CA" dirty="0"/>
              <a:t> de </a:t>
            </a:r>
            <a:r>
              <a:rPr lang="en-CA" dirty="0" err="1"/>
              <a:t>façon</a:t>
            </a:r>
            <a:r>
              <a:rPr lang="en-CA" dirty="0"/>
              <a:t> </a:t>
            </a:r>
            <a:r>
              <a:rPr lang="en-CA" dirty="0" err="1"/>
              <a:t>fantaisiste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b="1" dirty="0"/>
              <a:t>bons</a:t>
            </a:r>
            <a:r>
              <a:rPr lang="en-CA" dirty="0"/>
              <a:t>, </a:t>
            </a:r>
            <a:r>
              <a:rPr lang="en-CA" b="1" dirty="0" err="1"/>
              <a:t>mauvais</a:t>
            </a:r>
            <a:r>
              <a:rPr lang="en-CA" b="1" dirty="0"/>
              <a:t>, </a:t>
            </a:r>
            <a:r>
              <a:rPr lang="en-CA" dirty="0" err="1"/>
              <a:t>ou</a:t>
            </a:r>
            <a:r>
              <a:rPr lang="en-CA" dirty="0"/>
              <a:t> encore </a:t>
            </a:r>
            <a:r>
              <a:rPr lang="en-CA" b="1" dirty="0" err="1"/>
              <a:t>laids</a:t>
            </a:r>
            <a:r>
              <a:rPr lang="en-CA" dirty="0"/>
              <a:t>, </a:t>
            </a:r>
            <a:r>
              <a:rPr lang="en-CA" dirty="0" err="1"/>
              <a:t>soit</a:t>
            </a:r>
            <a:r>
              <a:rPr lang="en-CA" dirty="0"/>
              <a:t> d'un point de </a:t>
            </a:r>
            <a:r>
              <a:rPr lang="en-CA" dirty="0" err="1"/>
              <a:t>vue</a:t>
            </a:r>
            <a:r>
              <a:rPr lang="en-CA" dirty="0"/>
              <a:t> technique, </a:t>
            </a:r>
            <a:r>
              <a:rPr lang="en-CA" dirty="0" err="1"/>
              <a:t>soit</a:t>
            </a:r>
            <a:r>
              <a:rPr lang="en-CA" dirty="0"/>
              <a:t> d'un point de </a:t>
            </a:r>
            <a:r>
              <a:rPr lang="en-CA" dirty="0" err="1"/>
              <a:t>vue</a:t>
            </a:r>
            <a:r>
              <a:rPr lang="en-CA" dirty="0"/>
              <a:t> </a:t>
            </a:r>
            <a:r>
              <a:rPr lang="en-CA" dirty="0" err="1"/>
              <a:t>éthique</a:t>
            </a:r>
            <a:r>
              <a:rPr lang="en-CA" dirty="0"/>
              <a:t> (</a:t>
            </a:r>
            <a:r>
              <a:rPr lang="en-CA" dirty="0" err="1"/>
              <a:t>ou</a:t>
            </a:r>
            <a:r>
              <a:rPr lang="en-CA" dirty="0"/>
              <a:t> les deux). </a:t>
            </a:r>
          </a:p>
          <a:p>
            <a:pPr lvl="1"/>
            <a:r>
              <a:rPr lang="en-CA" dirty="0"/>
              <a:t>les </a:t>
            </a:r>
            <a:r>
              <a:rPr lang="en-CA" b="1" dirty="0"/>
              <a:t>bons </a:t>
            </a:r>
            <a:r>
              <a:rPr lang="en-CA" dirty="0" err="1"/>
              <a:t>projets</a:t>
            </a:r>
            <a:r>
              <a:rPr lang="en-CA" dirty="0"/>
              <a:t> </a:t>
            </a:r>
            <a:r>
              <a:rPr lang="en-CA" dirty="0" err="1"/>
              <a:t>accroissent</a:t>
            </a:r>
            <a:r>
              <a:rPr lang="en-CA" dirty="0"/>
              <a:t> les </a:t>
            </a:r>
            <a:r>
              <a:rPr lang="en-CA" dirty="0" err="1"/>
              <a:t>connaissances</a:t>
            </a:r>
            <a:r>
              <a:rPr lang="en-CA" dirty="0"/>
              <a:t>, </a:t>
            </a:r>
            <a:r>
              <a:rPr lang="en-CA" dirty="0" err="1"/>
              <a:t>peuvent</a:t>
            </a:r>
            <a:r>
              <a:rPr lang="en-CA" dirty="0"/>
              <a:t> aider à </a:t>
            </a:r>
            <a:r>
              <a:rPr lang="en-CA" dirty="0" err="1"/>
              <a:t>découvrir</a:t>
            </a:r>
            <a:r>
              <a:rPr lang="en-CA" dirty="0"/>
              <a:t> des liens </a:t>
            </a:r>
            <a:r>
              <a:rPr lang="en-CA" dirty="0" err="1"/>
              <a:t>cachés</a:t>
            </a:r>
            <a:r>
              <a:rPr lang="en-CA" dirty="0"/>
              <a:t>, etc., de la manière la plus inoffensive possible</a:t>
            </a:r>
          </a:p>
          <a:p>
            <a:pPr lvl="1"/>
            <a:r>
              <a:rPr lang="en-CA" dirty="0"/>
              <a:t>les </a:t>
            </a:r>
            <a:r>
              <a:rPr lang="en-CA" b="1" dirty="0" err="1"/>
              <a:t>mauvais</a:t>
            </a:r>
            <a:r>
              <a:rPr lang="en-CA" b="1" dirty="0"/>
              <a:t> </a:t>
            </a:r>
            <a:r>
              <a:rPr lang="en-CA" dirty="0" err="1"/>
              <a:t>projets</a:t>
            </a:r>
            <a:r>
              <a:rPr lang="en-CA" dirty="0"/>
              <a:t> </a:t>
            </a:r>
            <a:r>
              <a:rPr lang="en-CA" dirty="0" err="1"/>
              <a:t>peuvent</a:t>
            </a:r>
            <a:r>
              <a:rPr lang="en-CA" dirty="0"/>
              <a:t> </a:t>
            </a:r>
            <a:r>
              <a:rPr lang="en-CA" dirty="0" err="1"/>
              <a:t>conduire</a:t>
            </a:r>
            <a:r>
              <a:rPr lang="en-CA" dirty="0"/>
              <a:t> à de </a:t>
            </a:r>
            <a:r>
              <a:rPr lang="en-CA" dirty="0" err="1"/>
              <a:t>mauvaises</a:t>
            </a:r>
            <a:r>
              <a:rPr lang="en-CA" dirty="0"/>
              <a:t> </a:t>
            </a:r>
            <a:r>
              <a:rPr lang="en-CA" dirty="0" err="1"/>
              <a:t>décisions</a:t>
            </a:r>
            <a:r>
              <a:rPr lang="en-CA" dirty="0"/>
              <a:t>, qui </a:t>
            </a:r>
            <a:r>
              <a:rPr lang="en-CA" dirty="0" err="1"/>
              <a:t>peuvent</a:t>
            </a:r>
            <a:r>
              <a:rPr lang="en-CA" dirty="0"/>
              <a:t> à </a:t>
            </a:r>
            <a:r>
              <a:rPr lang="en-CA" dirty="0" err="1"/>
              <a:t>leur</a:t>
            </a:r>
            <a:r>
              <a:rPr lang="en-CA" dirty="0"/>
              <a:t> tour </a:t>
            </a:r>
            <a:r>
              <a:rPr lang="en-CA" dirty="0" err="1"/>
              <a:t>diminuer</a:t>
            </a:r>
            <a:r>
              <a:rPr lang="en-CA" dirty="0"/>
              <a:t> la </a:t>
            </a:r>
            <a:r>
              <a:rPr lang="en-CA" dirty="0" err="1"/>
              <a:t>confiance</a:t>
            </a:r>
            <a:r>
              <a:rPr lang="en-CA" dirty="0"/>
              <a:t> du public et </a:t>
            </a:r>
            <a:r>
              <a:rPr lang="en-CA" dirty="0" err="1"/>
              <a:t>potentiellement</a:t>
            </a:r>
            <a:r>
              <a:rPr lang="en-CA" dirty="0"/>
              <a:t> </a:t>
            </a:r>
            <a:r>
              <a:rPr lang="en-CA" dirty="0" err="1"/>
              <a:t>nuire</a:t>
            </a:r>
            <a:r>
              <a:rPr lang="en-CA" dirty="0"/>
              <a:t> à </a:t>
            </a:r>
            <a:r>
              <a:rPr lang="en-CA" dirty="0" err="1"/>
              <a:t>certains</a:t>
            </a:r>
            <a:r>
              <a:rPr lang="en-CA" dirty="0"/>
              <a:t> </a:t>
            </a:r>
            <a:r>
              <a:rPr lang="en-CA" dirty="0" err="1"/>
              <a:t>individus</a:t>
            </a:r>
            <a:endParaRPr lang="en-CA" dirty="0"/>
          </a:p>
          <a:p>
            <a:pPr lvl="1"/>
            <a:r>
              <a:rPr lang="en-CA" dirty="0"/>
              <a:t>les </a:t>
            </a:r>
            <a:r>
              <a:rPr lang="en-CA" dirty="0" err="1"/>
              <a:t>projets</a:t>
            </a:r>
            <a:r>
              <a:rPr lang="en-CA" dirty="0"/>
              <a:t> </a:t>
            </a:r>
            <a:r>
              <a:rPr lang="en-CA" b="1" dirty="0" err="1"/>
              <a:t>moches</a:t>
            </a:r>
            <a:r>
              <a:rPr lang="en-CA" b="1" dirty="0"/>
              <a:t> </a:t>
            </a:r>
            <a:r>
              <a:rPr lang="en-CA" dirty="0" err="1"/>
              <a:t>sont</a:t>
            </a:r>
            <a:r>
              <a:rPr lang="en-CA" dirty="0"/>
              <a:t>, </a:t>
            </a:r>
            <a:r>
              <a:rPr lang="en-CA" dirty="0" err="1"/>
              <a:t>carrément</a:t>
            </a:r>
            <a:r>
              <a:rPr lang="en-CA" dirty="0"/>
              <a:t>, des applications </a:t>
            </a:r>
            <a:r>
              <a:rPr lang="en-CA" dirty="0" err="1"/>
              <a:t>peu</a:t>
            </a:r>
            <a:r>
              <a:rPr lang="en-CA" dirty="0"/>
              <a:t> </a:t>
            </a:r>
            <a:r>
              <a:rPr lang="en-CA" dirty="0" err="1"/>
              <a:t>recommandables</a:t>
            </a:r>
            <a:r>
              <a:rPr lang="en-CA" dirty="0"/>
              <a:t> ; </a:t>
            </a:r>
            <a:r>
              <a:rPr lang="en-CA" dirty="0" err="1"/>
              <a:t>ils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mal </a:t>
            </a:r>
            <a:r>
              <a:rPr lang="en-CA" dirty="0" err="1"/>
              <a:t>exécutés</a:t>
            </a:r>
            <a:r>
              <a:rPr lang="en-CA" dirty="0"/>
              <a:t> d'un point de </a:t>
            </a:r>
            <a:r>
              <a:rPr lang="en-CA" dirty="0" err="1"/>
              <a:t>vue</a:t>
            </a:r>
            <a:r>
              <a:rPr lang="en-CA" dirty="0"/>
              <a:t> technique,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mettent</a:t>
            </a:r>
            <a:r>
              <a:rPr lang="en-CA" dirty="0"/>
              <a:t> beaucoup de </a:t>
            </a:r>
            <a:r>
              <a:rPr lang="en-CA" dirty="0" err="1"/>
              <a:t>personnes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danger ; </a:t>
            </a:r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projets</a:t>
            </a:r>
            <a:r>
              <a:rPr lang="en-CA" dirty="0"/>
              <a:t> (et les </a:t>
            </a:r>
            <a:r>
              <a:rPr lang="en-CA" dirty="0" err="1"/>
              <a:t>approches</a:t>
            </a:r>
            <a:r>
              <a:rPr lang="en-CA" dirty="0"/>
              <a:t>/études </a:t>
            </a:r>
            <a:r>
              <a:rPr lang="en-CA" dirty="0" err="1"/>
              <a:t>similaires</a:t>
            </a:r>
            <a:r>
              <a:rPr lang="en-CA" dirty="0"/>
              <a:t>) </a:t>
            </a:r>
            <a:r>
              <a:rPr lang="en-CA" dirty="0" err="1"/>
              <a:t>doivent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évités</a:t>
            </a:r>
            <a:r>
              <a:rPr lang="en-CA" dirty="0"/>
              <a:t> </a:t>
            </a:r>
            <a:r>
              <a:rPr lang="en-CA" b="1" dirty="0"/>
              <a:t>à tout prix</a:t>
            </a:r>
            <a:r>
              <a:rPr lang="en-CA" dirty="0"/>
              <a:t>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93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FCBF6C-8538-F554-63D6-A8A3D0B405BC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195073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A4BD73-3E6B-6FED-4005-7ED1805C4925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9905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bon, la brute, et le </a:t>
            </a:r>
            <a:r>
              <a:rPr lang="en-CA" dirty="0" err="1"/>
              <a:t>truand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b="1" dirty="0"/>
              <a:t>Bons </a:t>
            </a:r>
            <a:r>
              <a:rPr lang="en-CA" b="1" dirty="0" err="1"/>
              <a:t>projets</a:t>
            </a:r>
            <a:r>
              <a:rPr lang="en-CA" b="1" dirty="0"/>
              <a:t> (?) : </a:t>
            </a:r>
          </a:p>
          <a:p>
            <a:pPr lvl="1" algn="l"/>
            <a:r>
              <a:rPr lang="en-CA" dirty="0"/>
              <a:t>P. A. B. Bien Nicholas AND </a:t>
            </a:r>
            <a:r>
              <a:rPr lang="en-CA" dirty="0" err="1"/>
              <a:t>Rajpurkar</a:t>
            </a:r>
            <a:r>
              <a:rPr lang="en-CA" dirty="0"/>
              <a:t>, “Deep-learning-assisted diagnosis for knee magnetic resonance imaging: Development and retrospective validation of </a:t>
            </a:r>
            <a:r>
              <a:rPr lang="en-CA" dirty="0" err="1"/>
              <a:t>MRNet</a:t>
            </a:r>
            <a:r>
              <a:rPr lang="en-CA" dirty="0"/>
              <a:t>,” </a:t>
            </a:r>
            <a:r>
              <a:rPr lang="en-CA" i="1" dirty="0"/>
              <a:t>PLOS Medicine</a:t>
            </a:r>
            <a:r>
              <a:rPr lang="en-CA" dirty="0"/>
              <a:t>, vol. 15, no. 11, pp. 1–19, 2018, </a:t>
            </a:r>
            <a:r>
              <a:rPr lang="en-CA" dirty="0" err="1"/>
              <a:t>doi</a:t>
            </a:r>
            <a:r>
              <a:rPr lang="en-CA" dirty="0"/>
              <a:t>: </a:t>
            </a:r>
            <a:r>
              <a:rPr lang="en-CA" dirty="0">
                <a:hlinkClick r:id="rId2"/>
              </a:rPr>
              <a:t>10.1371/journal.pmed.1002699</a:t>
            </a:r>
            <a:r>
              <a:rPr lang="en-CA" dirty="0"/>
              <a:t>.</a:t>
            </a:r>
          </a:p>
          <a:p>
            <a:pPr lvl="1" algn="l"/>
            <a:r>
              <a:rPr lang="en-CA" dirty="0" err="1"/>
              <a:t>BeauHD</a:t>
            </a:r>
            <a:r>
              <a:rPr lang="en-CA" dirty="0"/>
              <a:t>, “</a:t>
            </a:r>
            <a:r>
              <a:rPr lang="en-CA" dirty="0">
                <a:hlinkClick r:id="rId3"/>
              </a:rPr>
              <a:t>Google AI claims 99 percent accuracy in metastatic breast cancer detection</a:t>
            </a:r>
            <a:r>
              <a:rPr lang="en-CA" dirty="0"/>
              <a:t>,” </a:t>
            </a:r>
            <a:r>
              <a:rPr lang="en-CA" i="1" dirty="0"/>
              <a:t>Slashdot.com</a:t>
            </a:r>
            <a:r>
              <a:rPr lang="en-CA" dirty="0"/>
              <a:t>, Oct. 2018.</a:t>
            </a:r>
          </a:p>
          <a:p>
            <a:pPr lvl="1" algn="l"/>
            <a:r>
              <a:rPr lang="en-CA" dirty="0"/>
              <a:t>Columbia University Irving Medical Center, “</a:t>
            </a:r>
            <a:r>
              <a:rPr lang="en-CA" dirty="0">
                <a:hlinkClick r:id="rId4"/>
              </a:rPr>
              <a:t>Data scientists find connections between birth month and health</a:t>
            </a:r>
            <a:r>
              <a:rPr lang="en-CA" dirty="0"/>
              <a:t>,” </a:t>
            </a:r>
            <a:r>
              <a:rPr lang="en-CA" i="1" dirty="0"/>
              <a:t>Newswire.com</a:t>
            </a:r>
            <a:r>
              <a:rPr lang="en-CA" dirty="0"/>
              <a:t>, Jun. 2015.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94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1C6E6E-3290-36D8-F7A6-8B5BD823C73B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61193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AD01B-D295-5EEC-CBD9-4DEE9A6ECF95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924731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 bon, la brute, et le </a:t>
            </a:r>
            <a:r>
              <a:rPr lang="en-CA" dirty="0" err="1"/>
              <a:t>truand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b="1" dirty="0" err="1"/>
              <a:t>Mauvais</a:t>
            </a:r>
            <a:r>
              <a:rPr lang="en-CA" b="1" dirty="0"/>
              <a:t> </a:t>
            </a:r>
            <a:r>
              <a:rPr lang="en-CA" b="1" dirty="0" err="1"/>
              <a:t>projets</a:t>
            </a:r>
            <a:r>
              <a:rPr lang="en-CA" b="1" dirty="0"/>
              <a:t> (?) :</a:t>
            </a:r>
          </a:p>
          <a:p>
            <a:pPr lvl="1" algn="l"/>
            <a:r>
              <a:rPr lang="en-CA" dirty="0"/>
              <a:t>Indiana University, “</a:t>
            </a:r>
            <a:r>
              <a:rPr lang="en-CA" dirty="0">
                <a:hlinkClick r:id="rId2"/>
              </a:rPr>
              <a:t>Scientists use Instagram data to forecast top models at New York Fashion Week</a:t>
            </a:r>
            <a:r>
              <a:rPr lang="en-CA" dirty="0"/>
              <a:t>,” </a:t>
            </a:r>
            <a:r>
              <a:rPr lang="en-CA" i="1" dirty="0"/>
              <a:t>Science Daily</a:t>
            </a:r>
            <a:r>
              <a:rPr lang="en-CA" dirty="0"/>
              <a:t>, Sep. 2015.</a:t>
            </a:r>
          </a:p>
          <a:p>
            <a:pPr lvl="1" algn="l"/>
            <a:r>
              <a:rPr lang="en-CA" dirty="0"/>
              <a:t>D. Wakabayashi, “</a:t>
            </a:r>
            <a:r>
              <a:rPr lang="en-CA" dirty="0">
                <a:hlinkClick r:id="rId3"/>
              </a:rPr>
              <a:t>Firm led by Google veterans uses A.I. to ‘nudge’ workers toward happiness</a:t>
            </a:r>
            <a:r>
              <a:rPr lang="en-CA" dirty="0"/>
              <a:t>,” </a:t>
            </a:r>
            <a:r>
              <a:rPr lang="en-CA" i="1" dirty="0"/>
              <a:t>New York Times</a:t>
            </a:r>
            <a:r>
              <a:rPr lang="en-CA" dirty="0"/>
              <a:t>, Dec. 2018.</a:t>
            </a:r>
          </a:p>
          <a:p>
            <a:pPr lvl="1" algn="l"/>
            <a:r>
              <a:rPr lang="en-CA" dirty="0"/>
              <a:t>N. Cohn, “</a:t>
            </a:r>
            <a:r>
              <a:rPr lang="en-CA" dirty="0">
                <a:hlinkClick r:id="rId4"/>
              </a:rPr>
              <a:t>How one 19-year-old </a:t>
            </a:r>
            <a:r>
              <a:rPr lang="en-CA" dirty="0" err="1">
                <a:hlinkClick r:id="rId4"/>
              </a:rPr>
              <a:t>illinois</a:t>
            </a:r>
            <a:r>
              <a:rPr lang="en-CA" dirty="0">
                <a:hlinkClick r:id="rId4"/>
              </a:rPr>
              <a:t> man is distorting national polling averages</a:t>
            </a:r>
            <a:r>
              <a:rPr lang="en-CA" dirty="0"/>
              <a:t>,” </a:t>
            </a:r>
            <a:r>
              <a:rPr lang="en-CA" i="1" dirty="0">
                <a:hlinkClick r:id="rId5"/>
              </a:rPr>
              <a:t>The Upshot</a:t>
            </a:r>
            <a:r>
              <a:rPr lang="en-CA" dirty="0"/>
              <a:t>, 2016.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95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BE422B-2DEA-CDC5-C9D9-AF84765FF011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320579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89F20-EA14-D5E1-B6F7-DCD9F5D4F3B4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1284579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936F-FEB4-65E2-D74D-B6446164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 bon, la brute et le truand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9C379-A938-FCA2-D713-6475E10DF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b="1" dirty="0" err="1"/>
              <a:t>Projets</a:t>
            </a:r>
            <a:r>
              <a:rPr lang="en-CA" b="1" dirty="0"/>
              <a:t> </a:t>
            </a:r>
            <a:r>
              <a:rPr lang="en-CA" b="1" dirty="0" err="1"/>
              <a:t>moches</a:t>
            </a:r>
            <a:r>
              <a:rPr lang="en-CA" b="1" dirty="0"/>
              <a:t> (?) :</a:t>
            </a:r>
          </a:p>
          <a:p>
            <a:pPr lvl="1" algn="l"/>
            <a:r>
              <a:rPr lang="en-CA" dirty="0"/>
              <a:t>J. </a:t>
            </a:r>
            <a:r>
              <a:rPr lang="en-CA" dirty="0" err="1"/>
              <a:t>Dastin</a:t>
            </a:r>
            <a:r>
              <a:rPr lang="en-CA" dirty="0"/>
              <a:t>, “</a:t>
            </a:r>
            <a:r>
              <a:rPr lang="en-CA" dirty="0">
                <a:hlinkClick r:id="rId2"/>
              </a:rPr>
              <a:t>Amazon scraps secret AI recruiting tool that showed bias against women</a:t>
            </a:r>
            <a:r>
              <a:rPr lang="en-CA" dirty="0"/>
              <a:t>,” </a:t>
            </a:r>
            <a:r>
              <a:rPr lang="en-CA" i="1" dirty="0"/>
              <a:t>Reuters</a:t>
            </a:r>
            <a:r>
              <a:rPr lang="en-CA" dirty="0"/>
              <a:t>, Oct. 2018.</a:t>
            </a:r>
          </a:p>
          <a:p>
            <a:pPr lvl="1" algn="l"/>
            <a:r>
              <a:rPr lang="en-CA" dirty="0"/>
              <a:t>I. Johnston, “</a:t>
            </a:r>
            <a:r>
              <a:rPr lang="en-CA" dirty="0">
                <a:hlinkClick r:id="rId3"/>
              </a:rPr>
              <a:t>AI robots learning racism, sexism and other prejudices from humans, study finds</a:t>
            </a:r>
            <a:r>
              <a:rPr lang="en-CA" dirty="0"/>
              <a:t>,” </a:t>
            </a:r>
            <a:r>
              <a:rPr lang="en-CA" i="1" dirty="0"/>
              <a:t>The Independent</a:t>
            </a:r>
            <a:r>
              <a:rPr lang="en-CA" dirty="0"/>
              <a:t>, Apr. 2017.</a:t>
            </a:r>
          </a:p>
          <a:p>
            <a:pPr lvl="1" algn="l"/>
            <a:r>
              <a:rPr lang="en-CA" dirty="0"/>
              <a:t>M. Judge, “</a:t>
            </a:r>
            <a:r>
              <a:rPr lang="en-CA" dirty="0">
                <a:hlinkClick r:id="rId4"/>
              </a:rPr>
              <a:t>Facial-recognition technology affects African-Americans more often</a:t>
            </a:r>
            <a:r>
              <a:rPr lang="en-CA" dirty="0"/>
              <a:t>,” </a:t>
            </a:r>
            <a:r>
              <a:rPr lang="en-CA" i="1" dirty="0"/>
              <a:t>The Root</a:t>
            </a:r>
            <a:r>
              <a:rPr lang="en-CA" dirty="0"/>
              <a:t>, 2016.</a:t>
            </a:r>
          </a:p>
          <a:p>
            <a:pPr lvl="1" algn="l"/>
            <a:r>
              <a:rPr lang="en-CA" dirty="0"/>
              <a:t>M. Kosinski and Y. Wang, “Deep neural networks are more accurate than humans at detecting sexual orientation from facial images,” </a:t>
            </a:r>
            <a:r>
              <a:rPr lang="en-CA" i="1" dirty="0"/>
              <a:t>Journal of Personality and Social Psychology</a:t>
            </a:r>
            <a:r>
              <a:rPr lang="en-CA" dirty="0"/>
              <a:t>, vol. 114, no. 2, pp. 246–257, Feb. 2018.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CE32E8-41F4-BC33-F0D3-AD2411A93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96</a:t>
            </a:fld>
            <a:endParaRPr lang="en-CA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CDD0F6-37B8-6932-72B3-54E3253BEB3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7428155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14AAE-F26B-0045-9623-22B2763E9544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2699917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Lectures suggérées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L’ </a:t>
            </a:r>
            <a:r>
              <a:rPr lang="en-CA" dirty="0" err="1"/>
              <a:t>éthique</a:t>
            </a:r>
            <a:r>
              <a:rPr lang="en-CA" dirty="0"/>
              <a:t> de la science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97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A" i="1" dirty="0"/>
              <a:t>Data Understanding, Data Analysis, Data Science</a:t>
            </a:r>
            <a:br>
              <a:rPr lang="en-CA" dirty="0"/>
            </a:br>
            <a:r>
              <a:rPr lang="en-CA" sz="2200" b="1" dirty="0"/>
              <a:t>Data Science Basics</a:t>
            </a:r>
            <a:r>
              <a:rPr lang="en-CA" sz="2200" dirty="0"/>
              <a:t> </a:t>
            </a:r>
            <a:br>
              <a:rPr lang="en-CA" sz="2000" dirty="0"/>
            </a:br>
            <a:br>
              <a:rPr lang="en-CA" sz="2000" dirty="0"/>
            </a:br>
            <a:r>
              <a:rPr lang="en-CA" sz="2000" dirty="0">
                <a:hlinkClick r:id="rId2"/>
              </a:rPr>
              <a:t>Ethics in the Data Science Context</a:t>
            </a:r>
            <a:endParaRPr lang="en-CA" sz="2000" dirty="0"/>
          </a:p>
          <a:p>
            <a:pPr lvl="1"/>
            <a:r>
              <a:rPr lang="en-CA" sz="1600" dirty="0"/>
              <a:t>The Need for Ethics</a:t>
            </a:r>
          </a:p>
          <a:p>
            <a:pPr lvl="1"/>
            <a:r>
              <a:rPr lang="en-CA" sz="1600" dirty="0"/>
              <a:t>What Is/Are Ethics?</a:t>
            </a:r>
          </a:p>
          <a:p>
            <a:pPr lvl="1"/>
            <a:r>
              <a:rPr lang="en-CA" sz="1600" dirty="0"/>
              <a:t>Ethics and Data Science</a:t>
            </a:r>
          </a:p>
          <a:p>
            <a:pPr lvl="1"/>
            <a:r>
              <a:rPr lang="en-CA" sz="1600" dirty="0"/>
              <a:t>Guiding Principles</a:t>
            </a:r>
          </a:p>
        </p:txBody>
      </p:sp>
      <p:sp>
        <p:nvSpPr>
          <p:cNvPr id="7" name="Date Placeholder 5">
            <a:extLst>
              <a:ext uri="{FF2B5EF4-FFF2-40B4-BE49-F238E27FC236}">
                <a16:creationId xmlns:a16="http://schemas.microsoft.com/office/drawing/2014/main" id="{C829FF84-BF94-DA5E-D49B-85D0331C54A8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F7E61-9A7F-7BBF-C537-7F9472C51DE4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15227533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1B4B1-07D9-C25D-DA7D-625C9875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Exercices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8A161-B256-B08C-D488-A2ABDA960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pPr algn="l"/>
            <a:r>
              <a:rPr lang="en-CA" dirty="0"/>
              <a:t>L’ </a:t>
            </a:r>
            <a:r>
              <a:rPr lang="en-CA" dirty="0" err="1"/>
              <a:t>éthique</a:t>
            </a:r>
            <a:r>
              <a:rPr lang="en-CA" dirty="0"/>
              <a:t> de la science des </a:t>
            </a:r>
            <a:r>
              <a:rPr lang="en-CA" dirty="0" err="1"/>
              <a:t>données</a:t>
            </a:r>
            <a:endParaRPr lang="en-CA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CC886-7CFE-13C7-3D4C-996C3E396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98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4D4D2-81AF-2FFE-9153-213F919B9AFE}"/>
              </a:ext>
            </a:extLst>
          </p:cNvPr>
          <p:cNvSpPr/>
          <p:nvPr/>
        </p:nvSpPr>
        <p:spPr>
          <a:xfrm>
            <a:off x="4343400" y="753035"/>
            <a:ext cx="336176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D3A08-413F-D1E2-EC2C-F755A9F5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545826" cy="5257800"/>
          </a:xfrm>
        </p:spPr>
        <p:txBody>
          <a:bodyPr/>
          <a:lstStyle/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Faites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recherche sur les </a:t>
            </a:r>
            <a:r>
              <a:rPr lang="en-CA" dirty="0" err="1"/>
              <a:t>récents</a:t>
            </a:r>
            <a:r>
              <a:rPr lang="en-CA" dirty="0"/>
              <a:t> </a:t>
            </a:r>
            <a:r>
              <a:rPr lang="en-CA" dirty="0" err="1"/>
              <a:t>scandales</a:t>
            </a:r>
            <a:r>
              <a:rPr lang="en-CA" dirty="0"/>
              <a:t> </a:t>
            </a:r>
            <a:r>
              <a:rPr lang="en-CA" dirty="0" err="1"/>
              <a:t>d'éthique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impliquant</a:t>
            </a:r>
            <a:r>
              <a:rPr lang="en-CA" dirty="0"/>
              <a:t> Volkswagen, Amazon, Whole Foods Markets, Cambridge Analytica, Ashley Madison, General Motors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toute</a:t>
            </a:r>
            <a:r>
              <a:rPr lang="en-CA" dirty="0"/>
              <a:t> </a:t>
            </a:r>
            <a:r>
              <a:rPr lang="en-CA" dirty="0" err="1"/>
              <a:t>autre</a:t>
            </a:r>
            <a:r>
              <a:rPr lang="en-CA" dirty="0"/>
              <a:t> organisation. Que </a:t>
            </a:r>
            <a:r>
              <a:rPr lang="en-CA" dirty="0" err="1"/>
              <a:t>s'est</a:t>
            </a:r>
            <a:r>
              <a:rPr lang="en-CA" dirty="0"/>
              <a:t>-il passé ? Qui a </a:t>
            </a:r>
            <a:r>
              <a:rPr lang="en-CA" dirty="0" err="1"/>
              <a:t>été</a:t>
            </a:r>
            <a:r>
              <a:rPr lang="en-CA" dirty="0"/>
              <a:t> </a:t>
            </a:r>
            <a:r>
              <a:rPr lang="en-CA" dirty="0" err="1"/>
              <a:t>affecté</a:t>
            </a:r>
            <a:r>
              <a:rPr lang="en-CA" dirty="0"/>
              <a:t> ? </a:t>
            </a:r>
            <a:r>
              <a:rPr lang="en-CA" dirty="0" err="1"/>
              <a:t>Quelles</a:t>
            </a:r>
            <a:r>
              <a:rPr lang="en-CA" dirty="0"/>
              <a:t> </a:t>
            </a:r>
            <a:r>
              <a:rPr lang="en-CA" dirty="0" err="1"/>
              <a:t>ont</a:t>
            </a:r>
            <a:r>
              <a:rPr lang="en-CA" dirty="0"/>
              <a:t> </a:t>
            </a:r>
            <a:r>
              <a:rPr lang="en-CA" dirty="0" err="1"/>
              <a:t>été</a:t>
            </a:r>
            <a:r>
              <a:rPr lang="en-CA" dirty="0"/>
              <a:t> les </a:t>
            </a:r>
            <a:r>
              <a:rPr lang="en-CA" dirty="0" err="1"/>
              <a:t>conséquences</a:t>
            </a:r>
            <a:r>
              <a:rPr lang="en-CA" dirty="0"/>
              <a:t> pour le grand public, </a:t>
            </a:r>
            <a:r>
              <a:rPr lang="en-CA" dirty="0" err="1"/>
              <a:t>l'organisation</a:t>
            </a:r>
            <a:r>
              <a:rPr lang="en-CA" dirty="0"/>
              <a:t>, la </a:t>
            </a:r>
            <a:r>
              <a:rPr lang="en-CA" dirty="0" err="1"/>
              <a:t>communauté</a:t>
            </a:r>
            <a:r>
              <a:rPr lang="en-CA" dirty="0"/>
              <a:t> des </a:t>
            </a:r>
            <a:r>
              <a:rPr lang="en-CA" dirty="0" err="1"/>
              <a:t>données</a:t>
            </a:r>
            <a:r>
              <a:rPr lang="en-CA" dirty="0"/>
              <a:t> ? Comment </a:t>
            </a:r>
            <a:r>
              <a:rPr lang="en-CA" dirty="0" err="1"/>
              <a:t>cela</a:t>
            </a:r>
            <a:r>
              <a:rPr lang="en-CA" dirty="0"/>
              <a:t> </a:t>
            </a:r>
            <a:r>
              <a:rPr lang="en-CA" dirty="0" err="1"/>
              <a:t>aurait</a:t>
            </a:r>
            <a:r>
              <a:rPr lang="en-CA" dirty="0"/>
              <a:t>-il </a:t>
            </a:r>
            <a:r>
              <a:rPr lang="en-CA" dirty="0" err="1"/>
              <a:t>pu</a:t>
            </a:r>
            <a:r>
              <a:rPr lang="en-CA" dirty="0"/>
              <a:t> </a:t>
            </a:r>
            <a:r>
              <a:rPr lang="en-CA" dirty="0" err="1"/>
              <a:t>être</a:t>
            </a:r>
            <a:r>
              <a:rPr lang="en-CA" dirty="0"/>
              <a:t> </a:t>
            </a:r>
            <a:r>
              <a:rPr lang="en-CA" dirty="0" err="1"/>
              <a:t>évité</a:t>
            </a:r>
            <a:r>
              <a:rPr lang="en-CA" dirty="0"/>
              <a:t> ?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CA" dirty="0" err="1"/>
              <a:t>Établissez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déclaration</a:t>
            </a:r>
            <a:r>
              <a:rPr lang="en-CA" dirty="0"/>
              <a:t> </a:t>
            </a:r>
            <a:r>
              <a:rPr lang="en-CA" dirty="0" err="1"/>
              <a:t>d'éthique</a:t>
            </a:r>
            <a:r>
              <a:rPr lang="en-CA" dirty="0"/>
              <a:t> pour </a:t>
            </a:r>
            <a:r>
              <a:rPr lang="en-CA" dirty="0" err="1"/>
              <a:t>votre</a:t>
            </a:r>
            <a:r>
              <a:rPr lang="en-CA" dirty="0"/>
              <a:t> travail sur les </a:t>
            </a:r>
            <a:r>
              <a:rPr lang="en-CA" dirty="0" err="1"/>
              <a:t>données</a:t>
            </a:r>
            <a:r>
              <a:rPr lang="en-CA" dirty="0"/>
              <a:t>. Y a-t-il des </a:t>
            </a:r>
            <a:r>
              <a:rPr lang="en-CA" dirty="0" err="1"/>
              <a:t>domaines</a:t>
            </a:r>
            <a:r>
              <a:rPr lang="en-CA" dirty="0"/>
              <a:t> sur </a:t>
            </a:r>
            <a:r>
              <a:rPr lang="en-CA" dirty="0" err="1"/>
              <a:t>lesquels</a:t>
            </a:r>
            <a:r>
              <a:rPr lang="en-CA" dirty="0"/>
              <a:t> vous </a:t>
            </a:r>
            <a:r>
              <a:rPr lang="en-CA" dirty="0" err="1"/>
              <a:t>n’acceptez</a:t>
            </a:r>
            <a:r>
              <a:rPr lang="en-CA" dirty="0"/>
              <a:t> pas de </a:t>
            </a:r>
            <a:r>
              <a:rPr lang="en-CA" dirty="0" err="1"/>
              <a:t>travailler</a:t>
            </a:r>
            <a:r>
              <a:rPr lang="en-CA" dirty="0"/>
              <a:t> ? 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BB822F0-3ACD-1A9E-1EEC-11FA1EB7D717}"/>
              </a:ext>
            </a:extLst>
          </p:cNvPr>
          <p:cNvSpPr txBox="1">
            <a:spLocks/>
          </p:cNvSpPr>
          <p:nvPr/>
        </p:nvSpPr>
        <p:spPr>
          <a:xfrm>
            <a:off x="0" y="6476749"/>
            <a:ext cx="4011706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E1675-F103-A56F-3FB4-797A78DADBAE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7928033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4D34-6665-70B2-C050-1B5C965FB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Le flux de travail </a:t>
            </a:r>
            <a:r>
              <a:rPr lang="en-CA" dirty="0" err="1"/>
              <a:t>analytique</a:t>
            </a:r>
            <a:endParaRPr lang="en-CA" dirty="0"/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363C4F5E-C317-638D-9E33-26ADAD116C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" t="2508" r="2121" b="2690"/>
          <a:stretch/>
        </p:blipFill>
        <p:spPr>
          <a:xfrm>
            <a:off x="2700793" y="45448"/>
            <a:ext cx="6790413" cy="4832526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22A8CE-1BE7-67A6-C0F3-499F3F7F0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97188-380D-2271-59B3-48FD0FF5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63F5A6-AD82-4E1E-87F7-CE90DE510401}" type="slidenum">
              <a:rPr lang="en-CA" smtClean="0"/>
              <a:t>99</a:t>
            </a:fld>
            <a:endParaRPr lang="en-CA"/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A462BF93-4D9B-BF83-895F-91A87DDB762D}"/>
              </a:ext>
            </a:extLst>
          </p:cNvPr>
          <p:cNvSpPr txBox="1">
            <a:spLocks/>
          </p:cNvSpPr>
          <p:nvPr/>
        </p:nvSpPr>
        <p:spPr>
          <a:xfrm>
            <a:off x="1097280" y="6447427"/>
            <a:ext cx="5612802" cy="365125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just" defTabSz="914400" rtl="0" eaLnBrk="1" latinLnBrk="0" hangingPunct="1">
              <a:lnSpc>
                <a:spcPct val="100000"/>
              </a:lnSpc>
              <a:spcBef>
                <a:spcPts val="20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1pPr>
            <a:lvl2pPr marL="384048" indent="-182880" algn="just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Dagny OT" panose="020B0504020201020104" pitchFamily="34" charset="0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Dagny OT" panose="020B0504020201020104" pitchFamily="34" charset="0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457200"/>
            <a:r>
              <a:rPr lang="en-US" sz="1400" dirty="0">
                <a:solidFill>
                  <a:srgbClr val="FFFFFF"/>
                </a:solidFill>
              </a:rPr>
              <a:t>LES PRINCIPES FONDAMENTAUX DE LA SCIENCE DES DONNÉES</a:t>
            </a:r>
            <a:endParaRPr lang="en-CA" sz="1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9F320-F1F1-F4AE-A423-3362C7B69DD6}"/>
              </a:ext>
            </a:extLst>
          </p:cNvPr>
          <p:cNvSpPr txBox="1"/>
          <p:nvPr/>
        </p:nvSpPr>
        <p:spPr>
          <a:xfrm>
            <a:off x="72465" y="75600"/>
            <a:ext cx="1295999" cy="291600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agny OT" panose="020B0504020201020104" pitchFamily="34" charset="77"/>
              </a:rPr>
              <a:t>Session 2</a:t>
            </a:r>
          </a:p>
        </p:txBody>
      </p:sp>
    </p:spTree>
    <p:extLst>
      <p:ext uri="{BB962C8B-B14F-4D97-AF65-F5344CB8AC3E}">
        <p14:creationId xmlns:p14="http://schemas.microsoft.com/office/powerpoint/2010/main" val="30417648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8e51f69-d585-4695-9488-9f1e0dda2451">
      <Terms xmlns="http://schemas.microsoft.com/office/infopath/2007/PartnerControls"/>
    </lcf76f155ced4ddcb4097134ff3c332f>
    <TaxCatchAll xmlns="8af2e75b-a049-4411-93ed-ab3193f50e0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13" ma:contentTypeDescription="Create a new document." ma:contentTypeScope="" ma:versionID="0b490748f079ae88b68d0b45c00d4d5e">
  <xsd:schema xmlns:xsd="http://www.w3.org/2001/XMLSchema" xmlns:xs="http://www.w3.org/2001/XMLSchema" xmlns:p="http://schemas.microsoft.com/office/2006/metadata/properties" xmlns:ns2="48e51f69-d585-4695-9488-9f1e0dda2451" xmlns:ns3="8af2e75b-a049-4411-93ed-ab3193f50e08" targetNamespace="http://schemas.microsoft.com/office/2006/metadata/properties" ma:root="true" ma:fieldsID="fb0a8822ad2523c0ac6614f4b86ca9cc" ns2:_="" ns3:_="">
    <xsd:import namespace="48e51f69-d585-4695-9488-9f1e0dda2451"/>
    <xsd:import namespace="8af2e75b-a049-4411-93ed-ab3193f50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97c125e-d6d8-4378-9252-3cf41b42e9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f2e75b-a049-4411-93ed-ab3193f50e08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cfb195f3-8cc8-4cd2-8a7d-b59319b37a0f}" ma:internalName="TaxCatchAll" ma:showField="CatchAllData" ma:web="8af2e75b-a049-4411-93ed-ab3193f50e0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A05BCB-4BD5-4E19-83F2-9813B60A90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C093B0-B963-4147-BB37-8CFE8F4C469A}">
  <ds:schemaRefs>
    <ds:schemaRef ds:uri="http://purl.org/dc/dcmitype/"/>
    <ds:schemaRef ds:uri="http://www.w3.org/XML/1998/namespace"/>
    <ds:schemaRef ds:uri="http://purl.org/dc/elements/1.1/"/>
    <ds:schemaRef ds:uri="48e51f69-d585-4695-9488-9f1e0dda2451"/>
    <ds:schemaRef ds:uri="http://schemas.microsoft.com/office/2006/metadata/properties"/>
    <ds:schemaRef ds:uri="http://schemas.microsoft.com/office/2006/documentManagement/types"/>
    <ds:schemaRef ds:uri="http://purl.org/dc/terms/"/>
    <ds:schemaRef ds:uri="8af2e75b-a049-4411-93ed-ab3193f50e08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0812DC58-4B46-4EAD-8C98-5CA422724D76}">
  <ds:schemaRefs>
    <ds:schemaRef ds:uri="48e51f69-d585-4695-9488-9f1e0dda2451"/>
    <ds:schemaRef ds:uri="8af2e75b-a049-4411-93ed-ab3193f50e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2214</TotalTime>
  <Words>22109</Words>
  <Application>Microsoft Office PowerPoint</Application>
  <PresentationFormat>Widescreen</PresentationFormat>
  <Paragraphs>2572</Paragraphs>
  <Slides>267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267</vt:i4>
      </vt:variant>
    </vt:vector>
  </HeadingPairs>
  <TitlesOfParts>
    <vt:vector size="283" baseType="lpstr">
      <vt:lpstr>.AppleSystemUIFont</vt:lpstr>
      <vt:lpstr>Arial</vt:lpstr>
      <vt:lpstr>Calibri</vt:lpstr>
      <vt:lpstr>Calibri Light</vt:lpstr>
      <vt:lpstr>Cambria</vt:lpstr>
      <vt:lpstr>Cambria Math</vt:lpstr>
      <vt:lpstr>Dagny OT</vt:lpstr>
      <vt:lpstr>Dagny OT Light</vt:lpstr>
      <vt:lpstr>Helvetica Light</vt:lpstr>
      <vt:lpstr>Myriad Pro</vt:lpstr>
      <vt:lpstr>Myriad Pro Light</vt:lpstr>
      <vt:lpstr>Tw Cen MT</vt:lpstr>
      <vt:lpstr>Wingdings</vt:lpstr>
      <vt:lpstr>Wingdings 2</vt:lpstr>
      <vt:lpstr>Retrospect</vt:lpstr>
      <vt:lpstr>Custom Design</vt:lpstr>
      <vt:lpstr>Les principes fondamentaux de la science des données</vt:lpstr>
      <vt:lpstr>Les principes fondamentaux de la science des données</vt:lpstr>
      <vt:lpstr>Instructeur – Patrick Boily</vt:lpstr>
      <vt:lpstr>Matériel de cours</vt:lpstr>
      <vt:lpstr>Description du cours</vt:lpstr>
      <vt:lpstr>Informations supplémentaires</vt:lpstr>
      <vt:lpstr>Objectifs d'apprentissage</vt:lpstr>
      <vt:lpstr>Plan du cours</vt:lpstr>
      <vt:lpstr>Plan du cours</vt:lpstr>
      <vt:lpstr>Problème des champignons vénéneux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Cours sœurs</vt:lpstr>
      <vt:lpstr>PowerPoint Presentation</vt:lpstr>
      <vt:lpstr>Les aspects techniques  et non techniques  des données</vt:lpstr>
      <vt:lpstr>1. Les aspects techniques et non techniques des données</vt:lpstr>
      <vt:lpstr>Les compétences quantitatives</vt:lpstr>
      <vt:lpstr>Les compétences quantitatives</vt:lpstr>
      <vt:lpstr>Les compétences quantitatives</vt:lpstr>
      <vt:lpstr>Les logiciels et les outils</vt:lpstr>
      <vt:lpstr>Les logiciels et les outils</vt:lpstr>
      <vt:lpstr>Les logiciels et les outils</vt:lpstr>
      <vt:lpstr>L'approche des “I” multiples</vt:lpstr>
      <vt:lpstr>L'approche des “I” multiples</vt:lpstr>
      <vt:lpstr>L'approche des “I” multiples</vt:lpstr>
      <vt:lpstr>Rôles et responsabilités</vt:lpstr>
      <vt:lpstr>Rôles et responsabilités</vt:lpstr>
      <vt:lpstr>Rôles et responsabilités</vt:lpstr>
      <vt:lpstr>Rôles et responsabilités</vt:lpstr>
      <vt:lpstr>Aide-mémoire </vt:lpstr>
      <vt:lpstr>Aide-mémoire </vt:lpstr>
      <vt:lpstr>Lectures suggérées</vt:lpstr>
      <vt:lpstr>Exercices</vt:lpstr>
      <vt:lpstr>Les bases de la science des données</vt:lpstr>
      <vt:lpstr>2. Les préliminaires</vt:lpstr>
      <vt:lpstr>La dichotomie numérique/analogique</vt:lpstr>
      <vt:lpstr>La dichotomie numérique/analogique</vt:lpstr>
      <vt:lpstr>La dichotomie numérique/analogique</vt:lpstr>
      <vt:lpstr>Qu'est-ce qu'une donnée ?</vt:lpstr>
      <vt:lpstr>Qu'est-ce qu'une donnée ?</vt:lpstr>
      <vt:lpstr>Objets et attributs</vt:lpstr>
      <vt:lpstr>Objets et attributs</vt:lpstr>
      <vt:lpstr>PowerPoint Presentation</vt:lpstr>
      <vt:lpstr>Des objets et attributs aux données</vt:lpstr>
      <vt:lpstr>Des objets et attributs aux données</vt:lpstr>
      <vt:lpstr>Des objets et attributs aux données</vt:lpstr>
      <vt:lpstr>Les données dans l'actualité</vt:lpstr>
      <vt:lpstr>Les données dans l'actualité</vt:lpstr>
      <vt:lpstr>Les données dans l'actualité</vt:lpstr>
      <vt:lpstr>Les données dans l'actualité</vt:lpstr>
      <vt:lpstr>PowerPoint Presentation</vt:lpstr>
      <vt:lpstr>Lectures suggérées</vt:lpstr>
      <vt:lpstr>Exercices</vt:lpstr>
      <vt:lpstr>3. Les cadres conceptuels</vt:lpstr>
      <vt:lpstr>Les cadres conceptuels</vt:lpstr>
      <vt:lpstr>Les cadres conceptuels</vt:lpstr>
      <vt:lpstr>Trois stratégies de modélisation</vt:lpstr>
      <vt:lpstr>Trois stratégies de modélisation</vt:lpstr>
      <vt:lpstr>PowerPoint Presentation</vt:lpstr>
      <vt:lpstr>La collecte d'information</vt:lpstr>
      <vt:lpstr>La collecte d'information</vt:lpstr>
      <vt:lpstr>Penser en termes de systèmes</vt:lpstr>
      <vt:lpstr>Penser en termes de systèmes</vt:lpstr>
      <vt:lpstr>Identifier les lacunes de compréhension</vt:lpstr>
      <vt:lpstr>Identifier les lacunes de compréhension</vt:lpstr>
      <vt:lpstr>Les modèles conceptuels</vt:lpstr>
      <vt:lpstr>Les modèles conceptuels</vt:lpstr>
      <vt:lpstr>Les modèles conceptuels</vt:lpstr>
      <vt:lpstr>Les modèles conceptuels formels</vt:lpstr>
      <vt:lpstr>Relier les données au système</vt:lpstr>
      <vt:lpstr>Les biais cognitifs</vt:lpstr>
      <vt:lpstr>Les biais cognitifs</vt:lpstr>
      <vt:lpstr>Lectures suggérées</vt:lpstr>
      <vt:lpstr>Exercices</vt:lpstr>
      <vt:lpstr>PowerPoint Presentation</vt:lpstr>
      <vt:lpstr>4. L'éthique de la science des données</vt:lpstr>
      <vt:lpstr>La nécessité de l'éthique</vt:lpstr>
      <vt:lpstr>La nécessité de l'éthique</vt:lpstr>
      <vt:lpstr>La nécessité de l'éthique</vt:lpstr>
      <vt:lpstr>Qu'est-ce que l'éthique ?</vt:lpstr>
      <vt:lpstr>Qu'est-ce que l'éthique ?</vt:lpstr>
      <vt:lpstr>Qu'est-ce que l'éthique ?</vt:lpstr>
      <vt:lpstr>L’éthique et science des données</vt:lpstr>
      <vt:lpstr>L’éthique et science des données</vt:lpstr>
      <vt:lpstr>L’éthique et science des données</vt:lpstr>
      <vt:lpstr>Les meilleures pratiques</vt:lpstr>
      <vt:lpstr>Meilleures pratiques</vt:lpstr>
      <vt:lpstr>Le bon, la brute, et le truand</vt:lpstr>
      <vt:lpstr>Le bon, la brute, et le truand</vt:lpstr>
      <vt:lpstr>Le bon, la brute, et le truand</vt:lpstr>
      <vt:lpstr>Le bon, la brute et le truand</vt:lpstr>
      <vt:lpstr>Lectures suggérées</vt:lpstr>
      <vt:lpstr>Exercices</vt:lpstr>
      <vt:lpstr>5. Le flux de travail analytique</vt:lpstr>
      <vt:lpstr>Le flux de travail analytique</vt:lpstr>
      <vt:lpstr>La méthode “analytique”</vt:lpstr>
      <vt:lpstr>Les méthodes "analytiques</vt:lpstr>
      <vt:lpstr>La méthode “analytique”</vt:lpstr>
      <vt:lpstr>La méthode “analytique”</vt:lpstr>
      <vt:lpstr>La collecte de données</vt:lpstr>
      <vt:lpstr>Le stockage des données</vt:lpstr>
      <vt:lpstr>Le traitement des données</vt:lpstr>
      <vt:lpstr>La modélisation</vt:lpstr>
      <vt:lpstr>Évaluation du modèle</vt:lpstr>
      <vt:lpstr>PowerPoint Presentation</vt:lpstr>
      <vt:lpstr>L’analyse de la vie après le modèle</vt:lpstr>
      <vt:lpstr>L’analyse de la vie après le modèle</vt:lpstr>
      <vt:lpstr>Pipelines de données</vt:lpstr>
      <vt:lpstr>Pipelines de données</vt:lpstr>
      <vt:lpstr>Lectures suggérées</vt:lpstr>
      <vt:lpstr>Exercices</vt:lpstr>
      <vt:lpstr>6. Les données et les renseignements</vt:lpstr>
      <vt:lpstr>Modes d'analyse</vt:lpstr>
      <vt:lpstr>Poser les bonnes questions</vt:lpstr>
      <vt:lpstr>Les mauvaises questions</vt:lpstr>
      <vt:lpstr>Feuille de route</vt:lpstr>
      <vt:lpstr>Le piège du Oui/Non</vt:lpstr>
      <vt:lpstr>Liste de contrôle</vt:lpstr>
      <vt:lpstr>Contingence/Tableaux croisés</vt:lpstr>
      <vt:lpstr>L'analyse par la visualisation</vt:lpstr>
      <vt:lpstr>Résumés numériques</vt:lpstr>
      <vt:lpstr>Corrélation</vt:lpstr>
      <vt:lpstr>Régression linéaire</vt:lpstr>
      <vt:lpstr>PowerPoint Presentation</vt:lpstr>
      <vt:lpstr>Tâches d'apprentissage automatique</vt:lpstr>
      <vt:lpstr>Analyse des séries temporelles</vt:lpstr>
      <vt:lpstr>Détection d'anomalies</vt:lpstr>
      <vt:lpstr>Lectures suggérées</vt:lpstr>
      <vt:lpstr>Exercices</vt:lpstr>
      <vt:lpstr>PowerPoint Presentation</vt:lpstr>
      <vt:lpstr>La préparation  des données</vt:lpstr>
      <vt:lpstr>7. La qualité et le traitement des données</vt:lpstr>
      <vt:lpstr>Le bordel total</vt:lpstr>
      <vt:lpstr>La manipulation et le “tidyverse”</vt:lpstr>
      <vt:lpstr>Fonctionnalité de traitement</vt:lpstr>
      <vt:lpstr>Le nettoyage des données</vt:lpstr>
      <vt:lpstr>Le nettoyage des données</vt:lpstr>
      <vt:lpstr>La solidité des données</vt:lpstr>
      <vt:lpstr>La solidité des données</vt:lpstr>
      <vt:lpstr>Les sources d'erreurs communes</vt:lpstr>
      <vt:lpstr>PowerPoint Presentation</vt:lpstr>
      <vt:lpstr>La détection d’entrées non valides</vt:lpstr>
      <vt:lpstr>La détection d’entrées non valides</vt:lpstr>
      <vt:lpstr>La détection d’entrées non valides</vt:lpstr>
      <vt:lpstr>La détection d’entrées non valides</vt:lpstr>
      <vt:lpstr>La détection d’entrées non valides</vt:lpstr>
      <vt:lpstr>La détection d’entrées non valides</vt:lpstr>
      <vt:lpstr>La détection d’entrées non valides</vt:lpstr>
      <vt:lpstr>Lectures suggérées</vt:lpstr>
      <vt:lpstr>Exercices</vt:lpstr>
      <vt:lpstr>8. Les valeurs manquantes</vt:lpstr>
      <vt:lpstr>Les types d'observations manquantes</vt:lpstr>
      <vt:lpstr>Les types d'observations manquantes</vt:lpstr>
      <vt:lpstr>L’imputation</vt:lpstr>
      <vt:lpstr>Les mécanisme de valeurs manquantes</vt:lpstr>
      <vt:lpstr>Les mécanisme de valeurs manquantes</vt:lpstr>
      <vt:lpstr>Les méthodes d'imputation</vt:lpstr>
      <vt:lpstr>Les méthodes d'imputation</vt:lpstr>
      <vt:lpstr>Les méthodes d'imputation</vt:lpstr>
      <vt:lpstr>Les méthodes d'imputation</vt:lpstr>
      <vt:lpstr>PowerPoint Presentation</vt:lpstr>
      <vt:lpstr>PowerPoint Presentation</vt:lpstr>
      <vt:lpstr>PowerPoint Presentation</vt:lpstr>
      <vt:lpstr>PowerPoint Presentation</vt:lpstr>
      <vt:lpstr>L’imputation multiple</vt:lpstr>
      <vt:lpstr>L’imputation multiple</vt:lpstr>
      <vt:lpstr>À retenir</vt:lpstr>
      <vt:lpstr>Lectures suggérées</vt:lpstr>
      <vt:lpstr>Exercices</vt:lpstr>
      <vt:lpstr>9. Les observations anormales</vt:lpstr>
      <vt:lpstr>Les observations anormales</vt:lpstr>
      <vt:lpstr>Les observations anormales</vt:lpstr>
      <vt:lpstr>Les valeurs aberrantes (“outliers”)</vt:lpstr>
      <vt:lpstr>La détection des anomalies</vt:lpstr>
      <vt:lpstr>La détection des anomalies</vt:lpstr>
      <vt:lpstr>La détection des anomalies</vt:lpstr>
      <vt:lpstr>Algorithmes de détection d'anomalie</vt:lpstr>
      <vt:lpstr>Les algorithmes de détection</vt:lpstr>
      <vt:lpstr>Les algorithmes de détection </vt:lpstr>
      <vt:lpstr>Tests simples de valeurs aberrantes</vt:lpstr>
      <vt:lpstr>Tests simples de valeurs aberrantes</vt:lpstr>
      <vt:lpstr>Test sophistiqués des valeurs aberrantes</vt:lpstr>
      <vt:lpstr>Observations influentes</vt:lpstr>
      <vt:lpstr>Observations influentes</vt:lpstr>
      <vt:lpstr>Remarques</vt:lpstr>
      <vt:lpstr>Lectures suggérées</vt:lpstr>
      <vt:lpstr>Exercices</vt:lpstr>
      <vt:lpstr>PowerPoint Presentation</vt:lpstr>
      <vt:lpstr>10. La dimensionnalité et les transformations de données</vt:lpstr>
      <vt:lpstr>La dimensionnalité des données</vt:lpstr>
      <vt:lpstr>Dimensionnalité élevée et “Big Data”</vt:lpstr>
      <vt:lpstr>Le fléau de la dimensionnalité</vt:lpstr>
      <vt:lpstr>L’échantillonnage d’observations</vt:lpstr>
      <vt:lpstr>La sélection de caractéristiques</vt:lpstr>
      <vt:lpstr>La réduction de dimension : ACP</vt:lpstr>
      <vt:lpstr>La réduction de dimension : ACP</vt:lpstr>
      <vt:lpstr>La différenciation ACP</vt:lpstr>
      <vt:lpstr>Les transformations communes</vt:lpstr>
      <vt:lpstr>Les transformations communes</vt:lpstr>
      <vt:lpstr>PowerPoint Presentation</vt:lpstr>
      <vt:lpstr>La transformation de Box-Cox</vt:lpstr>
      <vt:lpstr>La transformation de Box-Cox</vt:lpstr>
      <vt:lpstr>PowerPoint Presentation</vt:lpstr>
      <vt:lpstr>La mise à l'échelle</vt:lpstr>
      <vt:lpstr>La discrétisation</vt:lpstr>
      <vt:lpstr>La création de variables</vt:lpstr>
      <vt:lpstr>Lectures suggérées</vt:lpstr>
      <vt:lpstr>Exercices</vt:lpstr>
      <vt:lpstr>Miscellanea</vt:lpstr>
      <vt:lpstr>11. L’ingénierie des données</vt:lpstr>
      <vt:lpstr>Contexte</vt:lpstr>
      <vt:lpstr>Rôles et responsabilités (reprise)</vt:lpstr>
      <vt:lpstr>Rôles et responsabilités (reprise)</vt:lpstr>
      <vt:lpstr>Les pipelines de données</vt:lpstr>
      <vt:lpstr>Les pipelines de données</vt:lpstr>
      <vt:lpstr>Les pipelines de données</vt:lpstr>
      <vt:lpstr>Les pipelines de données</vt:lpstr>
      <vt:lpstr>La collecte de données</vt:lpstr>
      <vt:lpstr>ETC – Extraire</vt:lpstr>
      <vt:lpstr>ETC – Transformer</vt:lpstr>
      <vt:lpstr>ETC – Transformer</vt:lpstr>
      <vt:lpstr>Un pipeline de données “Open Source”</vt:lpstr>
      <vt:lpstr>Un pipeline de données GdC (?)</vt:lpstr>
      <vt:lpstr>Les outils de pipelines de données</vt:lpstr>
      <vt:lpstr>Les outils d'ingénierie des données</vt:lpstr>
      <vt:lpstr>La gouvernance des données</vt:lpstr>
      <vt:lpstr>La gouv. des données</vt:lpstr>
      <vt:lpstr>Lectures suggérées</vt:lpstr>
      <vt:lpstr>Exercices</vt:lpstr>
      <vt:lpstr>12. La gestion des données</vt:lpstr>
      <vt:lpstr>Quelques concepts fondamentaux</vt:lpstr>
      <vt:lpstr>La modélisation des données</vt:lpstr>
      <vt:lpstr>Un pipeline de données automatisé</vt:lpstr>
      <vt:lpstr>Métadonnées contextuelles</vt:lpstr>
      <vt:lpstr>Les données (non) structurées</vt:lpstr>
      <vt:lpstr>La modélisation des données</vt:lpstr>
      <vt:lpstr>Les mémoires et les bases de données</vt:lpstr>
      <vt:lpstr>Les fichiers “plats” et les feuilles de calcul</vt:lpstr>
      <vt:lpstr>Quelques outils et mots-clés</vt:lpstr>
      <vt:lpstr>La mise en œuvre du modèle</vt:lpstr>
      <vt:lpstr>Le rôle du logiciel de gestion des données</vt:lpstr>
      <vt:lpstr>Un peu de terminologie</vt:lpstr>
      <vt:lpstr>Du modèle de données à la mise en œuvre</vt:lpstr>
      <vt:lpstr>La gestion des bases de données</vt:lpstr>
      <vt:lpstr>Sevvices en nuage (Cloud Services)</vt:lpstr>
      <vt:lpstr>Nuage vs. accès local</vt:lpstr>
      <vt:lpstr>Lectures suggérées</vt:lpstr>
      <vt:lpstr>Exercices</vt:lpstr>
      <vt:lpstr>   Exercices et  projets guidés</vt:lpstr>
      <vt:lpstr>Entre les sessions</vt:lpstr>
      <vt:lpstr>Projet guidé I</vt:lpstr>
      <vt:lpstr>Projet guidé II</vt:lpstr>
      <vt:lpstr>Projet guidé III</vt:lpstr>
      <vt:lpstr>Projet guidé III (suite)</vt:lpstr>
      <vt:lpstr>Projet guidé III (suite)</vt:lpstr>
      <vt:lpstr>Projet guidé IV</vt:lpstr>
      <vt:lpstr>Références</vt:lpstr>
      <vt:lpstr>Références</vt:lpstr>
      <vt:lpstr>Références</vt:lpstr>
      <vt:lpstr>Références</vt:lpstr>
      <vt:lpstr>Références</vt:lpstr>
      <vt:lpstr>La gouvernance des données au sein du GdC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Boily</dc:creator>
  <cp:keywords>, docId:331658FC3BC170784449072C9F21D754</cp:keywords>
  <cp:lastModifiedBy>Patrick Boily</cp:lastModifiedBy>
  <cp:revision>4</cp:revision>
  <dcterms:created xsi:type="dcterms:W3CDTF">2022-07-08T13:22:05Z</dcterms:created>
  <dcterms:modified xsi:type="dcterms:W3CDTF">2022-11-22T04:02:18Z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0x010100253ED812A0AE6A4E81789DE74F5D340F</vt:lpwstr>
  </property>
  <property fmtid="{D5CDD505-2E9C-101B-9397-08002B2CF9AE}" pid="3" name="MediaServiceImageTags">
    <vt:lpwstr/>
  </property>
</Properties>
</file>